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4" r:id="rId2"/>
  </p:sldMasterIdLst>
  <p:notesMasterIdLst>
    <p:notesMasterId r:id="rId88"/>
  </p:notesMasterIdLst>
  <p:sldIdLst>
    <p:sldId id="355" r:id="rId3"/>
    <p:sldId id="466" r:id="rId4"/>
    <p:sldId id="467" r:id="rId5"/>
    <p:sldId id="469" r:id="rId6"/>
    <p:sldId id="470" r:id="rId7"/>
    <p:sldId id="600" r:id="rId8"/>
    <p:sldId id="601" r:id="rId9"/>
    <p:sldId id="602" r:id="rId10"/>
    <p:sldId id="603" r:id="rId11"/>
    <p:sldId id="604" r:id="rId12"/>
    <p:sldId id="606" r:id="rId13"/>
    <p:sldId id="607" r:id="rId14"/>
    <p:sldId id="608" r:id="rId15"/>
    <p:sldId id="609" r:id="rId16"/>
    <p:sldId id="481" r:id="rId17"/>
    <p:sldId id="610" r:id="rId18"/>
    <p:sldId id="611" r:id="rId19"/>
    <p:sldId id="612" r:id="rId20"/>
    <p:sldId id="613" r:id="rId21"/>
    <p:sldId id="618" r:id="rId22"/>
    <p:sldId id="619" r:id="rId23"/>
    <p:sldId id="620" r:id="rId24"/>
    <p:sldId id="621" r:id="rId25"/>
    <p:sldId id="622" r:id="rId26"/>
    <p:sldId id="623" r:id="rId27"/>
    <p:sldId id="624" r:id="rId28"/>
    <p:sldId id="625" r:id="rId29"/>
    <p:sldId id="626" r:id="rId30"/>
    <p:sldId id="627" r:id="rId31"/>
    <p:sldId id="614" r:id="rId32"/>
    <p:sldId id="615" r:id="rId33"/>
    <p:sldId id="616" r:id="rId34"/>
    <p:sldId id="617" r:id="rId35"/>
    <p:sldId id="628" r:id="rId36"/>
    <p:sldId id="629" r:id="rId37"/>
    <p:sldId id="482" r:id="rId38"/>
    <p:sldId id="483" r:id="rId39"/>
    <p:sldId id="484" r:id="rId40"/>
    <p:sldId id="485" r:id="rId41"/>
    <p:sldId id="486" r:id="rId42"/>
    <p:sldId id="487" r:id="rId43"/>
    <p:sldId id="488" r:id="rId44"/>
    <p:sldId id="489" r:id="rId45"/>
    <p:sldId id="490" r:id="rId46"/>
    <p:sldId id="491" r:id="rId47"/>
    <p:sldId id="492" r:id="rId48"/>
    <p:sldId id="493" r:id="rId49"/>
    <p:sldId id="494" r:id="rId50"/>
    <p:sldId id="495" r:id="rId51"/>
    <p:sldId id="496" r:id="rId52"/>
    <p:sldId id="497" r:id="rId53"/>
    <p:sldId id="498" r:id="rId54"/>
    <p:sldId id="499" r:id="rId55"/>
    <p:sldId id="500" r:id="rId56"/>
    <p:sldId id="501" r:id="rId57"/>
    <p:sldId id="502" r:id="rId58"/>
    <p:sldId id="503" r:id="rId59"/>
    <p:sldId id="504" r:id="rId60"/>
    <p:sldId id="630" r:id="rId61"/>
    <p:sldId id="505" r:id="rId62"/>
    <p:sldId id="506" r:id="rId63"/>
    <p:sldId id="633" r:id="rId64"/>
    <p:sldId id="507" r:id="rId65"/>
    <p:sldId id="631" r:id="rId66"/>
    <p:sldId id="632" r:id="rId67"/>
    <p:sldId id="508" r:id="rId68"/>
    <p:sldId id="509" r:id="rId69"/>
    <p:sldId id="510" r:id="rId70"/>
    <p:sldId id="511" r:id="rId71"/>
    <p:sldId id="634" r:id="rId72"/>
    <p:sldId id="635" r:id="rId73"/>
    <p:sldId id="512" r:id="rId74"/>
    <p:sldId id="513" r:id="rId75"/>
    <p:sldId id="636" r:id="rId76"/>
    <p:sldId id="637" r:id="rId77"/>
    <p:sldId id="514" r:id="rId78"/>
    <p:sldId id="515" r:id="rId79"/>
    <p:sldId id="516" r:id="rId80"/>
    <p:sldId id="517" r:id="rId81"/>
    <p:sldId id="518" r:id="rId82"/>
    <p:sldId id="638" r:id="rId83"/>
    <p:sldId id="639" r:id="rId84"/>
    <p:sldId id="640" r:id="rId85"/>
    <p:sldId id="641" r:id="rId86"/>
    <p:sldId id="642" r:id="rId87"/>
  </p:sldIdLst>
  <p:sldSz cx="9144000" cy="6858000" type="screen4x3"/>
  <p:notesSz cx="6788150" cy="9923463"/>
  <p:custDataLst>
    <p:tags r:id="rId89"/>
  </p:custDataLst>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1" hangingPunct="1">
      <a:defRPr b="1" kern="1200">
        <a:solidFill>
          <a:schemeClr val="tx1"/>
        </a:solidFill>
        <a:latin typeface="Arial" charset="0"/>
        <a:ea typeface="+mn-ea"/>
        <a:cs typeface="+mn-cs"/>
      </a:defRPr>
    </a:lvl6pPr>
    <a:lvl7pPr marL="2743200" algn="l" defTabSz="914400" rtl="0" eaLnBrk="1" latinLnBrk="1" hangingPunct="1">
      <a:defRPr b="1" kern="1200">
        <a:solidFill>
          <a:schemeClr val="tx1"/>
        </a:solidFill>
        <a:latin typeface="Arial" charset="0"/>
        <a:ea typeface="+mn-ea"/>
        <a:cs typeface="+mn-cs"/>
      </a:defRPr>
    </a:lvl7pPr>
    <a:lvl8pPr marL="3200400" algn="l" defTabSz="914400" rtl="0" eaLnBrk="1" latinLnBrk="1" hangingPunct="1">
      <a:defRPr b="1" kern="1200">
        <a:solidFill>
          <a:schemeClr val="tx1"/>
        </a:solidFill>
        <a:latin typeface="Arial" charset="0"/>
        <a:ea typeface="+mn-ea"/>
        <a:cs typeface="+mn-cs"/>
      </a:defRPr>
    </a:lvl8pPr>
    <a:lvl9pPr marL="3657600" algn="l" defTabSz="914400" rtl="0" eaLnBrk="1" latinLnBrk="1"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C858"/>
    <a:srgbClr val="FFBC8F"/>
    <a:srgbClr val="B01893"/>
    <a:srgbClr val="E642C7"/>
    <a:srgbClr val="FF9F5D"/>
    <a:srgbClr val="19CA10"/>
    <a:srgbClr val="FF3300"/>
    <a:srgbClr val="FF6600"/>
    <a:srgbClr val="3E1B59"/>
    <a:srgbClr val="4C21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B9631B5-78F2-41C9-869B-9F39066F8104}" styleName="보통 스타일 3 - 강조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9" autoAdjust="0"/>
    <p:restoredTop sz="99744" autoAdjust="0"/>
  </p:normalViewPr>
  <p:slideViewPr>
    <p:cSldViewPr>
      <p:cViewPr varScale="1">
        <p:scale>
          <a:sx n="90" d="100"/>
          <a:sy n="90" d="100"/>
        </p:scale>
        <p:origin x="96" y="132"/>
      </p:cViewPr>
      <p:guideLst>
        <p:guide orient="horz" pos="2160"/>
        <p:guide pos="2880"/>
      </p:guideLst>
    </p:cSldViewPr>
  </p:slideViewPr>
  <p:notesTextViewPr>
    <p:cViewPr>
      <p:scale>
        <a:sx n="100" d="100"/>
        <a:sy n="100" d="100"/>
      </p:scale>
      <p:origin x="0" y="0"/>
    </p:cViewPr>
  </p:notesTextViewPr>
  <p:notesViewPr>
    <p:cSldViewPr>
      <p:cViewPr varScale="1">
        <p:scale>
          <a:sx n="79" d="100"/>
          <a:sy n="79" d="100"/>
        </p:scale>
        <p:origin x="-3936" y="-84"/>
      </p:cViewPr>
      <p:guideLst>
        <p:guide orient="horz" pos="3126"/>
        <p:guide pos="21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gs" Target="tags/tag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2941532" cy="496173"/>
          </a:xfrm>
          <a:prstGeom prst="rect">
            <a:avLst/>
          </a:prstGeom>
        </p:spPr>
        <p:txBody>
          <a:bodyPr vert="horz" lIns="91357" tIns="45679" rIns="91357" bIns="45679" rtlCol="0"/>
          <a:lstStyle>
            <a:lvl1pPr algn="l">
              <a:defRPr sz="1200"/>
            </a:lvl1pPr>
          </a:lstStyle>
          <a:p>
            <a:endParaRPr lang="ko-KR" altLang="en-US" dirty="0"/>
          </a:p>
        </p:txBody>
      </p:sp>
      <p:sp>
        <p:nvSpPr>
          <p:cNvPr id="3" name="날짜 개체 틀 2"/>
          <p:cNvSpPr>
            <a:spLocks noGrp="1"/>
          </p:cNvSpPr>
          <p:nvPr>
            <p:ph type="dt" idx="1"/>
          </p:nvPr>
        </p:nvSpPr>
        <p:spPr>
          <a:xfrm>
            <a:off x="3845048" y="0"/>
            <a:ext cx="2941532" cy="496173"/>
          </a:xfrm>
          <a:prstGeom prst="rect">
            <a:avLst/>
          </a:prstGeom>
        </p:spPr>
        <p:txBody>
          <a:bodyPr vert="horz" lIns="91357" tIns="45679" rIns="91357" bIns="45679" rtlCol="0"/>
          <a:lstStyle>
            <a:lvl1pPr algn="r">
              <a:defRPr sz="1200"/>
            </a:lvl1pPr>
          </a:lstStyle>
          <a:p>
            <a:fld id="{2F3E66F3-8816-4A7B-A2C0-E1727BFEA6B0}" type="datetimeFigureOut">
              <a:rPr lang="ko-KR" altLang="en-US" smtClean="0"/>
              <a:pPr/>
              <a:t>2024-06-05</a:t>
            </a:fld>
            <a:endParaRPr lang="ko-KR" altLang="en-US" dirty="0"/>
          </a:p>
        </p:txBody>
      </p:sp>
      <p:sp>
        <p:nvSpPr>
          <p:cNvPr id="4" name="슬라이드 이미지 개체 틀 3"/>
          <p:cNvSpPr>
            <a:spLocks noGrp="1" noRot="1" noChangeAspect="1"/>
          </p:cNvSpPr>
          <p:nvPr>
            <p:ph type="sldImg" idx="2"/>
          </p:nvPr>
        </p:nvSpPr>
        <p:spPr>
          <a:xfrm>
            <a:off x="912813" y="744538"/>
            <a:ext cx="4962525" cy="3721100"/>
          </a:xfrm>
          <a:prstGeom prst="rect">
            <a:avLst/>
          </a:prstGeom>
          <a:noFill/>
          <a:ln w="12700">
            <a:solidFill>
              <a:prstClr val="black"/>
            </a:solidFill>
          </a:ln>
        </p:spPr>
        <p:txBody>
          <a:bodyPr vert="horz" lIns="91357" tIns="45679" rIns="91357" bIns="45679" rtlCol="0" anchor="ctr"/>
          <a:lstStyle/>
          <a:p>
            <a:endParaRPr lang="ko-KR" altLang="en-US" dirty="0"/>
          </a:p>
        </p:txBody>
      </p:sp>
      <p:sp>
        <p:nvSpPr>
          <p:cNvPr id="5" name="슬라이드 노트 개체 틀 4"/>
          <p:cNvSpPr>
            <a:spLocks noGrp="1"/>
          </p:cNvSpPr>
          <p:nvPr>
            <p:ph type="body" sz="quarter" idx="3"/>
          </p:nvPr>
        </p:nvSpPr>
        <p:spPr>
          <a:xfrm>
            <a:off x="678815" y="4713645"/>
            <a:ext cx="5430520" cy="4465558"/>
          </a:xfrm>
          <a:prstGeom prst="rect">
            <a:avLst/>
          </a:prstGeom>
        </p:spPr>
        <p:txBody>
          <a:bodyPr vert="horz" lIns="91357" tIns="45679" rIns="91357" bIns="45679"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9425568"/>
            <a:ext cx="2941532" cy="496173"/>
          </a:xfrm>
          <a:prstGeom prst="rect">
            <a:avLst/>
          </a:prstGeom>
        </p:spPr>
        <p:txBody>
          <a:bodyPr vert="horz" lIns="91357" tIns="45679" rIns="91357" bIns="45679"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45048" y="9425568"/>
            <a:ext cx="2941532" cy="496173"/>
          </a:xfrm>
          <a:prstGeom prst="rect">
            <a:avLst/>
          </a:prstGeom>
        </p:spPr>
        <p:txBody>
          <a:bodyPr vert="horz" lIns="91357" tIns="45679" rIns="91357" bIns="45679" rtlCol="0" anchor="b"/>
          <a:lstStyle>
            <a:lvl1pPr algn="r">
              <a:defRPr sz="1200"/>
            </a:lvl1pPr>
          </a:lstStyle>
          <a:p>
            <a:fld id="{5108AB68-2668-4EE8-A4F6-3415249B1D74}" type="slidenum">
              <a:rPr lang="ko-KR" altLang="en-US" smtClean="0"/>
              <a:pPr/>
              <a:t>‹#›</a:t>
            </a:fld>
            <a:endParaRPr lang="ko-KR" altLang="en-US" dirty="0"/>
          </a:p>
        </p:txBody>
      </p:sp>
    </p:spTree>
    <p:extLst>
      <p:ext uri="{BB962C8B-B14F-4D97-AF65-F5344CB8AC3E}">
        <p14:creationId xmlns:p14="http://schemas.microsoft.com/office/powerpoint/2010/main" val="356052565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a:t>국가직무능력표준</a:t>
            </a:r>
            <a:r>
              <a:rPr lang="en-US" altLang="ko-KR" dirty="0"/>
              <a:t>:</a:t>
            </a:r>
            <a:r>
              <a:rPr lang="ko-KR" altLang="en-US" dirty="0"/>
              <a:t>산업현장의 직무를 성공적으로 수행하기 위해 필요한 능력</a:t>
            </a:r>
            <a:r>
              <a:rPr lang="en-US" altLang="ko-KR" dirty="0"/>
              <a:t>(</a:t>
            </a:r>
            <a:r>
              <a:rPr lang="ko-KR" altLang="en-US" dirty="0"/>
              <a:t>지식</a:t>
            </a:r>
            <a:r>
              <a:rPr lang="en-US" altLang="ko-KR" dirty="0"/>
              <a:t>,</a:t>
            </a:r>
            <a:r>
              <a:rPr lang="ko-KR" altLang="en-US" dirty="0"/>
              <a:t>기술</a:t>
            </a:r>
            <a:r>
              <a:rPr lang="en-US" altLang="ko-KR" dirty="0"/>
              <a:t>,</a:t>
            </a:r>
            <a:r>
              <a:rPr lang="ko-KR" altLang="en-US" dirty="0"/>
              <a:t>태도</a:t>
            </a:r>
            <a:r>
              <a:rPr lang="en-US" altLang="ko-KR" dirty="0"/>
              <a:t>)</a:t>
            </a:r>
            <a:r>
              <a:rPr lang="ko-KR" altLang="en-US" dirty="0"/>
              <a:t>을 국가적 차원에서 표준화한 것</a:t>
            </a:r>
            <a:endParaRPr lang="en-US" altLang="ko-KR" dirty="0"/>
          </a:p>
          <a:p>
            <a:r>
              <a:rPr lang="ko-KR" altLang="en-US" dirty="0"/>
              <a:t>목적 </a:t>
            </a:r>
            <a:r>
              <a:rPr lang="en-US" altLang="ko-KR" dirty="0"/>
              <a:t>: </a:t>
            </a:r>
            <a:r>
              <a:rPr lang="ko-KR" altLang="en-US" dirty="0"/>
              <a:t>산업현장 적합 인적자원개발</a:t>
            </a:r>
          </a:p>
        </p:txBody>
      </p:sp>
      <p:sp>
        <p:nvSpPr>
          <p:cNvPr id="4" name="슬라이드 번호 개체 틀 3"/>
          <p:cNvSpPr>
            <a:spLocks noGrp="1"/>
          </p:cNvSpPr>
          <p:nvPr>
            <p:ph type="sldNum" sz="quarter" idx="10"/>
          </p:nvPr>
        </p:nvSpPr>
        <p:spPr/>
        <p:txBody>
          <a:bodyPr/>
          <a:lstStyle/>
          <a:p>
            <a:fld id="{5108AB68-2668-4EE8-A4F6-3415249B1D74}" type="slidenum">
              <a:rPr lang="ko-KR" altLang="en-US" smtClean="0"/>
              <a:pPr/>
              <a:t>1</a:t>
            </a:fld>
            <a:endParaRPr lang="ko-KR"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46805234-F6BA-493D-BA4A-3CECEBEB026B}" type="slidenum">
              <a:rPr lang="ko-KR" altLang="en-US" smtClean="0"/>
              <a:pPr>
                <a:defRPr/>
              </a:pPr>
              <a:t>33</a:t>
            </a:fld>
            <a:endParaRPr lang="ko-KR" altLang="en-US"/>
          </a:p>
        </p:txBody>
      </p:sp>
    </p:spTree>
    <p:extLst>
      <p:ext uri="{BB962C8B-B14F-4D97-AF65-F5344CB8AC3E}">
        <p14:creationId xmlns:p14="http://schemas.microsoft.com/office/powerpoint/2010/main" val="2011457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05E619F2-769E-484C-8139-2432214C059C}" type="slidenum">
              <a:rPr lang="en-US" altLang="ko-KR" sz="1200">
                <a:latin typeface="굴림" charset="-127"/>
                <a:ea typeface="굴림" charset="-127"/>
              </a:rPr>
              <a:pPr algn="r" eaLnBrk="1" hangingPunct="1">
                <a:spcBef>
                  <a:spcPct val="0"/>
                </a:spcBef>
              </a:pPr>
              <a:t>36</a:t>
            </a:fld>
            <a:endParaRPr lang="en-US" altLang="ko-KR" sz="1200">
              <a:latin typeface="굴림" charset="-127"/>
              <a:ea typeface="굴림" charset="-127"/>
            </a:endParaRPr>
          </a:p>
        </p:txBody>
      </p:sp>
      <p:sp>
        <p:nvSpPr>
          <p:cNvPr id="30723"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00686D9F-068A-406E-BDD6-DA91A3EA3B5A}" type="slidenum">
              <a:rPr lang="en-US" altLang="ko-KR" sz="1200">
                <a:latin typeface="굴림" charset="-127"/>
                <a:ea typeface="굴림" charset="-127"/>
              </a:rPr>
              <a:pPr algn="r" eaLnBrk="1" hangingPunct="1">
                <a:spcBef>
                  <a:spcPct val="0"/>
                </a:spcBef>
              </a:pPr>
              <a:t>36</a:t>
            </a:fld>
            <a:endParaRPr lang="en-US" altLang="ko-KR" sz="1200">
              <a:latin typeface="굴림" charset="-127"/>
              <a:ea typeface="굴림" charset="-127"/>
            </a:endParaRPr>
          </a:p>
        </p:txBody>
      </p:sp>
      <p:sp>
        <p:nvSpPr>
          <p:cNvPr id="30724" name="Rectangle 2"/>
          <p:cNvSpPr>
            <a:spLocks noGrp="1" noRot="1" noChangeAspect="1" noChangeArrowheads="1" noTextEdit="1"/>
          </p:cNvSpPr>
          <p:nvPr>
            <p:ph type="sldImg"/>
          </p:nvPr>
        </p:nvSpPr>
        <p:spPr>
          <a:xfrm>
            <a:off x="1144588" y="685800"/>
            <a:ext cx="4572000" cy="3429000"/>
          </a:xfrm>
          <a:ln/>
        </p:spPr>
      </p:sp>
      <p:sp>
        <p:nvSpPr>
          <p:cNvPr id="307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lstStyle/>
          <a:p>
            <a:pPr eaLnBrk="1" hangingPunct="1"/>
            <a:r>
              <a:rPr lang="ko-KR" altLang="en-US" sz="1000" dirty="0" err="1"/>
              <a:t>조건문은</a:t>
            </a:r>
            <a:r>
              <a:rPr lang="ko-KR" altLang="en-US" sz="1000" dirty="0"/>
              <a:t> </a:t>
            </a:r>
            <a:r>
              <a:rPr lang="en-US" altLang="ko-KR" sz="1000" dirty="0">
                <a:latin typeface="Arial" charset="0"/>
              </a:rPr>
              <a:t>…</a:t>
            </a:r>
            <a:r>
              <a:rPr lang="en-US" altLang="ko-KR" sz="1000" dirty="0"/>
              <a:t> </a:t>
            </a:r>
            <a:r>
              <a:rPr lang="ko-KR" altLang="en-US" sz="1000" dirty="0" err="1"/>
              <a:t>조건식의</a:t>
            </a:r>
            <a:r>
              <a:rPr lang="ko-KR" altLang="en-US" sz="1000" dirty="0"/>
              <a:t> 결과에 따라서 수행될 문장이 달라지게 할 수 있는 문장입니다</a:t>
            </a:r>
            <a:r>
              <a:rPr lang="en-US" altLang="ko-KR" sz="1000" dirty="0"/>
              <a:t>.</a:t>
            </a:r>
          </a:p>
          <a:p>
            <a:pPr eaLnBrk="1" hangingPunct="1"/>
            <a:r>
              <a:rPr lang="ko-KR" altLang="en-US" sz="1000" dirty="0" err="1"/>
              <a:t>조건문은</a:t>
            </a:r>
            <a:r>
              <a:rPr lang="ko-KR" altLang="en-US" sz="1000" dirty="0"/>
              <a:t> </a:t>
            </a:r>
            <a:r>
              <a:rPr lang="ko-KR" altLang="en-US" sz="1000" dirty="0" err="1"/>
              <a:t>조건식과</a:t>
            </a:r>
            <a:r>
              <a:rPr lang="ko-KR" altLang="en-US" sz="1000" dirty="0"/>
              <a:t> 실행될 하나의 문장 또는 블록으로 구성되어 있습니다</a:t>
            </a:r>
            <a:r>
              <a:rPr lang="en-US" altLang="ko-KR" sz="1000" dirty="0"/>
              <a:t>.</a:t>
            </a:r>
          </a:p>
          <a:p>
            <a:pPr eaLnBrk="1" hangingPunct="1"/>
            <a:r>
              <a:rPr lang="en-US" altLang="ko-KR" sz="1000" dirty="0"/>
              <a:t>Java</a:t>
            </a:r>
            <a:r>
              <a:rPr lang="ko-KR" altLang="en-US" sz="1000" dirty="0"/>
              <a:t>에서 </a:t>
            </a:r>
            <a:r>
              <a:rPr lang="ko-KR" altLang="en-US" sz="1000" dirty="0" err="1"/>
              <a:t>조건문은</a:t>
            </a:r>
            <a:r>
              <a:rPr lang="ko-KR" altLang="en-US" sz="1000" dirty="0"/>
              <a:t> </a:t>
            </a:r>
            <a:r>
              <a:rPr lang="en-US" altLang="ko-KR" sz="1000" dirty="0"/>
              <a:t>if</a:t>
            </a:r>
            <a:r>
              <a:rPr lang="ko-KR" altLang="en-US" sz="1000" dirty="0"/>
              <a:t>문과 </a:t>
            </a:r>
            <a:r>
              <a:rPr lang="en-US" altLang="ko-KR" sz="1000" dirty="0"/>
              <a:t>switch</a:t>
            </a:r>
            <a:r>
              <a:rPr lang="ko-KR" altLang="en-US" sz="1000" dirty="0"/>
              <a:t>문 두 가지 밖에 없고요</a:t>
            </a:r>
            <a:r>
              <a:rPr lang="en-US" altLang="ko-KR" sz="1000" dirty="0"/>
              <a:t>. switch</a:t>
            </a:r>
            <a:r>
              <a:rPr lang="ko-KR" altLang="en-US" sz="1000" dirty="0"/>
              <a:t>문은 </a:t>
            </a:r>
            <a:r>
              <a:rPr lang="en-US" altLang="ko-KR" sz="1000" dirty="0"/>
              <a:t>if</a:t>
            </a:r>
            <a:r>
              <a:rPr lang="ko-KR" altLang="en-US" sz="1000" dirty="0"/>
              <a:t>문에 비해 제약조건이 많기 때문에</a:t>
            </a:r>
            <a:r>
              <a:rPr lang="en-US" altLang="ko-KR" sz="1000" dirty="0"/>
              <a:t>, </a:t>
            </a:r>
          </a:p>
          <a:p>
            <a:pPr eaLnBrk="1" hangingPunct="1"/>
            <a:r>
              <a:rPr lang="ko-KR" altLang="en-US" sz="1000" dirty="0"/>
              <a:t>주로 </a:t>
            </a:r>
            <a:r>
              <a:rPr lang="en-US" altLang="ko-KR" sz="1000" dirty="0"/>
              <a:t>if</a:t>
            </a:r>
            <a:r>
              <a:rPr lang="ko-KR" altLang="en-US" sz="1000" dirty="0"/>
              <a:t>문을 많이 사용합니다만</a:t>
            </a:r>
            <a:r>
              <a:rPr lang="en-US" altLang="ko-KR" sz="1000" dirty="0">
                <a:latin typeface="Arial" charset="0"/>
              </a:rPr>
              <a:t>…</a:t>
            </a:r>
            <a:r>
              <a:rPr lang="en-US" altLang="ko-KR" sz="1000" dirty="0"/>
              <a:t> </a:t>
            </a:r>
            <a:r>
              <a:rPr lang="ko-KR" altLang="en-US" sz="1000" dirty="0"/>
              <a:t>경우의 수가 많은 경우 가능하면 </a:t>
            </a:r>
            <a:r>
              <a:rPr lang="en-US" altLang="ko-KR" sz="1000" dirty="0"/>
              <a:t>switch</a:t>
            </a:r>
            <a:r>
              <a:rPr lang="ko-KR" altLang="en-US" sz="1000" dirty="0"/>
              <a:t>문을 사용하도록 노력해야 합니다</a:t>
            </a:r>
            <a:r>
              <a:rPr lang="en-US" altLang="ko-KR" sz="1000" dirty="0"/>
              <a:t>.</a:t>
            </a:r>
          </a:p>
          <a:p>
            <a:pPr eaLnBrk="1" hangingPunct="1"/>
            <a:r>
              <a:rPr lang="ko-KR" altLang="en-US" sz="1000" dirty="0"/>
              <a:t>먼저 </a:t>
            </a:r>
            <a:r>
              <a:rPr lang="en-US" altLang="ko-KR" sz="1000" dirty="0"/>
              <a:t>if</a:t>
            </a:r>
            <a:r>
              <a:rPr lang="ko-KR" altLang="en-US" sz="1000" dirty="0"/>
              <a:t>문으로 코드를 작성해보고</a:t>
            </a:r>
            <a:r>
              <a:rPr lang="en-US" altLang="ko-KR" sz="1000" dirty="0">
                <a:latin typeface="Arial" charset="0"/>
              </a:rPr>
              <a:t>…</a:t>
            </a:r>
            <a:r>
              <a:rPr lang="en-US" altLang="ko-KR" sz="1000" dirty="0"/>
              <a:t> </a:t>
            </a:r>
            <a:r>
              <a:rPr lang="ko-KR" altLang="en-US" sz="1000" dirty="0"/>
              <a:t>경우의 수가 많아서 코드가 복잡해졌다면 </a:t>
            </a:r>
            <a:r>
              <a:rPr lang="en-US" altLang="ko-KR" sz="1000" dirty="0"/>
              <a:t>switch</a:t>
            </a:r>
            <a:r>
              <a:rPr lang="ko-KR" altLang="en-US" sz="1000" dirty="0"/>
              <a:t>문으로 바꿀 수 없는지 고민해보세요</a:t>
            </a:r>
            <a:r>
              <a:rPr lang="en-US" altLang="ko-KR" sz="1000" dirty="0"/>
              <a:t>.</a:t>
            </a:r>
          </a:p>
          <a:p>
            <a:pPr eaLnBrk="1" hangingPunct="1"/>
            <a:endParaRPr lang="ko-KR" altLang="en-US" sz="1000" dirty="0"/>
          </a:p>
          <a:p>
            <a:pPr eaLnBrk="1" hangingPunct="1"/>
            <a:r>
              <a:rPr lang="ko-KR" altLang="en-US" sz="1000" dirty="0"/>
              <a:t>아래의 코드를 보면</a:t>
            </a:r>
            <a:r>
              <a:rPr lang="en-US" altLang="ko-KR" sz="1000" dirty="0">
                <a:latin typeface="Arial" charset="0"/>
              </a:rPr>
              <a:t>…</a:t>
            </a:r>
            <a:r>
              <a:rPr lang="en-US" altLang="ko-KR" sz="1000" dirty="0"/>
              <a:t> if</a:t>
            </a:r>
            <a:r>
              <a:rPr lang="ko-KR" altLang="en-US" sz="1000" dirty="0"/>
              <a:t>문과 </a:t>
            </a:r>
            <a:r>
              <a:rPr lang="en-US" altLang="ko-KR" sz="1000" dirty="0"/>
              <a:t>switch</a:t>
            </a:r>
            <a:r>
              <a:rPr lang="ko-KR" altLang="en-US" sz="1000" dirty="0"/>
              <a:t>문을 사용해서 정수형 변수 </a:t>
            </a:r>
            <a:r>
              <a:rPr lang="en-US" altLang="ko-KR" sz="1000" dirty="0" err="1"/>
              <a:t>num</a:t>
            </a:r>
            <a:r>
              <a:rPr lang="ko-KR" altLang="en-US" sz="1000" dirty="0"/>
              <a:t>의 값에 따라 수행될 문장이 달라지도록 했습니다</a:t>
            </a:r>
            <a:r>
              <a:rPr lang="en-US" altLang="ko-KR" sz="1000" dirty="0"/>
              <a:t>.</a:t>
            </a:r>
          </a:p>
          <a:p>
            <a:pPr eaLnBrk="1" hangingPunct="1"/>
            <a:r>
              <a:rPr lang="ko-KR" altLang="en-US" sz="1000" dirty="0"/>
              <a:t>만일 변수 </a:t>
            </a:r>
            <a:r>
              <a:rPr lang="en-US" altLang="ko-KR" sz="1000" dirty="0" err="1"/>
              <a:t>num</a:t>
            </a:r>
            <a:r>
              <a:rPr lang="ko-KR" altLang="en-US" sz="1000" dirty="0"/>
              <a:t>의 값이 </a:t>
            </a:r>
            <a:r>
              <a:rPr lang="en-US" altLang="ko-KR" sz="1000" dirty="0"/>
              <a:t>9</a:t>
            </a:r>
            <a:r>
              <a:rPr lang="ko-KR" altLang="en-US" sz="1000" dirty="0"/>
              <a:t>라면</a:t>
            </a:r>
            <a:r>
              <a:rPr lang="en-US" altLang="ko-KR" sz="1000" dirty="0"/>
              <a:t>, if</a:t>
            </a:r>
            <a:r>
              <a:rPr lang="ko-KR" altLang="en-US" sz="1000" dirty="0"/>
              <a:t>문은 </a:t>
            </a:r>
            <a:r>
              <a:rPr lang="ko-KR" altLang="en-US" sz="1000" dirty="0" err="1"/>
              <a:t>첫번째</a:t>
            </a:r>
            <a:r>
              <a:rPr lang="ko-KR" altLang="en-US" sz="1000" dirty="0"/>
              <a:t> </a:t>
            </a:r>
            <a:r>
              <a:rPr lang="ko-KR" altLang="en-US" sz="1000" dirty="0" err="1"/>
              <a:t>조건식을</a:t>
            </a:r>
            <a:r>
              <a:rPr lang="ko-KR" altLang="en-US" sz="1000" dirty="0"/>
              <a:t> 먼저 계산하고</a:t>
            </a:r>
            <a:r>
              <a:rPr lang="en-US" altLang="ko-KR" sz="1000" dirty="0"/>
              <a:t>, </a:t>
            </a:r>
            <a:r>
              <a:rPr lang="en-US" altLang="ko-KR" sz="1000" dirty="0" err="1"/>
              <a:t>num</a:t>
            </a:r>
            <a:r>
              <a:rPr lang="ko-KR" altLang="en-US" sz="1000" dirty="0"/>
              <a:t>의 값이 </a:t>
            </a:r>
            <a:r>
              <a:rPr lang="en-US" altLang="ko-KR" sz="1000" dirty="0"/>
              <a:t>1</a:t>
            </a:r>
            <a:r>
              <a:rPr lang="ko-KR" altLang="en-US" sz="1000" dirty="0"/>
              <a:t>이 아니니까 </a:t>
            </a:r>
          </a:p>
          <a:p>
            <a:pPr eaLnBrk="1" hangingPunct="1"/>
            <a:r>
              <a:rPr lang="ko-KR" altLang="en-US" sz="1000" dirty="0" err="1"/>
              <a:t>두번째</a:t>
            </a:r>
            <a:r>
              <a:rPr lang="ko-KR" altLang="en-US" sz="1000" dirty="0"/>
              <a:t> </a:t>
            </a:r>
            <a:r>
              <a:rPr lang="ko-KR" altLang="en-US" sz="1000" dirty="0" err="1"/>
              <a:t>조건식을</a:t>
            </a:r>
            <a:r>
              <a:rPr lang="ko-KR" altLang="en-US" sz="1000" dirty="0"/>
              <a:t> 계산합니다</a:t>
            </a:r>
            <a:r>
              <a:rPr lang="en-US" altLang="ko-KR" sz="1000" dirty="0"/>
              <a:t>. </a:t>
            </a:r>
            <a:r>
              <a:rPr lang="ko-KR" altLang="en-US" sz="1000" dirty="0"/>
              <a:t>여기서도 역시 </a:t>
            </a:r>
            <a:r>
              <a:rPr lang="en-US" altLang="ko-KR" sz="1000" dirty="0" err="1"/>
              <a:t>Num</a:t>
            </a:r>
            <a:r>
              <a:rPr lang="ko-KR" altLang="en-US" sz="1000" dirty="0"/>
              <a:t>의 값이 </a:t>
            </a:r>
            <a:r>
              <a:rPr lang="en-US" altLang="ko-KR" sz="1000" dirty="0"/>
              <a:t>6</a:t>
            </a:r>
            <a:r>
              <a:rPr lang="ko-KR" altLang="en-US" sz="1000" dirty="0"/>
              <a:t>이 아니니까 다시 </a:t>
            </a:r>
            <a:r>
              <a:rPr lang="ko-KR" altLang="en-US" sz="1000" dirty="0" err="1"/>
              <a:t>세번째</a:t>
            </a:r>
            <a:r>
              <a:rPr lang="ko-KR" altLang="en-US" sz="1000" dirty="0"/>
              <a:t> </a:t>
            </a:r>
            <a:r>
              <a:rPr lang="ko-KR" altLang="en-US" sz="1000" dirty="0" err="1"/>
              <a:t>조건식으로</a:t>
            </a:r>
            <a:r>
              <a:rPr lang="ko-KR" altLang="en-US" sz="1000" dirty="0"/>
              <a:t> 넘어가서</a:t>
            </a:r>
            <a:r>
              <a:rPr lang="en-US" altLang="ko-KR" sz="1000" dirty="0">
                <a:latin typeface="Arial" charset="0"/>
              </a:rPr>
              <a:t>…</a:t>
            </a:r>
            <a:endParaRPr lang="en-US" altLang="ko-KR" sz="1000" dirty="0"/>
          </a:p>
          <a:p>
            <a:pPr eaLnBrk="1" hangingPunct="1"/>
            <a:r>
              <a:rPr lang="ko-KR" altLang="en-US" sz="1000" dirty="0"/>
              <a:t>이번엔 </a:t>
            </a:r>
            <a:r>
              <a:rPr lang="ko-KR" altLang="en-US" sz="1000" dirty="0" err="1"/>
              <a:t>조건식의</a:t>
            </a:r>
            <a:r>
              <a:rPr lang="ko-KR" altLang="en-US" sz="1000" dirty="0"/>
              <a:t> 결과가 </a:t>
            </a:r>
            <a:r>
              <a:rPr lang="en-US" altLang="ko-KR" sz="1000" dirty="0"/>
              <a:t>true</a:t>
            </a:r>
            <a:r>
              <a:rPr lang="ko-KR" altLang="en-US" sz="1000" dirty="0"/>
              <a:t>이므로 </a:t>
            </a:r>
            <a:r>
              <a:rPr lang="en-US" altLang="ko-KR" sz="1000" dirty="0"/>
              <a:t>LG</a:t>
            </a:r>
            <a:r>
              <a:rPr lang="ko-KR" altLang="en-US" sz="1000" dirty="0"/>
              <a:t>라는 글자를 화면에 출력하고 </a:t>
            </a:r>
            <a:r>
              <a:rPr lang="en-US" altLang="ko-KR" sz="1000" dirty="0"/>
              <a:t>if</a:t>
            </a:r>
            <a:r>
              <a:rPr lang="ko-KR" altLang="en-US" sz="1000" dirty="0"/>
              <a:t>문을 벗어나게 됩니다</a:t>
            </a:r>
            <a:r>
              <a:rPr lang="en-US" altLang="ko-KR" sz="1000" dirty="0"/>
              <a:t>.</a:t>
            </a:r>
          </a:p>
          <a:p>
            <a:pPr eaLnBrk="1" hangingPunct="1"/>
            <a:endParaRPr lang="en-US" altLang="ko-KR" sz="1000" dirty="0"/>
          </a:p>
          <a:p>
            <a:pPr eaLnBrk="1" hangingPunct="1"/>
            <a:r>
              <a:rPr lang="ko-KR" altLang="en-US" sz="1000" dirty="0"/>
              <a:t>반면에 오른쪽의 </a:t>
            </a:r>
            <a:r>
              <a:rPr lang="en-US" altLang="ko-KR" sz="1000" dirty="0"/>
              <a:t>switch</a:t>
            </a:r>
            <a:r>
              <a:rPr lang="ko-KR" altLang="en-US" sz="1000" dirty="0"/>
              <a:t>문은 </a:t>
            </a:r>
            <a:r>
              <a:rPr lang="en-US" altLang="ko-KR" sz="1000" dirty="0"/>
              <a:t>if</a:t>
            </a:r>
            <a:r>
              <a:rPr lang="ko-KR" altLang="en-US" sz="1000" dirty="0"/>
              <a:t>문과 처럼 여러 </a:t>
            </a:r>
            <a:r>
              <a:rPr lang="ko-KR" altLang="en-US" sz="1000" dirty="0" err="1"/>
              <a:t>조건식을</a:t>
            </a:r>
            <a:r>
              <a:rPr lang="ko-KR" altLang="en-US" sz="1000" dirty="0"/>
              <a:t> 계산할 필요 없이</a:t>
            </a:r>
            <a:r>
              <a:rPr lang="en-US" altLang="ko-KR" sz="1000" dirty="0"/>
              <a:t>, </a:t>
            </a:r>
            <a:r>
              <a:rPr lang="en-US" altLang="ko-KR" sz="1000" dirty="0" err="1"/>
              <a:t>num</a:t>
            </a:r>
            <a:r>
              <a:rPr lang="ko-KR" altLang="en-US" sz="1000" dirty="0"/>
              <a:t>의 값에 따라 곧바로 해당 </a:t>
            </a:r>
            <a:r>
              <a:rPr lang="en-US" altLang="ko-KR" sz="1000" dirty="0"/>
              <a:t>case</a:t>
            </a:r>
            <a:r>
              <a:rPr lang="ko-KR" altLang="en-US" sz="1000" dirty="0"/>
              <a:t>문으로 이동해서</a:t>
            </a:r>
          </a:p>
          <a:p>
            <a:pPr eaLnBrk="1" hangingPunct="1"/>
            <a:r>
              <a:rPr lang="en-US" altLang="ko-KR" sz="1000" dirty="0"/>
              <a:t>LG</a:t>
            </a:r>
            <a:r>
              <a:rPr lang="ko-KR" altLang="en-US" sz="1000" dirty="0"/>
              <a:t>라는 글자를 화면에 출력하고 </a:t>
            </a:r>
            <a:r>
              <a:rPr lang="en-US" altLang="ko-KR" sz="1000" dirty="0"/>
              <a:t>switch</a:t>
            </a:r>
            <a:r>
              <a:rPr lang="ko-KR" altLang="en-US" sz="1000" dirty="0"/>
              <a:t>문을 벗어납니다</a:t>
            </a:r>
            <a:r>
              <a:rPr lang="en-US" altLang="ko-KR" sz="1000" dirty="0"/>
              <a:t>.</a:t>
            </a:r>
          </a:p>
          <a:p>
            <a:pPr eaLnBrk="1" hangingPunct="1"/>
            <a:endParaRPr lang="en-US" altLang="ko-KR" sz="1000" dirty="0"/>
          </a:p>
          <a:p>
            <a:pPr eaLnBrk="1" hangingPunct="1"/>
            <a:r>
              <a:rPr lang="ko-KR" altLang="en-US" sz="1000" dirty="0"/>
              <a:t>이와 같이 경우의 수가 많을 때는 </a:t>
            </a:r>
            <a:r>
              <a:rPr lang="en-US" altLang="ko-KR" sz="1000" dirty="0"/>
              <a:t>if</a:t>
            </a:r>
            <a:r>
              <a:rPr lang="ko-KR" altLang="en-US" sz="1000" dirty="0"/>
              <a:t>문 보다는 </a:t>
            </a:r>
            <a:r>
              <a:rPr lang="en-US" altLang="ko-KR" sz="1000" dirty="0"/>
              <a:t>switch</a:t>
            </a:r>
            <a:r>
              <a:rPr lang="ko-KR" altLang="en-US" sz="1000" dirty="0"/>
              <a:t>문이 더 간결하고 효율적이라는 것을 알 수 있습니다</a:t>
            </a:r>
            <a:r>
              <a:rPr lang="en-US" altLang="ko-KR" sz="1000" dirty="0"/>
              <a:t>.</a:t>
            </a:r>
          </a:p>
          <a:p>
            <a:pPr eaLnBrk="1" hangingPunct="1"/>
            <a:endParaRPr lang="ko-KR" altLang="en-US" sz="1000" dirty="0"/>
          </a:p>
          <a:p>
            <a:pPr eaLnBrk="1" hangingPunct="1"/>
            <a:endParaRPr lang="ko-KR" altLang="en-US" sz="1000" dirty="0"/>
          </a:p>
          <a:p>
            <a:pPr eaLnBrk="1" hangingPunct="1"/>
            <a:endParaRPr lang="en-US" altLang="ko-KR" sz="1000" dirty="0"/>
          </a:p>
          <a:p>
            <a:pPr eaLnBrk="1" hangingPunct="1"/>
            <a:endParaRPr lang="en-US" altLang="ko-KR" sz="1000" dirty="0"/>
          </a:p>
          <a:p>
            <a:pPr eaLnBrk="1" hangingPunct="1"/>
            <a:endParaRPr lang="en-US" altLang="ko-KR" sz="1000" dirty="0"/>
          </a:p>
          <a:p>
            <a:pPr eaLnBrk="1" hangingPunct="1"/>
            <a:endParaRPr lang="en-US" altLang="ko-KR" sz="1000" dirty="0"/>
          </a:p>
          <a:p>
            <a:pPr eaLnBrk="1" hangingPunct="1"/>
            <a:endParaRPr lang="en-US" altLang="ko-KR" sz="1000" dirty="0"/>
          </a:p>
          <a:p>
            <a:pPr eaLnBrk="1" hangingPunct="1"/>
            <a:endParaRPr lang="ko-KR" altLang="en-US" sz="1000" dirty="0"/>
          </a:p>
        </p:txBody>
      </p:sp>
    </p:spTree>
    <p:extLst>
      <p:ext uri="{BB962C8B-B14F-4D97-AF65-F5344CB8AC3E}">
        <p14:creationId xmlns:p14="http://schemas.microsoft.com/office/powerpoint/2010/main" val="3192283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E134173-7192-435B-A11A-01FDD196180B}" type="slidenum">
              <a:rPr lang="ko-KR" altLang="en-US" smtClean="0"/>
              <a:pPr>
                <a:defRPr/>
              </a:pPr>
              <a:t>37</a:t>
            </a:fld>
            <a:endParaRPr lang="ko-KR" altLang="en-US"/>
          </a:p>
        </p:txBody>
      </p:sp>
    </p:spTree>
    <p:extLst>
      <p:ext uri="{BB962C8B-B14F-4D97-AF65-F5344CB8AC3E}">
        <p14:creationId xmlns:p14="http://schemas.microsoft.com/office/powerpoint/2010/main" val="2464866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566E40FD-6B2D-4D0E-92F4-F90EA129FA3F}" type="slidenum">
              <a:rPr lang="en-US" altLang="ko-KR" sz="1200">
                <a:latin typeface="굴림" charset="-127"/>
                <a:ea typeface="굴림" charset="-127"/>
              </a:rPr>
              <a:pPr algn="r" eaLnBrk="1" hangingPunct="1">
                <a:spcBef>
                  <a:spcPct val="0"/>
                </a:spcBef>
              </a:pPr>
              <a:t>46</a:t>
            </a:fld>
            <a:endParaRPr lang="en-US" altLang="ko-KR" sz="1200">
              <a:latin typeface="굴림" charset="-127"/>
              <a:ea typeface="굴림" charset="-127"/>
            </a:endParaRPr>
          </a:p>
        </p:txBody>
      </p:sp>
      <p:sp>
        <p:nvSpPr>
          <p:cNvPr id="33795"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BC1A6CAD-66BC-4F5F-A2BB-B18BEDD238EE}" type="slidenum">
              <a:rPr lang="en-US" altLang="ko-KR" sz="1200">
                <a:latin typeface="굴림" charset="-127"/>
                <a:ea typeface="굴림" charset="-127"/>
              </a:rPr>
              <a:pPr algn="r" eaLnBrk="1" hangingPunct="1">
                <a:spcBef>
                  <a:spcPct val="0"/>
                </a:spcBef>
              </a:pPr>
              <a:t>46</a:t>
            </a:fld>
            <a:endParaRPr lang="en-US" altLang="ko-KR" sz="1200">
              <a:latin typeface="굴림" charset="-127"/>
              <a:ea typeface="굴림" charset="-127"/>
            </a:endParaRPr>
          </a:p>
        </p:txBody>
      </p:sp>
      <p:sp>
        <p:nvSpPr>
          <p:cNvPr id="33796" name="Rectangle 2"/>
          <p:cNvSpPr>
            <a:spLocks noGrp="1" noRot="1" noChangeAspect="1" noChangeArrowheads="1" noTextEdit="1"/>
          </p:cNvSpPr>
          <p:nvPr>
            <p:ph type="sldImg"/>
          </p:nvPr>
        </p:nvSpPr>
        <p:spPr>
          <a:xfrm>
            <a:off x="1144588" y="685800"/>
            <a:ext cx="4572000" cy="3429000"/>
          </a:xfrm>
          <a:ln/>
        </p:spPr>
      </p:sp>
      <p:sp>
        <p:nvSpPr>
          <p:cNvPr id="337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ormAutofit fontScale="92500" lnSpcReduction="20000"/>
          </a:bodyPr>
          <a:lstStyle/>
          <a:p>
            <a:pPr eaLnBrk="1" hangingPunct="1"/>
            <a:r>
              <a:rPr lang="en-US" altLang="ko-KR"/>
              <a:t>If</a:t>
            </a:r>
            <a:r>
              <a:rPr lang="ko-KR" altLang="en-US"/>
              <a:t>문 속에 또 다른 </a:t>
            </a:r>
            <a:r>
              <a:rPr lang="en-US" altLang="ko-KR"/>
              <a:t>if</a:t>
            </a:r>
            <a:r>
              <a:rPr lang="ko-KR" altLang="en-US"/>
              <a:t>문을 넣을 수 있습니다</a:t>
            </a:r>
            <a:r>
              <a:rPr lang="en-US" altLang="ko-KR"/>
              <a:t>. </a:t>
            </a:r>
            <a:r>
              <a:rPr lang="ko-KR" altLang="en-US"/>
              <a:t>이 것을 중첩 </a:t>
            </a:r>
            <a:r>
              <a:rPr lang="en-US" altLang="ko-KR"/>
              <a:t>if</a:t>
            </a:r>
            <a:r>
              <a:rPr lang="ko-KR" altLang="en-US"/>
              <a:t>문이라고 하는데요</a:t>
            </a:r>
          </a:p>
          <a:p>
            <a:pPr eaLnBrk="1" hangingPunct="1"/>
            <a:r>
              <a:rPr lang="en-US" altLang="ko-KR"/>
              <a:t>If</a:t>
            </a:r>
            <a:r>
              <a:rPr lang="ko-KR" altLang="en-US"/>
              <a:t>문의 중첩 횟수에는 거의 제한이 없습니다</a:t>
            </a:r>
            <a:r>
              <a:rPr lang="en-US" altLang="ko-KR"/>
              <a:t>. </a:t>
            </a:r>
            <a:r>
              <a:rPr lang="ko-KR" altLang="en-US"/>
              <a:t>테스트 해보니까</a:t>
            </a:r>
            <a:r>
              <a:rPr lang="en-US" altLang="ko-KR"/>
              <a:t>…</a:t>
            </a:r>
          </a:p>
          <a:p>
            <a:pPr eaLnBrk="1" hangingPunct="1"/>
            <a:r>
              <a:rPr lang="ko-KR" altLang="en-US"/>
              <a:t>천백번 넘게 중첩할 수 있는데 실제로 그렇게 코딩하는 경우는 없으니 제한이 없다고 생각하셔도 됩니다</a:t>
            </a:r>
            <a:r>
              <a:rPr lang="en-US" altLang="ko-KR"/>
              <a:t>.</a:t>
            </a:r>
          </a:p>
          <a:p>
            <a:pPr eaLnBrk="1" hangingPunct="1"/>
            <a:endParaRPr lang="en-US" altLang="ko-KR"/>
          </a:p>
          <a:p>
            <a:pPr eaLnBrk="1" hangingPunct="1"/>
            <a:r>
              <a:rPr lang="ko-KR" altLang="en-US"/>
              <a:t>조건식</a:t>
            </a:r>
            <a:r>
              <a:rPr lang="en-US" altLang="ko-KR"/>
              <a:t>1</a:t>
            </a:r>
            <a:r>
              <a:rPr lang="ko-KR" altLang="en-US"/>
              <a:t>의 결과가 </a:t>
            </a:r>
            <a:r>
              <a:rPr lang="en-US" altLang="ko-KR"/>
              <a:t>true</a:t>
            </a:r>
            <a:r>
              <a:rPr lang="ko-KR" altLang="en-US"/>
              <a:t>면 블럭안의 문장들을 수행하겠죠</a:t>
            </a:r>
            <a:r>
              <a:rPr lang="en-US" altLang="ko-KR"/>
              <a:t>.</a:t>
            </a:r>
          </a:p>
          <a:p>
            <a:pPr eaLnBrk="1" hangingPunct="1"/>
            <a:r>
              <a:rPr lang="ko-KR" altLang="en-US"/>
              <a:t>조건식</a:t>
            </a:r>
            <a:r>
              <a:rPr lang="en-US" altLang="ko-KR"/>
              <a:t>2</a:t>
            </a:r>
            <a:r>
              <a:rPr lang="ko-KR" altLang="en-US"/>
              <a:t>의 결과가 </a:t>
            </a:r>
            <a:r>
              <a:rPr lang="en-US" altLang="ko-KR"/>
              <a:t>true</a:t>
            </a:r>
            <a:r>
              <a:rPr lang="ko-KR" altLang="en-US"/>
              <a:t>면</a:t>
            </a:r>
            <a:r>
              <a:rPr lang="en-US" altLang="ko-KR"/>
              <a:t>, </a:t>
            </a:r>
            <a:r>
              <a:rPr lang="ko-KR" altLang="en-US"/>
              <a:t>이 블록의 문장들이 수행되고 </a:t>
            </a:r>
            <a:r>
              <a:rPr lang="en-US" altLang="ko-KR"/>
              <a:t>false</a:t>
            </a:r>
            <a:r>
              <a:rPr lang="ko-KR" altLang="en-US"/>
              <a:t>이면 중첩</a:t>
            </a:r>
            <a:r>
              <a:rPr lang="en-US" altLang="ko-KR"/>
              <a:t>if</a:t>
            </a:r>
            <a:r>
              <a:rPr lang="ko-KR" altLang="en-US"/>
              <a:t>문의 </a:t>
            </a:r>
            <a:r>
              <a:rPr lang="en-US" altLang="ko-KR"/>
              <a:t>else</a:t>
            </a:r>
            <a:r>
              <a:rPr lang="ko-KR" altLang="en-US"/>
              <a:t>블럭이 수행되겠죠</a:t>
            </a:r>
            <a:r>
              <a:rPr lang="en-US" altLang="ko-KR"/>
              <a:t>.</a:t>
            </a:r>
          </a:p>
          <a:p>
            <a:pPr eaLnBrk="1" hangingPunct="1"/>
            <a:r>
              <a:rPr lang="ko-KR" altLang="en-US"/>
              <a:t>블록의 모든 문장을 수행하고 나면 전체 </a:t>
            </a:r>
            <a:r>
              <a:rPr lang="en-US" altLang="ko-KR"/>
              <a:t>if</a:t>
            </a:r>
            <a:r>
              <a:rPr lang="ko-KR" altLang="en-US"/>
              <a:t>문을 빠져나옵니다</a:t>
            </a:r>
            <a:r>
              <a:rPr lang="en-US" altLang="ko-KR"/>
              <a:t>.</a:t>
            </a:r>
          </a:p>
          <a:p>
            <a:pPr eaLnBrk="1" hangingPunct="1"/>
            <a:endParaRPr lang="en-US" altLang="ko-KR"/>
          </a:p>
          <a:p>
            <a:pPr eaLnBrk="1" hangingPunct="1"/>
            <a:r>
              <a:rPr lang="en-US" altLang="ko-KR"/>
              <a:t>If</a:t>
            </a:r>
            <a:r>
              <a:rPr lang="ko-KR" altLang="en-US"/>
              <a:t>문 속에 </a:t>
            </a:r>
            <a:r>
              <a:rPr lang="en-US" altLang="ko-KR"/>
              <a:t>if</a:t>
            </a:r>
            <a:r>
              <a:rPr lang="ko-KR" altLang="en-US"/>
              <a:t>문을 넣을 수 있다는 것외에는 별다른 특별한 내용은 없습니다</a:t>
            </a:r>
            <a:r>
              <a:rPr lang="en-US" altLang="ko-KR"/>
              <a:t>.</a:t>
            </a:r>
          </a:p>
          <a:p>
            <a:pPr eaLnBrk="1" hangingPunct="1"/>
            <a:r>
              <a:rPr lang="ko-KR" altLang="en-US"/>
              <a:t>중첩 </a:t>
            </a:r>
            <a:r>
              <a:rPr lang="en-US" altLang="ko-KR"/>
              <a:t>if</a:t>
            </a:r>
            <a:r>
              <a:rPr lang="ko-KR" altLang="en-US"/>
              <a:t>문이 실제 사용된 예를 들어서 설명하는 것으로 설명을 마칠까 합니다</a:t>
            </a:r>
            <a:r>
              <a:rPr lang="en-US" altLang="ko-KR"/>
              <a:t>.</a:t>
            </a:r>
          </a:p>
          <a:p>
            <a:pPr eaLnBrk="1" hangingPunct="1"/>
            <a:endParaRPr lang="en-US" altLang="ko-KR"/>
          </a:p>
          <a:p>
            <a:pPr eaLnBrk="1" hangingPunct="1"/>
            <a:r>
              <a:rPr lang="ko-KR" altLang="en-US"/>
              <a:t>이 </a:t>
            </a:r>
            <a:r>
              <a:rPr lang="en-US" altLang="ko-KR"/>
              <a:t>if</a:t>
            </a:r>
            <a:r>
              <a:rPr lang="ko-KR" altLang="en-US"/>
              <a:t>문은 변수 </a:t>
            </a:r>
            <a:r>
              <a:rPr lang="en-US" altLang="ko-KR"/>
              <a:t>score</a:t>
            </a:r>
            <a:r>
              <a:rPr lang="ko-KR" altLang="en-US"/>
              <a:t>의 값에 따라 학점을 계산하는 것인데요</a:t>
            </a:r>
            <a:r>
              <a:rPr lang="en-US" altLang="ko-KR"/>
              <a:t>…</a:t>
            </a:r>
          </a:p>
          <a:p>
            <a:pPr eaLnBrk="1" hangingPunct="1"/>
            <a:r>
              <a:rPr lang="en-US" altLang="ko-KR"/>
              <a:t>If</a:t>
            </a:r>
            <a:r>
              <a:rPr lang="ko-KR" altLang="en-US"/>
              <a:t>문은 </a:t>
            </a:r>
            <a:r>
              <a:rPr lang="en-US" altLang="ko-KR"/>
              <a:t>score</a:t>
            </a:r>
            <a:r>
              <a:rPr lang="ko-KR" altLang="en-US"/>
              <a:t>의 값에 따라 등급을 </a:t>
            </a:r>
            <a:r>
              <a:rPr lang="en-US" altLang="ko-KR"/>
              <a:t>A, B, C</a:t>
            </a:r>
            <a:r>
              <a:rPr lang="ko-KR" altLang="en-US"/>
              <a:t>로 나누고</a:t>
            </a:r>
            <a:r>
              <a:rPr lang="en-US" altLang="ko-KR"/>
              <a:t>… </a:t>
            </a:r>
            <a:r>
              <a:rPr lang="ko-KR" altLang="en-US"/>
              <a:t>거기서 다시 중첩 </a:t>
            </a:r>
            <a:r>
              <a:rPr lang="en-US" altLang="ko-KR"/>
              <a:t>if</a:t>
            </a:r>
            <a:r>
              <a:rPr lang="ko-KR" altLang="en-US"/>
              <a:t>문을 만나서 점수에 따라</a:t>
            </a:r>
          </a:p>
          <a:p>
            <a:pPr eaLnBrk="1" hangingPunct="1"/>
            <a:r>
              <a:rPr lang="en-US" altLang="ko-KR"/>
              <a:t>+</a:t>
            </a:r>
            <a:r>
              <a:rPr lang="ko-KR" altLang="en-US"/>
              <a:t>또는 </a:t>
            </a:r>
            <a:r>
              <a:rPr lang="en-US" altLang="ko-KR"/>
              <a:t>–</a:t>
            </a:r>
            <a:r>
              <a:rPr lang="ko-KR" altLang="en-US"/>
              <a:t>를 붙입니다</a:t>
            </a:r>
            <a:r>
              <a:rPr lang="en-US" altLang="ko-KR"/>
              <a:t>.</a:t>
            </a:r>
          </a:p>
          <a:p>
            <a:pPr eaLnBrk="1" hangingPunct="1"/>
            <a:endParaRPr lang="ko-KR" altLang="en-US"/>
          </a:p>
          <a:p>
            <a:pPr eaLnBrk="1" hangingPunct="1"/>
            <a:r>
              <a:rPr lang="ko-KR" altLang="en-US"/>
              <a:t>만일 변수 </a:t>
            </a:r>
            <a:r>
              <a:rPr lang="en-US" altLang="ko-KR"/>
              <a:t>score</a:t>
            </a:r>
            <a:r>
              <a:rPr lang="ko-KR" altLang="en-US"/>
              <a:t>의 값을 </a:t>
            </a:r>
            <a:r>
              <a:rPr lang="en-US" altLang="ko-KR"/>
              <a:t>92</a:t>
            </a:r>
            <a:r>
              <a:rPr lang="ko-KR" altLang="en-US"/>
              <a:t>라고 가정하면</a:t>
            </a:r>
            <a:r>
              <a:rPr lang="en-US" altLang="ko-KR"/>
              <a:t>… if</a:t>
            </a:r>
            <a:r>
              <a:rPr lang="ko-KR" altLang="en-US"/>
              <a:t>문의 조건식 결과가 </a:t>
            </a:r>
            <a:r>
              <a:rPr lang="en-US" altLang="ko-KR"/>
              <a:t>true</a:t>
            </a:r>
            <a:r>
              <a:rPr lang="ko-KR" altLang="en-US"/>
              <a:t>가 되어 </a:t>
            </a:r>
            <a:r>
              <a:rPr lang="en-US" altLang="ko-KR"/>
              <a:t>if</a:t>
            </a:r>
            <a:r>
              <a:rPr lang="ko-KR" altLang="en-US"/>
              <a:t>문의 블록의 문장들이 수행되겠죠</a:t>
            </a:r>
            <a:r>
              <a:rPr lang="en-US" altLang="ko-KR"/>
              <a:t>.</a:t>
            </a:r>
          </a:p>
          <a:p>
            <a:pPr eaLnBrk="1" hangingPunct="1"/>
            <a:r>
              <a:rPr lang="ko-KR" altLang="en-US"/>
              <a:t>그래서 먼저 문자열 </a:t>
            </a:r>
            <a:r>
              <a:rPr lang="en-US" altLang="ko-KR"/>
              <a:t>grade</a:t>
            </a:r>
            <a:r>
              <a:rPr lang="ko-KR" altLang="en-US"/>
              <a:t>에 </a:t>
            </a:r>
            <a:r>
              <a:rPr lang="en-US" altLang="ko-KR"/>
              <a:t>“A”</a:t>
            </a:r>
            <a:r>
              <a:rPr lang="ko-KR" altLang="en-US"/>
              <a:t>가 저장되고요</a:t>
            </a:r>
            <a:r>
              <a:rPr lang="en-US" altLang="ko-KR"/>
              <a:t>.</a:t>
            </a:r>
          </a:p>
          <a:p>
            <a:pPr eaLnBrk="1" hangingPunct="1"/>
            <a:endParaRPr lang="en-US" altLang="ko-KR"/>
          </a:p>
          <a:p>
            <a:pPr eaLnBrk="1" hangingPunct="1"/>
            <a:r>
              <a:rPr lang="ko-KR" altLang="en-US"/>
              <a:t>그 다음에 중첩 </a:t>
            </a:r>
            <a:r>
              <a:rPr lang="en-US" altLang="ko-KR"/>
              <a:t>if</a:t>
            </a:r>
            <a:r>
              <a:rPr lang="ko-KR" altLang="en-US"/>
              <a:t>문을 만나서 첫번째 조건식을 확인합니다</a:t>
            </a:r>
            <a:r>
              <a:rPr lang="en-US" altLang="ko-KR"/>
              <a:t>. Score</a:t>
            </a:r>
            <a:r>
              <a:rPr lang="ko-KR" altLang="en-US"/>
              <a:t>의 값이 </a:t>
            </a:r>
            <a:r>
              <a:rPr lang="en-US" altLang="ko-KR"/>
              <a:t>92</a:t>
            </a:r>
            <a:r>
              <a:rPr lang="ko-KR" altLang="en-US"/>
              <a:t>니까</a:t>
            </a:r>
            <a:r>
              <a:rPr lang="en-US" altLang="ko-KR"/>
              <a:t>… </a:t>
            </a:r>
          </a:p>
          <a:p>
            <a:pPr eaLnBrk="1" hangingPunct="1"/>
            <a:r>
              <a:rPr lang="ko-KR" altLang="en-US"/>
              <a:t>중첩 </a:t>
            </a:r>
            <a:r>
              <a:rPr lang="en-US" altLang="ko-KR"/>
              <a:t>if</a:t>
            </a:r>
            <a:r>
              <a:rPr lang="ko-KR" altLang="en-US"/>
              <a:t>문의 첫번째 조건식의 결과는 </a:t>
            </a:r>
            <a:r>
              <a:rPr lang="en-US" altLang="ko-KR"/>
              <a:t>false</a:t>
            </a:r>
            <a:r>
              <a:rPr lang="ko-KR" altLang="en-US"/>
              <a:t>가 되어</a:t>
            </a:r>
            <a:r>
              <a:rPr lang="en-US" altLang="ko-KR"/>
              <a:t>, </a:t>
            </a:r>
            <a:r>
              <a:rPr lang="ko-KR" altLang="en-US"/>
              <a:t>두번째 조건식으로 넘어갑니다</a:t>
            </a:r>
            <a:r>
              <a:rPr lang="en-US" altLang="ko-KR"/>
              <a:t>.</a:t>
            </a:r>
          </a:p>
          <a:p>
            <a:pPr eaLnBrk="1" hangingPunct="1"/>
            <a:endParaRPr lang="en-US" altLang="ko-KR"/>
          </a:p>
          <a:p>
            <a:pPr eaLnBrk="1" hangingPunct="1"/>
            <a:r>
              <a:rPr lang="ko-KR" altLang="en-US"/>
              <a:t>두번째 조건식의 결과는 </a:t>
            </a:r>
            <a:r>
              <a:rPr lang="en-US" altLang="ko-KR"/>
              <a:t>true</a:t>
            </a:r>
            <a:r>
              <a:rPr lang="ko-KR" altLang="en-US"/>
              <a:t>니까</a:t>
            </a:r>
            <a:r>
              <a:rPr lang="en-US" altLang="ko-KR"/>
              <a:t>… </a:t>
            </a:r>
            <a:r>
              <a:rPr lang="ko-KR" altLang="en-US"/>
              <a:t>이 문장이 수행되어서</a:t>
            </a:r>
            <a:r>
              <a:rPr lang="en-US" altLang="ko-KR"/>
              <a:t>… grade</a:t>
            </a:r>
            <a:r>
              <a:rPr lang="ko-KR" altLang="en-US"/>
              <a:t>의 값은 </a:t>
            </a:r>
            <a:r>
              <a:rPr lang="en-US" altLang="ko-KR"/>
              <a:t>“A-”</a:t>
            </a:r>
            <a:r>
              <a:rPr lang="ko-KR" altLang="en-US"/>
              <a:t>가 됩니다</a:t>
            </a:r>
            <a:r>
              <a:rPr lang="en-US" altLang="ko-KR"/>
              <a:t>.</a:t>
            </a:r>
          </a:p>
          <a:p>
            <a:pPr eaLnBrk="1" hangingPunct="1"/>
            <a:endParaRPr lang="en-US" altLang="ko-KR"/>
          </a:p>
          <a:p>
            <a:pPr eaLnBrk="1" hangingPunct="1"/>
            <a:r>
              <a:rPr lang="ko-KR" altLang="en-US"/>
              <a:t>이제는 더 이상 수행할 문장이 없으니 전체 </a:t>
            </a:r>
            <a:r>
              <a:rPr lang="en-US" altLang="ko-KR"/>
              <a:t>if</a:t>
            </a:r>
            <a:r>
              <a:rPr lang="ko-KR" altLang="en-US"/>
              <a:t>문을 빠져 나옵니다</a:t>
            </a:r>
            <a:r>
              <a:rPr lang="en-US" altLang="ko-KR"/>
              <a:t>.</a:t>
            </a:r>
          </a:p>
          <a:p>
            <a:pPr eaLnBrk="1" hangingPunct="1"/>
            <a:endParaRPr lang="ko-KR" altLang="en-US"/>
          </a:p>
          <a:p>
            <a:pPr eaLnBrk="1" hangingPunct="1"/>
            <a:endParaRPr lang="en-US" altLang="ko-KR"/>
          </a:p>
          <a:p>
            <a:pPr eaLnBrk="1" hangingPunct="1"/>
            <a:endParaRPr lang="en-US" altLang="ko-KR"/>
          </a:p>
          <a:p>
            <a:pPr eaLnBrk="1" hangingPunct="1"/>
            <a:endParaRPr lang="en-US" altLang="ko-KR"/>
          </a:p>
        </p:txBody>
      </p:sp>
    </p:spTree>
    <p:extLst>
      <p:ext uri="{BB962C8B-B14F-4D97-AF65-F5344CB8AC3E}">
        <p14:creationId xmlns:p14="http://schemas.microsoft.com/office/powerpoint/2010/main" val="3026003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57E38FFF-972B-4E93-B806-50338EEEBCCF}" type="slidenum">
              <a:rPr lang="en-US" altLang="ko-KR" sz="1200">
                <a:latin typeface="굴림" charset="-127"/>
                <a:ea typeface="굴림" charset="-127"/>
              </a:rPr>
              <a:pPr algn="r" eaLnBrk="1" hangingPunct="1">
                <a:spcBef>
                  <a:spcPct val="0"/>
                </a:spcBef>
              </a:pPr>
              <a:t>54</a:t>
            </a:fld>
            <a:endParaRPr lang="en-US" altLang="ko-KR" sz="1200">
              <a:latin typeface="굴림" charset="-127"/>
              <a:ea typeface="굴림" charset="-127"/>
            </a:endParaRPr>
          </a:p>
        </p:txBody>
      </p:sp>
      <p:sp>
        <p:nvSpPr>
          <p:cNvPr id="36867"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E5998856-3ED7-4291-B26A-9670792178AC}" type="slidenum">
              <a:rPr lang="en-US" altLang="ko-KR" sz="1200">
                <a:latin typeface="굴림" charset="-127"/>
                <a:ea typeface="굴림" charset="-127"/>
              </a:rPr>
              <a:pPr algn="r" eaLnBrk="1" hangingPunct="1">
                <a:spcBef>
                  <a:spcPct val="0"/>
                </a:spcBef>
              </a:pPr>
              <a:t>54</a:t>
            </a:fld>
            <a:endParaRPr lang="en-US" altLang="ko-KR" sz="1200">
              <a:latin typeface="굴림" charset="-127"/>
              <a:ea typeface="굴림" charset="-127"/>
            </a:endParaRPr>
          </a:p>
        </p:txBody>
      </p:sp>
      <p:sp>
        <p:nvSpPr>
          <p:cNvPr id="36868" name="Rectangle 2"/>
          <p:cNvSpPr>
            <a:spLocks noGrp="1" noRot="1" noChangeAspect="1" noChangeArrowheads="1" noTextEdit="1"/>
          </p:cNvSpPr>
          <p:nvPr>
            <p:ph type="sldImg"/>
          </p:nvPr>
        </p:nvSpPr>
        <p:spPr>
          <a:xfrm>
            <a:off x="1144588" y="685800"/>
            <a:ext cx="4572000" cy="3429000"/>
          </a:xfrm>
          <a:ln/>
        </p:spPr>
      </p:sp>
      <p:sp>
        <p:nvSpPr>
          <p:cNvPr id="36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lstStyle/>
          <a:p>
            <a:pPr eaLnBrk="1" hangingPunct="1"/>
            <a:r>
              <a:rPr lang="ko-KR" altLang="en-US"/>
              <a:t>중첩 </a:t>
            </a:r>
            <a:r>
              <a:rPr lang="en-US" altLang="ko-KR"/>
              <a:t>switch</a:t>
            </a:r>
            <a:r>
              <a:rPr lang="ko-KR" altLang="en-US"/>
              <a:t>문은 중첩 </a:t>
            </a:r>
            <a:r>
              <a:rPr lang="en-US" altLang="ko-KR"/>
              <a:t>if</a:t>
            </a:r>
            <a:r>
              <a:rPr lang="ko-KR" altLang="en-US"/>
              <a:t>문 처럼</a:t>
            </a:r>
            <a:r>
              <a:rPr lang="en-US" altLang="ko-KR"/>
              <a:t>… switch</a:t>
            </a:r>
            <a:r>
              <a:rPr lang="ko-KR" altLang="en-US"/>
              <a:t>문 안에 또 다른 </a:t>
            </a:r>
            <a:r>
              <a:rPr lang="en-US" altLang="ko-KR"/>
              <a:t>switch</a:t>
            </a:r>
            <a:r>
              <a:rPr lang="ko-KR" altLang="en-US"/>
              <a:t>문을 넣는 것을 말합니다</a:t>
            </a:r>
            <a:r>
              <a:rPr lang="en-US" altLang="ko-KR"/>
              <a:t>.</a:t>
            </a:r>
          </a:p>
          <a:p>
            <a:pPr eaLnBrk="1" hangingPunct="1"/>
            <a:r>
              <a:rPr lang="ko-KR" altLang="en-US"/>
              <a:t>아래의 코드를 보시면 </a:t>
            </a:r>
            <a:r>
              <a:rPr lang="en-US" altLang="ko-KR"/>
              <a:t>switch</a:t>
            </a:r>
            <a:r>
              <a:rPr lang="ko-KR" altLang="en-US"/>
              <a:t>문에 또 다른 </a:t>
            </a:r>
            <a:r>
              <a:rPr lang="en-US" altLang="ko-KR"/>
              <a:t>switch</a:t>
            </a:r>
            <a:r>
              <a:rPr lang="ko-KR" altLang="en-US"/>
              <a:t>문이 들어가 있죠</a:t>
            </a:r>
            <a:r>
              <a:rPr lang="en-US" altLang="ko-KR"/>
              <a:t>? </a:t>
            </a:r>
          </a:p>
          <a:p>
            <a:pPr eaLnBrk="1" hangingPunct="1"/>
            <a:endParaRPr lang="en-US" altLang="ko-KR"/>
          </a:p>
          <a:p>
            <a:pPr eaLnBrk="1" hangingPunct="1"/>
            <a:r>
              <a:rPr lang="ko-KR" altLang="en-US"/>
              <a:t>그런데 </a:t>
            </a:r>
            <a:r>
              <a:rPr lang="en-US" altLang="ko-KR"/>
              <a:t>If</a:t>
            </a:r>
            <a:r>
              <a:rPr lang="ko-KR" altLang="en-US"/>
              <a:t>문의 중첩과는 달리 </a:t>
            </a:r>
            <a:r>
              <a:rPr lang="en-US" altLang="ko-KR"/>
              <a:t>switch</a:t>
            </a:r>
            <a:r>
              <a:rPr lang="ko-KR" altLang="en-US"/>
              <a:t>문의 중첩은 잘 사용되지 않습니다</a:t>
            </a:r>
            <a:r>
              <a:rPr lang="en-US" altLang="ko-KR"/>
              <a:t>.</a:t>
            </a:r>
          </a:p>
          <a:p>
            <a:pPr eaLnBrk="1" hangingPunct="1"/>
            <a:r>
              <a:rPr lang="ko-KR" altLang="en-US"/>
              <a:t>이런 코드도 가능하다는 것 정도만 알아두고 넘어가면 되겠습니다</a:t>
            </a:r>
            <a:r>
              <a:rPr lang="en-US" altLang="ko-KR"/>
              <a:t>.</a:t>
            </a:r>
          </a:p>
          <a:p>
            <a:pPr eaLnBrk="1" hangingPunct="1"/>
            <a:endParaRPr lang="en-US" altLang="ko-KR"/>
          </a:p>
          <a:p>
            <a:pPr eaLnBrk="1" hangingPunct="1"/>
            <a:r>
              <a:rPr lang="ko-KR" altLang="en-US"/>
              <a:t>왼쪽의 코드에서 중첩</a:t>
            </a:r>
            <a:r>
              <a:rPr lang="en-US" altLang="ko-KR"/>
              <a:t>switch</a:t>
            </a:r>
            <a:r>
              <a:rPr lang="ko-KR" altLang="en-US"/>
              <a:t>문을</a:t>
            </a:r>
            <a:r>
              <a:rPr lang="en-US" altLang="ko-KR"/>
              <a:t>… if</a:t>
            </a:r>
            <a:r>
              <a:rPr lang="ko-KR" altLang="en-US"/>
              <a:t>문을 사용해서 변경하면 오른쪽과 같습니다</a:t>
            </a:r>
            <a:r>
              <a:rPr lang="en-US" altLang="ko-KR"/>
              <a:t>.</a:t>
            </a:r>
          </a:p>
          <a:p>
            <a:pPr eaLnBrk="1" hangingPunct="1"/>
            <a:endParaRPr lang="en-US" altLang="ko-KR"/>
          </a:p>
          <a:p>
            <a:pPr eaLnBrk="1" hangingPunct="1"/>
            <a:endParaRPr lang="en-US" altLang="ko-KR"/>
          </a:p>
          <a:p>
            <a:pPr eaLnBrk="1" hangingPunct="1"/>
            <a:endParaRPr lang="en-US" altLang="ko-KR"/>
          </a:p>
          <a:p>
            <a:pPr eaLnBrk="1" hangingPunct="1"/>
            <a:endParaRPr lang="en-US" altLang="ko-KR"/>
          </a:p>
        </p:txBody>
      </p:sp>
    </p:spTree>
    <p:extLst>
      <p:ext uri="{BB962C8B-B14F-4D97-AF65-F5344CB8AC3E}">
        <p14:creationId xmlns:p14="http://schemas.microsoft.com/office/powerpoint/2010/main" val="1729063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E8CB3F1F-97E0-495F-A6F6-6A7B45C6E99B}" type="slidenum">
              <a:rPr lang="en-US" altLang="ko-KR" sz="1200">
                <a:latin typeface="굴림" charset="-127"/>
                <a:ea typeface="굴림" charset="-127"/>
              </a:rPr>
              <a:pPr algn="r" eaLnBrk="1" hangingPunct="1">
                <a:spcBef>
                  <a:spcPct val="0"/>
                </a:spcBef>
              </a:pPr>
              <a:t>55</a:t>
            </a:fld>
            <a:endParaRPr lang="en-US" altLang="ko-KR" sz="1200">
              <a:latin typeface="굴림" charset="-127"/>
              <a:ea typeface="굴림" charset="-127"/>
            </a:endParaRPr>
          </a:p>
        </p:txBody>
      </p:sp>
      <p:sp>
        <p:nvSpPr>
          <p:cNvPr id="37891"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4E87207D-757D-46D8-B9AB-B5817F88DD99}" type="slidenum">
              <a:rPr lang="en-US" altLang="ko-KR" sz="1200">
                <a:latin typeface="굴림" charset="-127"/>
                <a:ea typeface="굴림" charset="-127"/>
              </a:rPr>
              <a:pPr algn="r" eaLnBrk="1" hangingPunct="1">
                <a:spcBef>
                  <a:spcPct val="0"/>
                </a:spcBef>
              </a:pPr>
              <a:t>55</a:t>
            </a:fld>
            <a:endParaRPr lang="en-US" altLang="ko-KR" sz="1200">
              <a:latin typeface="굴림" charset="-127"/>
              <a:ea typeface="굴림" charset="-127"/>
            </a:endParaRPr>
          </a:p>
        </p:txBody>
      </p:sp>
      <p:sp>
        <p:nvSpPr>
          <p:cNvPr id="37892" name="Rectangle 2"/>
          <p:cNvSpPr>
            <a:spLocks noGrp="1" noRot="1" noChangeAspect="1" noChangeArrowheads="1" noTextEdit="1"/>
          </p:cNvSpPr>
          <p:nvPr>
            <p:ph type="sldImg"/>
          </p:nvPr>
        </p:nvSpPr>
        <p:spPr>
          <a:xfrm>
            <a:off x="1144588" y="685800"/>
            <a:ext cx="4572000" cy="3429000"/>
          </a:xfrm>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lstStyle/>
          <a:p>
            <a:pPr eaLnBrk="1" hangingPunct="1"/>
            <a:r>
              <a:rPr lang="ko-KR" altLang="en-US"/>
              <a:t>지금까지 배운 것처럼</a:t>
            </a:r>
            <a:r>
              <a:rPr lang="en-US" altLang="ko-KR"/>
              <a:t>… </a:t>
            </a:r>
            <a:r>
              <a:rPr lang="ko-KR" altLang="en-US"/>
              <a:t>조건문에는 </a:t>
            </a:r>
            <a:r>
              <a:rPr lang="en-US" altLang="ko-KR"/>
              <a:t>if</a:t>
            </a:r>
            <a:r>
              <a:rPr lang="ko-KR" altLang="en-US"/>
              <a:t>문과 </a:t>
            </a:r>
            <a:r>
              <a:rPr lang="en-US" altLang="ko-KR"/>
              <a:t>switch</a:t>
            </a:r>
            <a:r>
              <a:rPr lang="ko-KR" altLang="en-US"/>
              <a:t>문</a:t>
            </a:r>
            <a:r>
              <a:rPr lang="en-US" altLang="ko-KR"/>
              <a:t>… </a:t>
            </a:r>
            <a:r>
              <a:rPr lang="ko-KR" altLang="en-US"/>
              <a:t>모두 두 개가 있죠</a:t>
            </a:r>
            <a:r>
              <a:rPr lang="en-US" altLang="ko-KR"/>
              <a:t>.</a:t>
            </a:r>
          </a:p>
          <a:p>
            <a:pPr eaLnBrk="1" hangingPunct="1"/>
            <a:r>
              <a:rPr lang="ko-KR" altLang="en-US"/>
              <a:t>이 둘 중에서 주로 사용되는 것은 </a:t>
            </a:r>
            <a:r>
              <a:rPr lang="en-US" altLang="ko-KR"/>
              <a:t>if</a:t>
            </a:r>
            <a:r>
              <a:rPr lang="ko-KR" altLang="en-US"/>
              <a:t>문입니다</a:t>
            </a:r>
            <a:r>
              <a:rPr lang="en-US" altLang="ko-KR"/>
              <a:t>. </a:t>
            </a:r>
            <a:r>
              <a:rPr lang="ko-KR" altLang="en-US"/>
              <a:t>다만 </a:t>
            </a:r>
            <a:r>
              <a:rPr lang="en-US" altLang="ko-KR"/>
              <a:t>if</a:t>
            </a:r>
            <a:r>
              <a:rPr lang="ko-KR" altLang="en-US"/>
              <a:t>문은 경우의 수가 많아질수록 복잡해지기 때문에</a:t>
            </a:r>
          </a:p>
          <a:p>
            <a:pPr eaLnBrk="1" hangingPunct="1"/>
            <a:r>
              <a:rPr lang="ko-KR" altLang="en-US"/>
              <a:t>이럴 때는 가능하면 </a:t>
            </a:r>
            <a:r>
              <a:rPr lang="en-US" altLang="ko-KR"/>
              <a:t>switch</a:t>
            </a:r>
            <a:r>
              <a:rPr lang="ko-KR" altLang="en-US"/>
              <a:t>문을 사용하도록 노력해야 합니다</a:t>
            </a:r>
            <a:r>
              <a:rPr lang="en-US" altLang="ko-KR"/>
              <a:t>.</a:t>
            </a:r>
          </a:p>
          <a:p>
            <a:pPr eaLnBrk="1" hangingPunct="1"/>
            <a:endParaRPr lang="en-US" altLang="ko-KR"/>
          </a:p>
          <a:p>
            <a:pPr eaLnBrk="1" hangingPunct="1"/>
            <a:r>
              <a:rPr lang="ko-KR" altLang="en-US"/>
              <a:t>아래의 코드와 같은 경우 </a:t>
            </a:r>
            <a:r>
              <a:rPr lang="en-US" altLang="ko-KR"/>
              <a:t>if</a:t>
            </a:r>
            <a:r>
              <a:rPr lang="ko-KR" altLang="en-US"/>
              <a:t>문보다 </a:t>
            </a:r>
            <a:r>
              <a:rPr lang="en-US" altLang="ko-KR"/>
              <a:t>switch</a:t>
            </a:r>
            <a:r>
              <a:rPr lang="ko-KR" altLang="en-US"/>
              <a:t>문을 사용하는 것이 더 좋겠죠</a:t>
            </a:r>
            <a:r>
              <a:rPr lang="en-US" altLang="ko-KR"/>
              <a:t>.</a:t>
            </a:r>
          </a:p>
          <a:p>
            <a:pPr eaLnBrk="1" hangingPunct="1"/>
            <a:endParaRPr lang="en-US" altLang="ko-KR"/>
          </a:p>
          <a:p>
            <a:pPr eaLnBrk="1" hangingPunct="1"/>
            <a:r>
              <a:rPr lang="en-US" altLang="ko-KR"/>
              <a:t>Switch</a:t>
            </a:r>
            <a:r>
              <a:rPr lang="ko-KR" altLang="en-US"/>
              <a:t>문은 </a:t>
            </a:r>
            <a:r>
              <a:rPr lang="en-US" altLang="ko-KR"/>
              <a:t>if</a:t>
            </a:r>
            <a:r>
              <a:rPr lang="ko-KR" altLang="en-US"/>
              <a:t>문보다 제약이 많기 때문에</a:t>
            </a:r>
            <a:r>
              <a:rPr lang="en-US" altLang="ko-KR"/>
              <a:t>… </a:t>
            </a:r>
            <a:r>
              <a:rPr lang="ko-KR" altLang="en-US"/>
              <a:t>모든 </a:t>
            </a:r>
            <a:r>
              <a:rPr lang="en-US" altLang="ko-KR"/>
              <a:t>switch</a:t>
            </a:r>
            <a:r>
              <a:rPr lang="ko-KR" altLang="en-US"/>
              <a:t>문은 </a:t>
            </a:r>
            <a:r>
              <a:rPr lang="en-US" altLang="ko-KR"/>
              <a:t>if</a:t>
            </a:r>
            <a:r>
              <a:rPr lang="ko-KR" altLang="en-US"/>
              <a:t>문으로 변경이 가능하지만</a:t>
            </a:r>
            <a:r>
              <a:rPr lang="en-US" altLang="ko-KR"/>
              <a:t>,</a:t>
            </a:r>
          </a:p>
          <a:p>
            <a:pPr eaLnBrk="1" hangingPunct="1"/>
            <a:r>
              <a:rPr lang="ko-KR" altLang="en-US"/>
              <a:t>모든 </a:t>
            </a:r>
            <a:r>
              <a:rPr lang="en-US" altLang="ko-KR"/>
              <a:t>if</a:t>
            </a:r>
            <a:r>
              <a:rPr lang="ko-KR" altLang="en-US"/>
              <a:t>문이 </a:t>
            </a:r>
            <a:r>
              <a:rPr lang="en-US" altLang="ko-KR"/>
              <a:t>switch</a:t>
            </a:r>
            <a:r>
              <a:rPr lang="ko-KR" altLang="en-US"/>
              <a:t>문으로 변경가능한 것은 아닙니다</a:t>
            </a:r>
            <a:r>
              <a:rPr lang="en-US" altLang="ko-KR"/>
              <a:t>.</a:t>
            </a:r>
          </a:p>
          <a:p>
            <a:pPr eaLnBrk="1" hangingPunct="1"/>
            <a:endParaRPr lang="en-US" altLang="ko-KR"/>
          </a:p>
          <a:p>
            <a:pPr eaLnBrk="1" hangingPunct="1"/>
            <a:r>
              <a:rPr lang="ko-KR" altLang="en-US"/>
              <a:t>만일 </a:t>
            </a:r>
            <a:r>
              <a:rPr lang="en-US" altLang="ko-KR"/>
              <a:t>num</a:t>
            </a:r>
            <a:r>
              <a:rPr lang="ko-KR" altLang="en-US"/>
              <a:t>의 값이 </a:t>
            </a:r>
            <a:r>
              <a:rPr lang="en-US" altLang="ko-KR"/>
              <a:t>9</a:t>
            </a:r>
            <a:r>
              <a:rPr lang="ko-KR" altLang="en-US"/>
              <a:t>라면</a:t>
            </a:r>
            <a:r>
              <a:rPr lang="en-US" altLang="ko-KR"/>
              <a:t>… if</a:t>
            </a:r>
            <a:r>
              <a:rPr lang="ko-KR" altLang="en-US"/>
              <a:t>문에서는 첫번째 조건식을 계산하고</a:t>
            </a:r>
            <a:r>
              <a:rPr lang="en-US" altLang="ko-KR"/>
              <a:t>… </a:t>
            </a:r>
            <a:r>
              <a:rPr lang="ko-KR" altLang="en-US"/>
              <a:t>결과가 </a:t>
            </a:r>
            <a:r>
              <a:rPr lang="en-US" altLang="ko-KR"/>
              <a:t>false</a:t>
            </a:r>
            <a:r>
              <a:rPr lang="ko-KR" altLang="en-US"/>
              <a:t>니까</a:t>
            </a:r>
          </a:p>
          <a:p>
            <a:pPr eaLnBrk="1" hangingPunct="1"/>
            <a:r>
              <a:rPr lang="ko-KR" altLang="en-US"/>
              <a:t>두번째 조건식을 검사해서</a:t>
            </a:r>
            <a:r>
              <a:rPr lang="en-US" altLang="ko-KR"/>
              <a:t>… </a:t>
            </a:r>
            <a:r>
              <a:rPr lang="ko-KR" altLang="en-US"/>
              <a:t>또 결과가 </a:t>
            </a:r>
            <a:r>
              <a:rPr lang="en-US" altLang="ko-KR"/>
              <a:t>false</a:t>
            </a:r>
            <a:r>
              <a:rPr lang="ko-KR" altLang="en-US"/>
              <a:t>니까 세번째 조건식을 검사해서 이번엔 </a:t>
            </a:r>
            <a:r>
              <a:rPr lang="en-US" altLang="ko-KR"/>
              <a:t>True</a:t>
            </a:r>
            <a:r>
              <a:rPr lang="ko-KR" altLang="en-US"/>
              <a:t>니까</a:t>
            </a:r>
            <a:r>
              <a:rPr lang="en-US" altLang="ko-KR"/>
              <a:t>.. </a:t>
            </a:r>
          </a:p>
          <a:p>
            <a:pPr eaLnBrk="1" hangingPunct="1"/>
            <a:r>
              <a:rPr lang="ko-KR" altLang="en-US"/>
              <a:t>화면에 </a:t>
            </a:r>
            <a:r>
              <a:rPr lang="en-US" altLang="ko-KR"/>
              <a:t>LG</a:t>
            </a:r>
            <a:r>
              <a:rPr lang="ko-KR" altLang="en-US"/>
              <a:t>라는 글자를 출력하고 </a:t>
            </a:r>
            <a:r>
              <a:rPr lang="en-US" altLang="ko-KR"/>
              <a:t>if</a:t>
            </a:r>
            <a:r>
              <a:rPr lang="ko-KR" altLang="en-US"/>
              <a:t>문 전체를 벗어나지만</a:t>
            </a:r>
            <a:r>
              <a:rPr lang="en-US" altLang="ko-KR"/>
              <a:t>…</a:t>
            </a:r>
          </a:p>
          <a:p>
            <a:pPr eaLnBrk="1" hangingPunct="1"/>
            <a:endParaRPr lang="en-US" altLang="ko-KR"/>
          </a:p>
          <a:p>
            <a:pPr eaLnBrk="1" hangingPunct="1"/>
            <a:r>
              <a:rPr lang="en-US" altLang="ko-KR"/>
              <a:t>Switch</a:t>
            </a:r>
            <a:r>
              <a:rPr lang="ko-KR" altLang="en-US"/>
              <a:t>문에서는 </a:t>
            </a:r>
            <a:r>
              <a:rPr lang="en-US" altLang="ko-KR"/>
              <a:t>num</a:t>
            </a:r>
            <a:r>
              <a:rPr lang="ko-KR" altLang="en-US"/>
              <a:t>의 값과 일치하는 </a:t>
            </a:r>
            <a:r>
              <a:rPr lang="en-US" altLang="ko-KR"/>
              <a:t>case</a:t>
            </a:r>
            <a:r>
              <a:rPr lang="ko-KR" altLang="en-US"/>
              <a:t>문으로 직접 분기해서 화면에 글자를 출력하고</a:t>
            </a:r>
          </a:p>
          <a:p>
            <a:pPr eaLnBrk="1" hangingPunct="1"/>
            <a:r>
              <a:rPr lang="en-US" altLang="ko-KR"/>
              <a:t>Break</a:t>
            </a:r>
            <a:r>
              <a:rPr lang="ko-KR" altLang="en-US"/>
              <a:t>문을 만나 </a:t>
            </a:r>
            <a:r>
              <a:rPr lang="en-US" altLang="ko-KR"/>
              <a:t>switch</a:t>
            </a:r>
            <a:r>
              <a:rPr lang="ko-KR" altLang="en-US"/>
              <a:t>문 전체를 빠져나오므로</a:t>
            </a:r>
            <a:r>
              <a:rPr lang="en-US" altLang="ko-KR"/>
              <a:t>… If</a:t>
            </a:r>
            <a:r>
              <a:rPr lang="ko-KR" altLang="en-US"/>
              <a:t>문보다 더 효율적입니다</a:t>
            </a:r>
            <a:r>
              <a:rPr lang="en-US" altLang="ko-KR"/>
              <a:t>.</a:t>
            </a:r>
          </a:p>
          <a:p>
            <a:pPr eaLnBrk="1" hangingPunct="1"/>
            <a:endParaRPr lang="en-US" altLang="ko-KR"/>
          </a:p>
          <a:p>
            <a:pPr eaLnBrk="1" hangingPunct="1"/>
            <a:endParaRPr lang="en-US" altLang="ko-KR"/>
          </a:p>
        </p:txBody>
      </p:sp>
    </p:spTree>
    <p:extLst>
      <p:ext uri="{BB962C8B-B14F-4D97-AF65-F5344CB8AC3E}">
        <p14:creationId xmlns:p14="http://schemas.microsoft.com/office/powerpoint/2010/main" val="2359822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50B7A38F-F71F-4D23-8363-EC7C93A4FD9E}" type="slidenum">
              <a:rPr lang="en-US" altLang="ko-KR" sz="1200">
                <a:latin typeface="굴림" charset="-127"/>
                <a:ea typeface="굴림" charset="-127"/>
              </a:rPr>
              <a:pPr algn="r" eaLnBrk="1" hangingPunct="1">
                <a:spcBef>
                  <a:spcPct val="0"/>
                </a:spcBef>
              </a:pPr>
              <a:t>57</a:t>
            </a:fld>
            <a:endParaRPr lang="en-US" altLang="ko-KR" sz="1200">
              <a:latin typeface="굴림" charset="-127"/>
              <a:ea typeface="굴림" charset="-127"/>
            </a:endParaRPr>
          </a:p>
        </p:txBody>
      </p:sp>
      <p:sp>
        <p:nvSpPr>
          <p:cNvPr id="40963"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48AD3EFC-0567-475F-B6A0-42098A0D693B}" type="slidenum">
              <a:rPr lang="en-US" altLang="ko-KR" sz="1200">
                <a:latin typeface="굴림" charset="-127"/>
                <a:ea typeface="굴림" charset="-127"/>
              </a:rPr>
              <a:pPr algn="r" eaLnBrk="1" hangingPunct="1">
                <a:spcBef>
                  <a:spcPct val="0"/>
                </a:spcBef>
              </a:pPr>
              <a:t>57</a:t>
            </a:fld>
            <a:endParaRPr lang="en-US" altLang="ko-KR" sz="1200">
              <a:latin typeface="굴림" charset="-127"/>
              <a:ea typeface="굴림" charset="-127"/>
            </a:endParaRPr>
          </a:p>
        </p:txBody>
      </p:sp>
      <p:sp>
        <p:nvSpPr>
          <p:cNvPr id="40964" name="Rectangle 2"/>
          <p:cNvSpPr>
            <a:spLocks noGrp="1" noRot="1" noChangeAspect="1" noChangeArrowheads="1" noTextEdit="1"/>
          </p:cNvSpPr>
          <p:nvPr>
            <p:ph type="sldImg"/>
          </p:nvPr>
        </p:nvSpPr>
        <p:spPr>
          <a:xfrm>
            <a:off x="1144588" y="685800"/>
            <a:ext cx="4572000" cy="3429000"/>
          </a:xfrm>
          <a:ln/>
        </p:spPr>
      </p:sp>
      <p:sp>
        <p:nvSpPr>
          <p:cNvPr id="409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ormAutofit fontScale="92500" lnSpcReduction="20000"/>
          </a:bodyPr>
          <a:lstStyle/>
          <a:p>
            <a:pPr eaLnBrk="1" hangingPunct="1"/>
            <a:r>
              <a:rPr lang="ko-KR" altLang="en-US"/>
              <a:t>반복문에는 </a:t>
            </a:r>
            <a:r>
              <a:rPr lang="en-US" altLang="ko-KR"/>
              <a:t>for</a:t>
            </a:r>
            <a:r>
              <a:rPr lang="ko-KR" altLang="en-US"/>
              <a:t>문</a:t>
            </a:r>
            <a:r>
              <a:rPr lang="en-US" altLang="ko-KR"/>
              <a:t>, while</a:t>
            </a:r>
            <a:r>
              <a:rPr lang="ko-KR" altLang="en-US"/>
              <a:t>문</a:t>
            </a:r>
            <a:r>
              <a:rPr lang="en-US" altLang="ko-KR"/>
              <a:t>, do-while</a:t>
            </a:r>
            <a:r>
              <a:rPr lang="ko-KR" altLang="en-US"/>
              <a:t>문 이렇게 세가지가 있는데요</a:t>
            </a:r>
            <a:r>
              <a:rPr lang="en-US" altLang="ko-KR"/>
              <a:t>. </a:t>
            </a:r>
            <a:r>
              <a:rPr lang="ko-KR" altLang="en-US"/>
              <a:t>사실 </a:t>
            </a:r>
            <a:r>
              <a:rPr lang="en-US" altLang="ko-KR"/>
              <a:t>Do-while</a:t>
            </a:r>
            <a:r>
              <a:rPr lang="ko-KR" altLang="en-US"/>
              <a:t>문은 </a:t>
            </a:r>
            <a:r>
              <a:rPr lang="en-US" altLang="ko-KR"/>
              <a:t>while</a:t>
            </a:r>
            <a:r>
              <a:rPr lang="ko-KR" altLang="en-US"/>
              <a:t>문의 변형이기 때문에</a:t>
            </a:r>
          </a:p>
          <a:p>
            <a:pPr eaLnBrk="1" hangingPunct="1"/>
            <a:r>
              <a:rPr lang="ko-KR" altLang="en-US"/>
              <a:t>반복문은 </a:t>
            </a:r>
            <a:r>
              <a:rPr lang="en-US" altLang="ko-KR"/>
              <a:t>For</a:t>
            </a:r>
            <a:r>
              <a:rPr lang="ko-KR" altLang="en-US"/>
              <a:t>문과 </a:t>
            </a:r>
            <a:r>
              <a:rPr lang="en-US" altLang="ko-KR"/>
              <a:t>while</a:t>
            </a:r>
            <a:r>
              <a:rPr lang="ko-KR" altLang="en-US"/>
              <a:t>문 두 가지가 있다고 볼 수 있겠습니다</a:t>
            </a:r>
            <a:r>
              <a:rPr lang="en-US" altLang="ko-KR"/>
              <a:t>.</a:t>
            </a:r>
          </a:p>
          <a:p>
            <a:pPr eaLnBrk="1" hangingPunct="1"/>
            <a:endParaRPr lang="en-US" altLang="ko-KR"/>
          </a:p>
          <a:p>
            <a:pPr eaLnBrk="1" hangingPunct="1"/>
            <a:r>
              <a:rPr lang="ko-KR" altLang="en-US"/>
              <a:t>반복문은 이름 그대로 문장 또는 문장들을 반복하기 위한 것입니다</a:t>
            </a:r>
            <a:r>
              <a:rPr lang="en-US" altLang="ko-KR"/>
              <a:t>.</a:t>
            </a:r>
          </a:p>
          <a:p>
            <a:pPr eaLnBrk="1" hangingPunct="1"/>
            <a:endParaRPr lang="en-US" altLang="ko-KR"/>
          </a:p>
          <a:p>
            <a:pPr eaLnBrk="1" hangingPunct="1"/>
            <a:r>
              <a:rPr lang="ko-KR" altLang="en-US"/>
              <a:t>예를 들어 이처럼 </a:t>
            </a:r>
            <a:r>
              <a:rPr lang="en-US" altLang="ko-KR"/>
              <a:t>1</a:t>
            </a:r>
            <a:r>
              <a:rPr lang="ko-KR" altLang="en-US"/>
              <a:t>부터 </a:t>
            </a:r>
            <a:r>
              <a:rPr lang="en-US" altLang="ko-KR"/>
              <a:t>5</a:t>
            </a:r>
            <a:r>
              <a:rPr lang="ko-KR" altLang="en-US"/>
              <a:t>까지를 화면에 출력하는 코드를</a:t>
            </a:r>
            <a:r>
              <a:rPr lang="en-US" altLang="ko-KR"/>
              <a:t>…</a:t>
            </a:r>
          </a:p>
          <a:p>
            <a:pPr eaLnBrk="1" hangingPunct="1"/>
            <a:r>
              <a:rPr lang="en-US" altLang="ko-KR"/>
              <a:t>Do-while</a:t>
            </a:r>
            <a:r>
              <a:rPr lang="ko-KR" altLang="en-US"/>
              <a:t>문을 이용하면 이렇게</a:t>
            </a:r>
            <a:r>
              <a:rPr lang="en-US" altLang="ko-KR"/>
              <a:t>…</a:t>
            </a:r>
          </a:p>
          <a:p>
            <a:pPr eaLnBrk="1" hangingPunct="1"/>
            <a:r>
              <a:rPr lang="en-US" altLang="ko-KR"/>
              <a:t>While</a:t>
            </a:r>
            <a:r>
              <a:rPr lang="ko-KR" altLang="en-US"/>
              <a:t>문을 이용하면 이렇게</a:t>
            </a:r>
            <a:r>
              <a:rPr lang="en-US" altLang="ko-KR"/>
              <a:t>…</a:t>
            </a:r>
          </a:p>
          <a:p>
            <a:pPr eaLnBrk="1" hangingPunct="1"/>
            <a:r>
              <a:rPr lang="en-US" altLang="ko-KR"/>
              <a:t>For</a:t>
            </a:r>
            <a:r>
              <a:rPr lang="ko-KR" altLang="en-US"/>
              <a:t>문을 이용하면 이렇게</a:t>
            </a:r>
            <a:r>
              <a:rPr lang="en-US" altLang="ko-KR"/>
              <a:t>… </a:t>
            </a:r>
            <a:r>
              <a:rPr lang="ko-KR" altLang="en-US"/>
              <a:t>간단히 바꿀 수가 있습니다</a:t>
            </a:r>
            <a:r>
              <a:rPr lang="en-US" altLang="ko-KR"/>
              <a:t>.</a:t>
            </a:r>
          </a:p>
          <a:p>
            <a:pPr eaLnBrk="1" hangingPunct="1"/>
            <a:endParaRPr lang="en-US" altLang="ko-KR"/>
          </a:p>
          <a:p>
            <a:pPr eaLnBrk="1" hangingPunct="1"/>
            <a:r>
              <a:rPr lang="en-US" altLang="ko-KR"/>
              <a:t>While</a:t>
            </a:r>
            <a:r>
              <a:rPr lang="ko-KR" altLang="en-US"/>
              <a:t>문과 </a:t>
            </a:r>
            <a:r>
              <a:rPr lang="en-US" altLang="ko-KR"/>
              <a:t>do-while</a:t>
            </a:r>
            <a:r>
              <a:rPr lang="ko-KR" altLang="en-US"/>
              <a:t>문은 </a:t>
            </a:r>
            <a:r>
              <a:rPr lang="en-US" altLang="ko-KR"/>
              <a:t>If</a:t>
            </a:r>
            <a:r>
              <a:rPr lang="ko-KR" altLang="en-US"/>
              <a:t>문 처럼 조건식과 수행할 블록 또는 문장으로 구성되있고요</a:t>
            </a:r>
            <a:r>
              <a:rPr lang="en-US" altLang="ko-KR"/>
              <a:t>. For</a:t>
            </a:r>
            <a:r>
              <a:rPr lang="ko-KR" altLang="en-US"/>
              <a:t>문은 조금 더 복잡합니다</a:t>
            </a:r>
            <a:r>
              <a:rPr lang="en-US" altLang="ko-KR"/>
              <a:t>.</a:t>
            </a:r>
          </a:p>
          <a:p>
            <a:pPr eaLnBrk="1" hangingPunct="1"/>
            <a:r>
              <a:rPr lang="en-US" altLang="ko-KR"/>
              <a:t>(</a:t>
            </a:r>
            <a:r>
              <a:rPr lang="ko-KR" altLang="en-US"/>
              <a:t>조건식과 블록을 펜으로 표시한다</a:t>
            </a:r>
            <a:r>
              <a:rPr lang="en-US" altLang="ko-KR"/>
              <a:t>.)</a:t>
            </a:r>
          </a:p>
          <a:p>
            <a:pPr eaLnBrk="1" hangingPunct="1"/>
            <a:endParaRPr lang="en-US" altLang="ko-KR"/>
          </a:p>
          <a:p>
            <a:pPr eaLnBrk="1" hangingPunct="1"/>
            <a:r>
              <a:rPr lang="en-US" altLang="ko-KR"/>
              <a:t>While</a:t>
            </a:r>
            <a:r>
              <a:rPr lang="ko-KR" altLang="en-US"/>
              <a:t>문은 조건식을 먼저 검사하고 블록의 문장들을 수행하는데</a:t>
            </a:r>
            <a:r>
              <a:rPr lang="en-US" altLang="ko-KR"/>
              <a:t>… </a:t>
            </a:r>
          </a:p>
          <a:p>
            <a:pPr eaLnBrk="1" hangingPunct="1"/>
            <a:r>
              <a:rPr lang="en-US" altLang="ko-KR"/>
              <a:t>do-while</a:t>
            </a:r>
            <a:r>
              <a:rPr lang="ko-KR" altLang="en-US"/>
              <a:t>문은 그와 반대로 블럭내의 문장들을 먼저 수행하고 조건식을 검사합니다</a:t>
            </a:r>
            <a:r>
              <a:rPr lang="en-US" altLang="ko-KR"/>
              <a:t>.</a:t>
            </a:r>
          </a:p>
          <a:p>
            <a:pPr eaLnBrk="1" hangingPunct="1"/>
            <a:endParaRPr lang="en-US" altLang="ko-KR"/>
          </a:p>
          <a:p>
            <a:pPr eaLnBrk="1" hangingPunct="1"/>
            <a:r>
              <a:rPr lang="ko-KR" altLang="en-US"/>
              <a:t>반복회수가 중요한 경우에는 </a:t>
            </a:r>
            <a:r>
              <a:rPr lang="en-US" altLang="ko-KR"/>
              <a:t>for</a:t>
            </a:r>
            <a:r>
              <a:rPr lang="ko-KR" altLang="en-US"/>
              <a:t>문을 사용하고요</a:t>
            </a:r>
            <a:r>
              <a:rPr lang="en-US" altLang="ko-KR"/>
              <a:t>. </a:t>
            </a:r>
            <a:r>
              <a:rPr lang="ko-KR" altLang="en-US"/>
              <a:t>그 외에는 </a:t>
            </a:r>
            <a:r>
              <a:rPr lang="en-US" altLang="ko-KR"/>
              <a:t>while</a:t>
            </a:r>
            <a:r>
              <a:rPr lang="ko-KR" altLang="en-US"/>
              <a:t>문을 사용합니다만</a:t>
            </a:r>
            <a:r>
              <a:rPr lang="en-US" altLang="ko-KR"/>
              <a:t>…</a:t>
            </a:r>
          </a:p>
          <a:p>
            <a:pPr eaLnBrk="1" hangingPunct="1"/>
            <a:r>
              <a:rPr lang="ko-KR" altLang="en-US"/>
              <a:t>반드시 그렇게 해야하는 것은 아니고요</a:t>
            </a:r>
            <a:r>
              <a:rPr lang="en-US" altLang="ko-KR"/>
              <a:t>. For</a:t>
            </a:r>
            <a:r>
              <a:rPr lang="ko-KR" altLang="en-US"/>
              <a:t>문과 </a:t>
            </a:r>
            <a:r>
              <a:rPr lang="en-US" altLang="ko-KR"/>
              <a:t>while</a:t>
            </a:r>
            <a:r>
              <a:rPr lang="ko-KR" altLang="en-US"/>
              <a:t>문은 서로 변경이 가능하기 때문에 어느 쪽을 사용해도 괜찮습니다</a:t>
            </a:r>
            <a:r>
              <a:rPr lang="en-US" altLang="ko-KR"/>
              <a:t>.</a:t>
            </a:r>
          </a:p>
          <a:p>
            <a:pPr eaLnBrk="1" hangingPunct="1"/>
            <a:r>
              <a:rPr lang="ko-KR" altLang="en-US"/>
              <a:t>그저 상황에 맞게 잘 선택해서 사용하시면 됩니다</a:t>
            </a:r>
            <a:r>
              <a:rPr lang="en-US" altLang="ko-KR"/>
              <a:t>.</a:t>
            </a:r>
          </a:p>
          <a:p>
            <a:pPr eaLnBrk="1" hangingPunct="1"/>
            <a:endParaRPr lang="en-US" altLang="ko-KR"/>
          </a:p>
          <a:p>
            <a:pPr eaLnBrk="1" hangingPunct="1"/>
            <a:r>
              <a:rPr lang="en-US" altLang="ko-KR"/>
              <a:t>do-while</a:t>
            </a:r>
            <a:r>
              <a:rPr lang="ko-KR" altLang="en-US"/>
              <a:t>문은 </a:t>
            </a:r>
            <a:r>
              <a:rPr lang="en-US" altLang="ko-KR"/>
              <a:t>while</a:t>
            </a:r>
            <a:r>
              <a:rPr lang="ko-KR" altLang="en-US"/>
              <a:t>문의 변형으로</a:t>
            </a:r>
            <a:r>
              <a:rPr lang="en-US" altLang="ko-KR"/>
              <a:t>… </a:t>
            </a:r>
            <a:r>
              <a:rPr lang="ko-KR" altLang="en-US"/>
              <a:t>블록 또는 문장이 최소한 한번은 수행될 것을 보장합니다</a:t>
            </a:r>
            <a:r>
              <a:rPr lang="en-US" altLang="ko-KR"/>
              <a:t>.</a:t>
            </a:r>
          </a:p>
          <a:p>
            <a:pPr eaLnBrk="1" hangingPunct="1"/>
            <a:r>
              <a:rPr lang="ko-KR" altLang="en-US"/>
              <a:t>블럭내의 문장들을 먼저 수행하고 조건식을 검사하니까요</a:t>
            </a:r>
            <a:r>
              <a:rPr lang="en-US" altLang="ko-KR"/>
              <a:t>…</a:t>
            </a:r>
          </a:p>
          <a:p>
            <a:pPr eaLnBrk="1" hangingPunct="1"/>
            <a:r>
              <a:rPr lang="ko-KR" altLang="en-US"/>
              <a:t>반면에 </a:t>
            </a:r>
            <a:r>
              <a:rPr lang="en-US" altLang="ko-KR"/>
              <a:t>for</a:t>
            </a:r>
            <a:r>
              <a:rPr lang="ko-KR" altLang="en-US"/>
              <a:t>문이나 </a:t>
            </a:r>
            <a:r>
              <a:rPr lang="en-US" altLang="ko-KR"/>
              <a:t>while</a:t>
            </a:r>
            <a:r>
              <a:rPr lang="ko-KR" altLang="en-US"/>
              <a:t>문은 조건식의 결과에 따라 블록 또는 문장이 한번도 수행되지 않을 수 있습니다</a:t>
            </a:r>
            <a:r>
              <a:rPr lang="en-US" altLang="ko-KR"/>
              <a:t>.</a:t>
            </a:r>
          </a:p>
          <a:p>
            <a:pPr eaLnBrk="1" hangingPunct="1"/>
            <a:endParaRPr lang="en-US" altLang="ko-KR"/>
          </a:p>
          <a:p>
            <a:pPr eaLnBrk="1" hangingPunct="1"/>
            <a:r>
              <a:rPr lang="ko-KR" altLang="en-US"/>
              <a:t>이제 각 반복문에 대해 자세히 알아보도록 하겠습니다</a:t>
            </a:r>
            <a:r>
              <a:rPr lang="en-US" altLang="ko-KR"/>
              <a:t>.</a:t>
            </a:r>
          </a:p>
          <a:p>
            <a:pPr eaLnBrk="1" hangingPunct="1"/>
            <a:endParaRPr lang="en-US" altLang="ko-KR"/>
          </a:p>
        </p:txBody>
      </p:sp>
    </p:spTree>
    <p:extLst>
      <p:ext uri="{BB962C8B-B14F-4D97-AF65-F5344CB8AC3E}">
        <p14:creationId xmlns:p14="http://schemas.microsoft.com/office/powerpoint/2010/main" val="20740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88484F34-CECA-424B-8592-233B34659550}" type="slidenum">
              <a:rPr lang="en-US" altLang="ko-KR" sz="1200">
                <a:latin typeface="굴림" charset="-127"/>
                <a:ea typeface="굴림" charset="-127"/>
              </a:rPr>
              <a:pPr algn="r" eaLnBrk="1" hangingPunct="1">
                <a:spcBef>
                  <a:spcPct val="0"/>
                </a:spcBef>
              </a:pPr>
              <a:t>67</a:t>
            </a:fld>
            <a:endParaRPr lang="en-US" altLang="ko-KR" sz="1200">
              <a:latin typeface="굴림" charset="-127"/>
              <a:ea typeface="굴림" charset="-127"/>
            </a:endParaRPr>
          </a:p>
        </p:txBody>
      </p:sp>
      <p:sp>
        <p:nvSpPr>
          <p:cNvPr id="46083"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294FF039-7FB5-46EE-97D3-EACEB2875433}" type="slidenum">
              <a:rPr lang="en-US" altLang="ko-KR" sz="1200">
                <a:latin typeface="굴림" charset="-127"/>
                <a:ea typeface="굴림" charset="-127"/>
              </a:rPr>
              <a:pPr algn="r" eaLnBrk="1" hangingPunct="1">
                <a:spcBef>
                  <a:spcPct val="0"/>
                </a:spcBef>
              </a:pPr>
              <a:t>67</a:t>
            </a:fld>
            <a:endParaRPr lang="en-US" altLang="ko-KR" sz="1200">
              <a:latin typeface="굴림" charset="-127"/>
              <a:ea typeface="굴림" charset="-127"/>
            </a:endParaRPr>
          </a:p>
        </p:txBody>
      </p:sp>
      <p:sp>
        <p:nvSpPr>
          <p:cNvPr id="46084" name="Rectangle 2"/>
          <p:cNvSpPr>
            <a:spLocks noGrp="1" noRot="1" noChangeAspect="1" noChangeArrowheads="1" noTextEdit="1"/>
          </p:cNvSpPr>
          <p:nvPr>
            <p:ph type="sldImg"/>
          </p:nvPr>
        </p:nvSpPr>
        <p:spPr>
          <a:xfrm>
            <a:off x="1144588" y="685800"/>
            <a:ext cx="4572000" cy="3429000"/>
          </a:xfrm>
          <a:ln/>
        </p:spPr>
      </p:sp>
      <p:sp>
        <p:nvSpPr>
          <p:cNvPr id="460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lstStyle/>
          <a:p>
            <a:pPr eaLnBrk="1" hangingPunct="1"/>
            <a:endParaRPr lang="en-US" altLang="ko-KR"/>
          </a:p>
        </p:txBody>
      </p:sp>
    </p:spTree>
    <p:extLst>
      <p:ext uri="{BB962C8B-B14F-4D97-AF65-F5344CB8AC3E}">
        <p14:creationId xmlns:p14="http://schemas.microsoft.com/office/powerpoint/2010/main" val="360100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82D9A838-B863-461D-93A4-6B75FAEF3FFC}" type="slidenum">
              <a:rPr lang="en-US" altLang="ko-KR" sz="1200">
                <a:latin typeface="굴림" charset="-127"/>
                <a:ea typeface="굴림" charset="-127"/>
              </a:rPr>
              <a:pPr algn="r" eaLnBrk="1" hangingPunct="1">
                <a:spcBef>
                  <a:spcPct val="0"/>
                </a:spcBef>
              </a:pPr>
              <a:t>73</a:t>
            </a:fld>
            <a:endParaRPr lang="en-US" altLang="ko-KR" sz="1200">
              <a:latin typeface="굴림" charset="-127"/>
              <a:ea typeface="굴림" charset="-127"/>
            </a:endParaRPr>
          </a:p>
        </p:txBody>
      </p:sp>
      <p:sp>
        <p:nvSpPr>
          <p:cNvPr id="38915" name="Rectangle 7"/>
          <p:cNvSpPr txBox="1">
            <a:spLocks noGrp="1" noChangeArrowheads="1"/>
          </p:cNvSpPr>
          <p:nvPr/>
        </p:nvSpPr>
        <p:spPr bwMode="auto">
          <a:xfrm>
            <a:off x="3885010" y="8686577"/>
            <a:ext cx="2971368" cy="4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nchor="b"/>
          <a:lstStyle>
            <a:lvl1pPr defTabSz="901700" eaLnBrk="0" hangingPunct="0">
              <a:defRPr kumimoji="1" sz="1400">
                <a:solidFill>
                  <a:schemeClr val="tx1"/>
                </a:solidFill>
                <a:latin typeface="Courier New" pitchFamily="49" charset="0"/>
                <a:ea typeface="견명조" pitchFamily="18" charset="-127"/>
              </a:defRPr>
            </a:lvl1pPr>
            <a:lvl2pPr marL="742950" indent="-285750" defTabSz="901700" eaLnBrk="0" hangingPunct="0">
              <a:defRPr kumimoji="1" sz="1400">
                <a:solidFill>
                  <a:schemeClr val="tx1"/>
                </a:solidFill>
                <a:latin typeface="Courier New" pitchFamily="49" charset="0"/>
                <a:ea typeface="견명조" pitchFamily="18" charset="-127"/>
              </a:defRPr>
            </a:lvl2pPr>
            <a:lvl3pPr marL="1143000" indent="-228600" defTabSz="901700" eaLnBrk="0" hangingPunct="0">
              <a:defRPr kumimoji="1" sz="1400">
                <a:solidFill>
                  <a:schemeClr val="tx1"/>
                </a:solidFill>
                <a:latin typeface="Courier New" pitchFamily="49" charset="0"/>
                <a:ea typeface="견명조" pitchFamily="18" charset="-127"/>
              </a:defRPr>
            </a:lvl3pPr>
            <a:lvl4pPr marL="1600200" indent="-228600" defTabSz="901700" eaLnBrk="0" hangingPunct="0">
              <a:defRPr kumimoji="1" sz="1400">
                <a:solidFill>
                  <a:schemeClr val="tx1"/>
                </a:solidFill>
                <a:latin typeface="Courier New" pitchFamily="49" charset="0"/>
                <a:ea typeface="견명조" pitchFamily="18" charset="-127"/>
              </a:defRPr>
            </a:lvl4pPr>
            <a:lvl5pPr marL="2057400" indent="-228600" defTabSz="901700" eaLnBrk="0" hangingPunct="0">
              <a:defRPr kumimoji="1" sz="1400">
                <a:solidFill>
                  <a:schemeClr val="tx1"/>
                </a:solidFill>
                <a:latin typeface="Courier New" pitchFamily="49" charset="0"/>
                <a:ea typeface="견명조" pitchFamily="18" charset="-127"/>
              </a:defRPr>
            </a:lvl5pPr>
            <a:lvl6pPr marL="25146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algn="ctr" defTabSz="9017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r" eaLnBrk="1" hangingPunct="1">
              <a:spcBef>
                <a:spcPct val="0"/>
              </a:spcBef>
            </a:pPr>
            <a:fld id="{EC011C3C-62EB-4090-8964-64DF59E07DAF}" type="slidenum">
              <a:rPr lang="en-US" altLang="ko-KR" sz="1200">
                <a:latin typeface="굴림" charset="-127"/>
                <a:ea typeface="굴림" charset="-127"/>
              </a:rPr>
              <a:pPr algn="r" eaLnBrk="1" hangingPunct="1">
                <a:spcBef>
                  <a:spcPct val="0"/>
                </a:spcBef>
              </a:pPr>
              <a:t>73</a:t>
            </a:fld>
            <a:endParaRPr lang="en-US" altLang="ko-KR" sz="1200">
              <a:latin typeface="굴림" charset="-127"/>
              <a:ea typeface="굴림" charset="-127"/>
            </a:endParaRPr>
          </a:p>
        </p:txBody>
      </p:sp>
      <p:sp>
        <p:nvSpPr>
          <p:cNvPr id="38916" name="Rectangle 2"/>
          <p:cNvSpPr>
            <a:spLocks noGrp="1" noRot="1" noChangeAspect="1" noChangeArrowheads="1" noTextEdit="1"/>
          </p:cNvSpPr>
          <p:nvPr>
            <p:ph type="sldImg"/>
          </p:nvPr>
        </p:nvSpPr>
        <p:spPr>
          <a:xfrm>
            <a:off x="1144588" y="685800"/>
            <a:ext cx="4572000" cy="3429000"/>
          </a:xfrm>
          <a:ln/>
        </p:spPr>
      </p:sp>
      <p:sp>
        <p:nvSpPr>
          <p:cNvPr id="389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2" tIns="45692" rIns="91382" bIns="45692"/>
          <a:lstStyle/>
          <a:p>
            <a:pPr eaLnBrk="1" hangingPunct="1">
              <a:lnSpc>
                <a:spcPct val="80000"/>
              </a:lnSpc>
            </a:pPr>
            <a:r>
              <a:rPr lang="en-US" altLang="ko-KR" sz="900"/>
              <a:t>Random</a:t>
            </a:r>
            <a:r>
              <a:rPr lang="ko-KR" altLang="en-US" sz="900"/>
              <a:t>메서드는 조건문과는 관계 없는 내용이지만</a:t>
            </a:r>
            <a:r>
              <a:rPr lang="en-US" altLang="ko-KR" sz="900"/>
              <a:t>, </a:t>
            </a:r>
            <a:r>
              <a:rPr lang="ko-KR" altLang="en-US" sz="900"/>
              <a:t>책의 예제를 만들 때 사용했기 때문에</a:t>
            </a:r>
            <a:r>
              <a:rPr lang="en-US" altLang="ko-KR" sz="900"/>
              <a:t>...</a:t>
            </a:r>
          </a:p>
          <a:p>
            <a:pPr eaLnBrk="1" hangingPunct="1">
              <a:lnSpc>
                <a:spcPct val="80000"/>
              </a:lnSpc>
            </a:pPr>
            <a:r>
              <a:rPr lang="ko-KR" altLang="en-US" sz="900"/>
              <a:t>이번 기회에 설명하고 넘어가겠습니다</a:t>
            </a:r>
            <a:r>
              <a:rPr lang="en-US" altLang="ko-KR" sz="900"/>
              <a:t>.</a:t>
            </a:r>
          </a:p>
          <a:p>
            <a:pPr eaLnBrk="1" hangingPunct="1">
              <a:lnSpc>
                <a:spcPct val="80000"/>
              </a:lnSpc>
            </a:pPr>
            <a:endParaRPr lang="en-US" altLang="ko-KR" sz="900"/>
          </a:p>
          <a:p>
            <a:pPr eaLnBrk="1" hangingPunct="1">
              <a:lnSpc>
                <a:spcPct val="80000"/>
              </a:lnSpc>
            </a:pPr>
            <a:r>
              <a:rPr lang="en-US" altLang="ko-KR" sz="900"/>
              <a:t>Random()</a:t>
            </a:r>
            <a:r>
              <a:rPr lang="ko-KR" altLang="en-US" sz="900"/>
              <a:t>메서드는 난수를 자동적으로 발생시키는 함수인데요</a:t>
            </a:r>
            <a:r>
              <a:rPr lang="en-US" altLang="ko-KR" sz="900"/>
              <a:t>.</a:t>
            </a:r>
          </a:p>
          <a:p>
            <a:pPr eaLnBrk="1" hangingPunct="1">
              <a:lnSpc>
                <a:spcPct val="80000"/>
              </a:lnSpc>
            </a:pPr>
            <a:r>
              <a:rPr lang="en-US" altLang="ko-KR" sz="900"/>
              <a:t>Math</a:t>
            </a:r>
            <a:r>
              <a:rPr lang="ko-KR" altLang="en-US" sz="900"/>
              <a:t>클래스에 속한 메서드라서</a:t>
            </a:r>
            <a:r>
              <a:rPr lang="en-US" altLang="ko-KR" sz="900"/>
              <a:t>… </a:t>
            </a:r>
            <a:r>
              <a:rPr lang="ko-KR" altLang="en-US" sz="900"/>
              <a:t>앞에 클래스이름을 붙여서 호출해야 합니다</a:t>
            </a:r>
            <a:r>
              <a:rPr lang="en-US" altLang="ko-KR" sz="900"/>
              <a:t>.</a:t>
            </a:r>
          </a:p>
          <a:p>
            <a:pPr eaLnBrk="1" hangingPunct="1">
              <a:lnSpc>
                <a:spcPct val="80000"/>
              </a:lnSpc>
            </a:pPr>
            <a:r>
              <a:rPr lang="ko-KR" altLang="en-US" sz="900"/>
              <a:t>메서드 호출에 대한 자세한 내용은 </a:t>
            </a:r>
            <a:r>
              <a:rPr lang="en-US" altLang="ko-KR" sz="900"/>
              <a:t>6</a:t>
            </a:r>
            <a:r>
              <a:rPr lang="ko-KR" altLang="en-US" sz="900"/>
              <a:t>장에서 배울 것이고요</a:t>
            </a:r>
            <a:r>
              <a:rPr lang="en-US" altLang="ko-KR" sz="900"/>
              <a:t>.</a:t>
            </a:r>
          </a:p>
          <a:p>
            <a:pPr eaLnBrk="1" hangingPunct="1">
              <a:lnSpc>
                <a:spcPct val="80000"/>
              </a:lnSpc>
            </a:pPr>
            <a:r>
              <a:rPr lang="ko-KR" altLang="en-US" sz="900"/>
              <a:t>여기서는 그냥 </a:t>
            </a:r>
            <a:r>
              <a:rPr lang="en-US" altLang="ko-KR" sz="900"/>
              <a:t>random</a:t>
            </a:r>
            <a:r>
              <a:rPr lang="ko-KR" altLang="en-US" sz="900"/>
              <a:t>메서드를 사용하는 방법만 이해하시기 바랍니다</a:t>
            </a:r>
            <a:r>
              <a:rPr lang="en-US" altLang="ko-KR" sz="900"/>
              <a:t>.</a:t>
            </a:r>
          </a:p>
          <a:p>
            <a:pPr eaLnBrk="1" hangingPunct="1">
              <a:lnSpc>
                <a:spcPct val="80000"/>
              </a:lnSpc>
            </a:pPr>
            <a:endParaRPr lang="ko-KR" altLang="en-US" sz="900"/>
          </a:p>
          <a:p>
            <a:pPr eaLnBrk="1" hangingPunct="1">
              <a:lnSpc>
                <a:spcPct val="80000"/>
              </a:lnSpc>
            </a:pPr>
            <a:r>
              <a:rPr lang="en-US" altLang="ko-KR" sz="900"/>
              <a:t>Random </a:t>
            </a:r>
            <a:r>
              <a:rPr lang="ko-KR" altLang="en-US" sz="900"/>
              <a:t>메서드를 호출하면 </a:t>
            </a:r>
            <a:r>
              <a:rPr lang="en-US" altLang="ko-KR" sz="900"/>
              <a:t>0</a:t>
            </a:r>
            <a:r>
              <a:rPr lang="ko-KR" altLang="en-US" sz="900"/>
              <a:t>과 </a:t>
            </a:r>
            <a:r>
              <a:rPr lang="en-US" altLang="ko-KR" sz="900"/>
              <a:t>1</a:t>
            </a:r>
            <a:r>
              <a:rPr lang="ko-KR" altLang="en-US" sz="900"/>
              <a:t>사이의 </a:t>
            </a:r>
            <a:r>
              <a:rPr lang="en-US" altLang="ko-KR" sz="900"/>
              <a:t>double</a:t>
            </a:r>
            <a:r>
              <a:rPr lang="ko-KR" altLang="en-US" sz="900"/>
              <a:t>값을 반환합니다</a:t>
            </a:r>
            <a:r>
              <a:rPr lang="en-US" altLang="ko-KR" sz="900"/>
              <a:t>. </a:t>
            </a:r>
          </a:p>
          <a:p>
            <a:pPr eaLnBrk="1" hangingPunct="1">
              <a:lnSpc>
                <a:spcPct val="80000"/>
              </a:lnSpc>
            </a:pPr>
            <a:r>
              <a:rPr lang="ko-KR" altLang="en-US" sz="900"/>
              <a:t>호출할 때마다 매번 다른 값이 반환되고요</a:t>
            </a:r>
            <a:r>
              <a:rPr lang="en-US" altLang="ko-KR" sz="900"/>
              <a:t>. </a:t>
            </a:r>
            <a:r>
              <a:rPr lang="ko-KR" altLang="en-US" sz="900"/>
              <a:t>확률은 굉장히 낮지만 같은 값이 중복해서 반환될 수 도 있습니다</a:t>
            </a:r>
            <a:r>
              <a:rPr lang="en-US" altLang="ko-KR" sz="900"/>
              <a:t>.</a:t>
            </a:r>
          </a:p>
          <a:p>
            <a:pPr eaLnBrk="1" hangingPunct="1">
              <a:lnSpc>
                <a:spcPct val="80000"/>
              </a:lnSpc>
            </a:pPr>
            <a:r>
              <a:rPr lang="ko-KR" altLang="en-US" sz="900"/>
              <a:t>단</a:t>
            </a:r>
            <a:r>
              <a:rPr lang="en-US" altLang="ko-KR" sz="900"/>
              <a:t>, 0</a:t>
            </a:r>
            <a:r>
              <a:rPr lang="ko-KR" altLang="en-US" sz="900"/>
              <a:t>은 포함되고 </a:t>
            </a:r>
            <a:r>
              <a:rPr lang="en-US" altLang="ko-KR" sz="900"/>
              <a:t>1</a:t>
            </a:r>
            <a:r>
              <a:rPr lang="ko-KR" altLang="en-US" sz="900"/>
              <a:t>은 포함되지 않습니다</a:t>
            </a:r>
            <a:r>
              <a:rPr lang="en-US" altLang="ko-KR" sz="900"/>
              <a:t>.</a:t>
            </a:r>
          </a:p>
          <a:p>
            <a:pPr eaLnBrk="1" hangingPunct="1">
              <a:lnSpc>
                <a:spcPct val="80000"/>
              </a:lnSpc>
            </a:pPr>
            <a:endParaRPr lang="ko-KR" altLang="en-US" sz="900"/>
          </a:p>
          <a:p>
            <a:pPr eaLnBrk="1" hangingPunct="1">
              <a:lnSpc>
                <a:spcPct val="80000"/>
              </a:lnSpc>
            </a:pPr>
            <a:r>
              <a:rPr lang="ko-KR" altLang="en-US" sz="900"/>
              <a:t>이 식을 잘 이용하면 원하는 범위의 난수를 얻을 수 있습니다</a:t>
            </a:r>
            <a:r>
              <a:rPr lang="en-US" altLang="ko-KR" sz="900"/>
              <a:t>.</a:t>
            </a:r>
          </a:p>
          <a:p>
            <a:pPr eaLnBrk="1" hangingPunct="1">
              <a:lnSpc>
                <a:spcPct val="80000"/>
              </a:lnSpc>
            </a:pPr>
            <a:r>
              <a:rPr lang="ko-KR" altLang="en-US" sz="900"/>
              <a:t>예를 들어서 </a:t>
            </a:r>
            <a:r>
              <a:rPr lang="en-US" altLang="ko-KR" sz="900"/>
              <a:t>1~10</a:t>
            </a:r>
            <a:r>
              <a:rPr lang="ko-KR" altLang="en-US" sz="900"/>
              <a:t>의 범위에 속한 임의의 정수를 얻으려면</a:t>
            </a:r>
            <a:r>
              <a:rPr lang="en-US" altLang="ko-KR" sz="900"/>
              <a:t>…</a:t>
            </a:r>
          </a:p>
          <a:p>
            <a:pPr eaLnBrk="1" hangingPunct="1">
              <a:lnSpc>
                <a:spcPct val="80000"/>
              </a:lnSpc>
            </a:pPr>
            <a:r>
              <a:rPr lang="ko-KR" altLang="en-US" sz="900"/>
              <a:t>이 식의 각 변에 </a:t>
            </a:r>
            <a:r>
              <a:rPr lang="en-US" altLang="ko-KR" sz="900"/>
              <a:t>10</a:t>
            </a:r>
            <a:r>
              <a:rPr lang="ko-KR" altLang="en-US" sz="900"/>
              <a:t>을 곱합니다</a:t>
            </a:r>
            <a:r>
              <a:rPr lang="en-US" altLang="ko-KR" sz="900"/>
              <a:t>. </a:t>
            </a:r>
            <a:r>
              <a:rPr lang="ko-KR" altLang="en-US" sz="900"/>
              <a:t>그러면 이렇게 되겠죠</a:t>
            </a:r>
            <a:r>
              <a:rPr lang="en-US" altLang="ko-KR" sz="900"/>
              <a:t>.</a:t>
            </a:r>
          </a:p>
          <a:p>
            <a:pPr eaLnBrk="1" hangingPunct="1">
              <a:lnSpc>
                <a:spcPct val="80000"/>
              </a:lnSpc>
            </a:pPr>
            <a:endParaRPr lang="en-US" altLang="ko-KR" sz="900"/>
          </a:p>
          <a:p>
            <a:pPr eaLnBrk="1" hangingPunct="1">
              <a:lnSpc>
                <a:spcPct val="80000"/>
              </a:lnSpc>
            </a:pPr>
            <a:r>
              <a:rPr lang="ko-KR" altLang="en-US" sz="900"/>
              <a:t>그 다음에 각 변을 정수형</a:t>
            </a:r>
            <a:r>
              <a:rPr lang="en-US" altLang="ko-KR" sz="900"/>
              <a:t>… int</a:t>
            </a:r>
            <a:r>
              <a:rPr lang="ko-KR" altLang="en-US" sz="900"/>
              <a:t>형으로 형변환합니다</a:t>
            </a:r>
            <a:r>
              <a:rPr lang="en-US" altLang="ko-KR" sz="900"/>
              <a:t>.</a:t>
            </a:r>
          </a:p>
          <a:p>
            <a:pPr eaLnBrk="1" hangingPunct="1">
              <a:lnSpc>
                <a:spcPct val="80000"/>
              </a:lnSpc>
            </a:pPr>
            <a:r>
              <a:rPr lang="ko-KR" altLang="en-US" sz="900"/>
              <a:t>그러면</a:t>
            </a:r>
            <a:r>
              <a:rPr lang="en-US" altLang="ko-KR" sz="900"/>
              <a:t>… double</a:t>
            </a:r>
            <a:r>
              <a:rPr lang="ko-KR" altLang="en-US" sz="900"/>
              <a:t>형 값인 </a:t>
            </a:r>
            <a:r>
              <a:rPr lang="en-US" altLang="ko-KR" sz="900"/>
              <a:t>0.0</a:t>
            </a:r>
            <a:r>
              <a:rPr lang="ko-KR" altLang="en-US" sz="900"/>
              <a:t>과 </a:t>
            </a:r>
            <a:r>
              <a:rPr lang="en-US" altLang="ko-KR" sz="900"/>
              <a:t>10.0</a:t>
            </a:r>
            <a:r>
              <a:rPr lang="ko-KR" altLang="en-US" sz="900"/>
              <a:t>은 각각 </a:t>
            </a:r>
            <a:r>
              <a:rPr lang="en-US" altLang="ko-KR" sz="900"/>
              <a:t>0</a:t>
            </a:r>
            <a:r>
              <a:rPr lang="ko-KR" altLang="en-US" sz="900"/>
              <a:t>과 </a:t>
            </a:r>
            <a:r>
              <a:rPr lang="en-US" altLang="ko-KR" sz="900"/>
              <a:t>10</a:t>
            </a:r>
            <a:r>
              <a:rPr lang="ko-KR" altLang="en-US" sz="900"/>
              <a:t>이 됩니다</a:t>
            </a:r>
            <a:r>
              <a:rPr lang="en-US" altLang="ko-KR" sz="900"/>
              <a:t>.</a:t>
            </a:r>
          </a:p>
          <a:p>
            <a:pPr eaLnBrk="1" hangingPunct="1">
              <a:lnSpc>
                <a:spcPct val="80000"/>
              </a:lnSpc>
            </a:pPr>
            <a:endParaRPr lang="en-US" altLang="ko-KR" sz="900"/>
          </a:p>
          <a:p>
            <a:pPr eaLnBrk="1" hangingPunct="1">
              <a:lnSpc>
                <a:spcPct val="80000"/>
              </a:lnSpc>
            </a:pPr>
            <a:r>
              <a:rPr lang="ko-KR" altLang="en-US" sz="900"/>
              <a:t>마지막으로 각 변에 </a:t>
            </a:r>
            <a:r>
              <a:rPr lang="en-US" altLang="ko-KR" sz="900"/>
              <a:t>1</a:t>
            </a:r>
            <a:r>
              <a:rPr lang="ko-KR" altLang="en-US" sz="900"/>
              <a:t>을 더하면</a:t>
            </a:r>
            <a:r>
              <a:rPr lang="en-US" altLang="ko-KR" sz="900"/>
              <a:t>… </a:t>
            </a:r>
            <a:r>
              <a:rPr lang="ko-KR" altLang="en-US" sz="900"/>
              <a:t>이렇게 되겠죠</a:t>
            </a:r>
            <a:r>
              <a:rPr lang="en-US" altLang="ko-KR" sz="900"/>
              <a:t>?</a:t>
            </a:r>
          </a:p>
          <a:p>
            <a:pPr eaLnBrk="1" hangingPunct="1">
              <a:lnSpc>
                <a:spcPct val="80000"/>
              </a:lnSpc>
            </a:pPr>
            <a:r>
              <a:rPr lang="en-US" altLang="ko-KR" sz="900"/>
              <a:t>1</a:t>
            </a:r>
            <a:r>
              <a:rPr lang="ko-KR" altLang="en-US" sz="900"/>
              <a:t>은 포함되고 </a:t>
            </a:r>
            <a:r>
              <a:rPr lang="en-US" altLang="ko-KR" sz="900"/>
              <a:t>11</a:t>
            </a:r>
            <a:r>
              <a:rPr lang="ko-KR" altLang="en-US" sz="900"/>
              <a:t>은 포함되지 않기 때문에</a:t>
            </a:r>
            <a:r>
              <a:rPr lang="en-US" altLang="ko-KR" sz="900"/>
              <a:t>… </a:t>
            </a:r>
            <a:r>
              <a:rPr lang="ko-KR" altLang="en-US" sz="900"/>
              <a:t>이 식을 통해서 얻을 수 있는 난수의 범위는</a:t>
            </a:r>
          </a:p>
          <a:p>
            <a:pPr eaLnBrk="1" hangingPunct="1">
              <a:lnSpc>
                <a:spcPct val="80000"/>
              </a:lnSpc>
            </a:pPr>
            <a:r>
              <a:rPr lang="en-US" altLang="ko-KR" sz="900"/>
              <a:t>1</a:t>
            </a:r>
            <a:r>
              <a:rPr lang="ko-KR" altLang="en-US" sz="900"/>
              <a:t>부터 </a:t>
            </a:r>
            <a:r>
              <a:rPr lang="en-US" altLang="ko-KR" sz="900"/>
              <a:t>10</a:t>
            </a:r>
            <a:r>
              <a:rPr lang="ko-KR" altLang="en-US" sz="900"/>
              <a:t>까지의 정수가 됩니다</a:t>
            </a:r>
            <a:r>
              <a:rPr lang="en-US" altLang="ko-KR" sz="900"/>
              <a:t>.</a:t>
            </a:r>
          </a:p>
          <a:p>
            <a:pPr eaLnBrk="1" hangingPunct="1">
              <a:lnSpc>
                <a:spcPct val="80000"/>
              </a:lnSpc>
            </a:pPr>
            <a:endParaRPr lang="en-US" altLang="ko-KR" sz="900"/>
          </a:p>
          <a:p>
            <a:pPr eaLnBrk="1" hangingPunct="1">
              <a:lnSpc>
                <a:spcPct val="80000"/>
              </a:lnSpc>
            </a:pPr>
            <a:r>
              <a:rPr lang="ko-KR" altLang="en-US" sz="900"/>
              <a:t>실제 코드를 예로 들면</a:t>
            </a:r>
            <a:r>
              <a:rPr lang="en-US" altLang="ko-KR" sz="900"/>
              <a:t>…  </a:t>
            </a:r>
            <a:r>
              <a:rPr lang="ko-KR" altLang="en-US" sz="900"/>
              <a:t>이 문장이 수행되면</a:t>
            </a:r>
            <a:r>
              <a:rPr lang="en-US" altLang="ko-KR" sz="900"/>
              <a:t>… int</a:t>
            </a:r>
            <a:r>
              <a:rPr lang="ko-KR" altLang="en-US" sz="900"/>
              <a:t>형 변수 </a:t>
            </a:r>
            <a:r>
              <a:rPr lang="en-US" altLang="ko-KR" sz="900"/>
              <a:t>score</a:t>
            </a:r>
            <a:r>
              <a:rPr lang="ko-KR" altLang="en-US" sz="900"/>
              <a:t>에는 </a:t>
            </a:r>
            <a:r>
              <a:rPr lang="en-US" altLang="ko-KR" sz="900"/>
              <a:t>1</a:t>
            </a:r>
            <a:r>
              <a:rPr lang="ko-KR" altLang="en-US" sz="900"/>
              <a:t>과 </a:t>
            </a:r>
            <a:r>
              <a:rPr lang="en-US" altLang="ko-KR" sz="900"/>
              <a:t>10</a:t>
            </a:r>
            <a:r>
              <a:rPr lang="ko-KR" altLang="en-US" sz="900"/>
              <a:t>사이의 임의의 값이 저장될 것입니다</a:t>
            </a:r>
            <a:r>
              <a:rPr lang="en-US" altLang="ko-KR" sz="900"/>
              <a:t>.</a:t>
            </a:r>
          </a:p>
          <a:p>
            <a:pPr eaLnBrk="1" hangingPunct="1">
              <a:lnSpc>
                <a:spcPct val="80000"/>
              </a:lnSpc>
            </a:pPr>
            <a:r>
              <a:rPr lang="ko-KR" altLang="en-US" sz="900"/>
              <a:t>그 값이 어떤 것일지는 아무도 모르고요</a:t>
            </a:r>
            <a:r>
              <a:rPr lang="en-US" altLang="ko-KR" sz="900"/>
              <a:t>. </a:t>
            </a:r>
            <a:r>
              <a:rPr lang="ko-KR" altLang="en-US" sz="900"/>
              <a:t>매번 프로그램을 실행할 때마다 다른 결과를 얻을 것입니다</a:t>
            </a:r>
            <a:r>
              <a:rPr lang="en-US" altLang="ko-KR" sz="900"/>
              <a:t>.</a:t>
            </a:r>
          </a:p>
          <a:p>
            <a:pPr eaLnBrk="1" hangingPunct="1">
              <a:lnSpc>
                <a:spcPct val="80000"/>
              </a:lnSpc>
            </a:pPr>
            <a:endParaRPr lang="en-US" altLang="ko-KR" sz="900"/>
          </a:p>
          <a:p>
            <a:pPr eaLnBrk="1" hangingPunct="1">
              <a:lnSpc>
                <a:spcPct val="80000"/>
              </a:lnSpc>
            </a:pPr>
            <a:r>
              <a:rPr lang="ko-KR" altLang="en-US" sz="900"/>
              <a:t>이와 같은 방법으로 하면</a:t>
            </a:r>
            <a:r>
              <a:rPr lang="en-US" altLang="ko-KR" sz="900"/>
              <a:t>… </a:t>
            </a:r>
            <a:r>
              <a:rPr lang="ko-KR" altLang="en-US" sz="900"/>
              <a:t>여러분들이 원하는 범위의 난수를 어렵지 않게 얻을 수 있을 겁니다</a:t>
            </a:r>
            <a:r>
              <a:rPr lang="en-US" altLang="ko-KR" sz="900"/>
              <a:t>.</a:t>
            </a:r>
          </a:p>
          <a:p>
            <a:pPr eaLnBrk="1" hangingPunct="1">
              <a:lnSpc>
                <a:spcPct val="80000"/>
              </a:lnSpc>
            </a:pPr>
            <a:endParaRPr lang="ko-KR" altLang="en-US" sz="900"/>
          </a:p>
          <a:p>
            <a:pPr eaLnBrk="1" hangingPunct="1">
              <a:lnSpc>
                <a:spcPct val="80000"/>
              </a:lnSpc>
            </a:pPr>
            <a:endParaRPr lang="en-US" altLang="ko-KR" sz="900"/>
          </a:p>
          <a:p>
            <a:pPr eaLnBrk="1" hangingPunct="1">
              <a:lnSpc>
                <a:spcPct val="80000"/>
              </a:lnSpc>
            </a:pPr>
            <a:endParaRPr lang="en-US" altLang="ko-KR" sz="900"/>
          </a:p>
          <a:p>
            <a:pPr eaLnBrk="1" hangingPunct="1">
              <a:lnSpc>
                <a:spcPct val="80000"/>
              </a:lnSpc>
            </a:pPr>
            <a:endParaRPr lang="en-US" altLang="ko-KR" sz="900"/>
          </a:p>
          <a:p>
            <a:pPr eaLnBrk="1" hangingPunct="1">
              <a:lnSpc>
                <a:spcPct val="80000"/>
              </a:lnSpc>
            </a:pPr>
            <a:endParaRPr lang="en-US" altLang="ko-KR" sz="900"/>
          </a:p>
          <a:p>
            <a:pPr eaLnBrk="1" hangingPunct="1">
              <a:lnSpc>
                <a:spcPct val="80000"/>
              </a:lnSpc>
            </a:pPr>
            <a:endParaRPr lang="en-US" altLang="ko-KR" sz="900"/>
          </a:p>
          <a:p>
            <a:pPr eaLnBrk="1" hangingPunct="1">
              <a:lnSpc>
                <a:spcPct val="80000"/>
              </a:lnSpc>
            </a:pPr>
            <a:endParaRPr lang="ko-KR" altLang="en-US" sz="900"/>
          </a:p>
          <a:p>
            <a:pPr eaLnBrk="1" hangingPunct="1">
              <a:lnSpc>
                <a:spcPct val="80000"/>
              </a:lnSpc>
            </a:pPr>
            <a:endParaRPr lang="en-US" altLang="ko-KR" sz="900"/>
          </a:p>
          <a:p>
            <a:pPr eaLnBrk="1" hangingPunct="1">
              <a:lnSpc>
                <a:spcPct val="80000"/>
              </a:lnSpc>
            </a:pPr>
            <a:endParaRPr lang="en-US" altLang="ko-KR" sz="900"/>
          </a:p>
        </p:txBody>
      </p:sp>
    </p:spTree>
    <p:extLst>
      <p:ext uri="{BB962C8B-B14F-4D97-AF65-F5344CB8AC3E}">
        <p14:creationId xmlns:p14="http://schemas.microsoft.com/office/powerpoint/2010/main" val="3554157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CB7CD4-6085-AE46-BDCB-4E736CB75B80}" type="slidenum">
              <a:rPr lang="en-US" altLang="ko-KR">
                <a:solidFill>
                  <a:prstClr val="black"/>
                </a:solidFill>
              </a:rPr>
              <a:pPr/>
              <a:t>6</a:t>
            </a:fld>
            <a:endParaRPr lang="en-US" altLang="ko-KR" dirty="0">
              <a:solidFill>
                <a:prstClr val="black"/>
              </a:solidFill>
            </a:endParaRPr>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71729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CB7CD4-6085-AE46-BDCB-4E736CB75B80}" type="slidenum">
              <a:rPr lang="en-US" altLang="ko-KR">
                <a:solidFill>
                  <a:prstClr val="black"/>
                </a:solidFill>
              </a:rPr>
              <a:pPr/>
              <a:t>7</a:t>
            </a:fld>
            <a:endParaRPr lang="en-US" altLang="ko-KR" dirty="0">
              <a:solidFill>
                <a:prstClr val="black"/>
              </a:solidFill>
            </a:endParaRPr>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16626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CB7CD4-6085-AE46-BDCB-4E736CB75B80}" type="slidenum">
              <a:rPr lang="en-US" altLang="ko-KR">
                <a:solidFill>
                  <a:prstClr val="black"/>
                </a:solidFill>
              </a:rPr>
              <a:pPr/>
              <a:t>8</a:t>
            </a:fld>
            <a:endParaRPr lang="en-US" altLang="ko-KR" dirty="0">
              <a:solidFill>
                <a:prstClr val="black"/>
              </a:solidFill>
            </a:endParaRPr>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56639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CB7CD4-6085-AE46-BDCB-4E736CB75B80}" type="slidenum">
              <a:rPr lang="en-US" altLang="ko-KR">
                <a:solidFill>
                  <a:prstClr val="black"/>
                </a:solidFill>
              </a:rPr>
              <a:pPr/>
              <a:t>9</a:t>
            </a:fld>
            <a:endParaRPr lang="en-US" altLang="ko-KR" dirty="0">
              <a:solidFill>
                <a:prstClr val="black"/>
              </a:solidFill>
            </a:endParaRPr>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49928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CB7CD4-6085-AE46-BDCB-4E736CB75B80}" type="slidenum">
              <a:rPr lang="en-US" altLang="ko-KR">
                <a:solidFill>
                  <a:prstClr val="black"/>
                </a:solidFill>
              </a:rPr>
              <a:pPr/>
              <a:t>10</a:t>
            </a:fld>
            <a:endParaRPr lang="en-US" altLang="ko-KR" dirty="0">
              <a:solidFill>
                <a:prstClr val="black"/>
              </a:solidFill>
            </a:endParaRPr>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20339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CB7CD4-6085-AE46-BDCB-4E736CB75B80}" type="slidenum">
              <a:rPr lang="en-US" altLang="ko-KR">
                <a:solidFill>
                  <a:prstClr val="black"/>
                </a:solidFill>
              </a:rPr>
              <a:pPr/>
              <a:t>11</a:t>
            </a:fld>
            <a:endParaRPr lang="en-US" altLang="ko-KR" dirty="0">
              <a:solidFill>
                <a:prstClr val="black"/>
              </a:solidFill>
            </a:endParaRPr>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7356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CB7CD4-6085-AE46-BDCB-4E736CB75B80}" type="slidenum">
              <a:rPr lang="en-US" altLang="ko-KR">
                <a:solidFill>
                  <a:prstClr val="black"/>
                </a:solidFill>
              </a:rPr>
              <a:pPr/>
              <a:t>12</a:t>
            </a:fld>
            <a:endParaRPr lang="en-US" altLang="ko-KR" dirty="0">
              <a:solidFill>
                <a:prstClr val="black"/>
              </a:solidFill>
            </a:endParaRPr>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03371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a:p>
        </p:txBody>
      </p:sp>
      <p:sp>
        <p:nvSpPr>
          <p:cNvPr id="15364"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돋움" panose="020B0600000101010101" pitchFamily="50" charset="-127"/>
                <a:ea typeface="돋움" panose="020B0600000101010101" pitchFamily="50" charset="-127"/>
              </a:defRPr>
            </a:lvl1pPr>
            <a:lvl2pPr marL="742950" indent="-285750">
              <a:defRPr kumimoji="1" sz="2000">
                <a:solidFill>
                  <a:schemeClr val="tx1"/>
                </a:solidFill>
                <a:latin typeface="돋움" panose="020B0600000101010101" pitchFamily="50" charset="-127"/>
                <a:ea typeface="돋움" panose="020B0600000101010101" pitchFamily="50" charset="-127"/>
              </a:defRPr>
            </a:lvl2pPr>
            <a:lvl3pPr marL="1143000" indent="-228600">
              <a:defRPr kumimoji="1" sz="2000">
                <a:solidFill>
                  <a:schemeClr val="tx1"/>
                </a:solidFill>
                <a:latin typeface="돋움" panose="020B0600000101010101" pitchFamily="50" charset="-127"/>
                <a:ea typeface="돋움" panose="020B0600000101010101" pitchFamily="50" charset="-127"/>
              </a:defRPr>
            </a:lvl3pPr>
            <a:lvl4pPr marL="1600200" indent="-228600">
              <a:defRPr kumimoji="1" sz="2000">
                <a:solidFill>
                  <a:schemeClr val="tx1"/>
                </a:solidFill>
                <a:latin typeface="돋움" panose="020B0600000101010101" pitchFamily="50" charset="-127"/>
                <a:ea typeface="돋움" panose="020B0600000101010101" pitchFamily="50" charset="-127"/>
              </a:defRPr>
            </a:lvl4pPr>
            <a:lvl5pPr marL="2057400" indent="-228600">
              <a:defRPr kumimoji="1" sz="20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20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20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20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2000">
                <a:solidFill>
                  <a:schemeClr val="tx1"/>
                </a:solidFill>
                <a:latin typeface="돋움" panose="020B0600000101010101" pitchFamily="50" charset="-127"/>
                <a:ea typeface="돋움" panose="020B0600000101010101" pitchFamily="50" charset="-127"/>
              </a:defRPr>
            </a:lvl9pPr>
          </a:lstStyle>
          <a:p>
            <a:fld id="{B5B0BAAE-1B4E-4719-B8D5-19A1DFB0D33D}" type="slidenum">
              <a:rPr kumimoji="0" lang="ko-KR" altLang="en-US" sz="1200" smtClean="0"/>
              <a:pPr/>
              <a:t>19</a:t>
            </a:fld>
            <a:endParaRPr kumimoji="0" lang="ko-KR" altLang="en-US" sz="1200"/>
          </a:p>
        </p:txBody>
      </p:sp>
    </p:spTree>
    <p:extLst>
      <p:ext uri="{BB962C8B-B14F-4D97-AF65-F5344CB8AC3E}">
        <p14:creationId xmlns:p14="http://schemas.microsoft.com/office/powerpoint/2010/main" val="3219580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a:t>마스터 부제목 스타일 편집</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B472B3B-E10F-4C4B-845F-F588E8F4917A}" type="slidenum">
              <a:rPr lang="en-US" altLang="ko-KR">
                <a:solidFill>
                  <a:srgbClr val="000000"/>
                </a:solidFill>
              </a:rPr>
              <a:pPr>
                <a:defRPr/>
              </a:pPr>
              <a:t>‹#›</a:t>
            </a:fld>
            <a:endParaRPr lang="en-US" altLang="ko-KR" dirty="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589A120-CCBA-4CF4-B104-AC89C39C53B4}" type="slidenum">
              <a:rPr lang="en-US" altLang="ko-KR">
                <a:solidFill>
                  <a:srgbClr val="000000"/>
                </a:solidFill>
              </a:rPr>
              <a:pPr>
                <a:defRPr/>
              </a:pPr>
              <a:t>‹#›</a:t>
            </a:fld>
            <a:endParaRPr lang="en-US" altLang="ko-KR" dirty="0">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25F5B19-4F08-4FDE-97D5-BD6789B2CE1C}" type="slidenum">
              <a:rPr lang="en-US" altLang="ko-KR">
                <a:solidFill>
                  <a:srgbClr val="000000"/>
                </a:solidFill>
              </a:rPr>
              <a:pPr>
                <a:defRPr/>
              </a:pPr>
              <a:t>‹#›</a:t>
            </a:fld>
            <a:endParaRPr lang="en-US" altLang="ko-KR" dirty="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9" name="Oval 38"/>
          <p:cNvSpPr>
            <a:spLocks noChangeArrowheads="1"/>
          </p:cNvSpPr>
          <p:nvPr userDrawn="1"/>
        </p:nvSpPr>
        <p:spPr bwMode="gray">
          <a:xfrm>
            <a:off x="35496" y="784448"/>
            <a:ext cx="4821414" cy="4876800"/>
          </a:xfrm>
          <a:prstGeom prst="ellipse">
            <a:avLst/>
          </a:prstGeom>
          <a:gradFill rotWithShape="1">
            <a:gsLst>
              <a:gs pos="0">
                <a:schemeClr val="bg2">
                  <a:alpha val="48000"/>
                </a:schemeClr>
              </a:gs>
              <a:gs pos="100000">
                <a:schemeClr val="bg2">
                  <a:gamma/>
                  <a:tint val="0"/>
                  <a:invGamma/>
                  <a:alpha val="8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solidFill>
                <a:srgbClr val="000000"/>
              </a:solidFill>
              <a:latin typeface="Arial"/>
              <a:ea typeface="굴림" pitchFamily="50" charset="-127"/>
            </a:endParaRPr>
          </a:p>
        </p:txBody>
      </p:sp>
      <p:sp>
        <p:nvSpPr>
          <p:cNvPr id="3111" name="Rectangle 39"/>
          <p:cNvSpPr>
            <a:spLocks noChangeArrowheads="1"/>
          </p:cNvSpPr>
          <p:nvPr/>
        </p:nvSpPr>
        <p:spPr bwMode="ltGray">
          <a:xfrm>
            <a:off x="0" y="4869160"/>
            <a:ext cx="9144000" cy="120304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solidFill>
                <a:srgbClr val="000000"/>
              </a:solidFill>
              <a:latin typeface="Arial"/>
              <a:ea typeface="굴림" pitchFamily="50" charset="-127"/>
            </a:endParaRPr>
          </a:p>
        </p:txBody>
      </p:sp>
      <p:sp>
        <p:nvSpPr>
          <p:cNvPr id="3076" name="Rectangle 4"/>
          <p:cNvSpPr>
            <a:spLocks noGrp="1" noChangeArrowheads="1"/>
          </p:cNvSpPr>
          <p:nvPr>
            <p:ph type="dt" sz="half" idx="2"/>
          </p:nvPr>
        </p:nvSpPr>
        <p:spPr>
          <a:xfrm>
            <a:off x="3429000" y="6400808"/>
            <a:ext cx="2209800" cy="244475"/>
          </a:xfrm>
        </p:spPr>
        <p:txBody>
          <a:bodyPr/>
          <a:lstStyle>
            <a:lvl1pPr algn="ctr">
              <a:defRPr/>
            </a:lvl1pPr>
          </a:lstStyle>
          <a:p>
            <a:endParaRPr lang="en-US" altLang="ko-KR" dirty="0">
              <a:solidFill>
                <a:srgbClr val="000000"/>
              </a:solidFill>
            </a:endParaRPr>
          </a:p>
        </p:txBody>
      </p:sp>
      <p:sp>
        <p:nvSpPr>
          <p:cNvPr id="3077" name="Rectangle 5"/>
          <p:cNvSpPr>
            <a:spLocks noGrp="1" noChangeArrowheads="1"/>
          </p:cNvSpPr>
          <p:nvPr>
            <p:ph type="ftr" sz="quarter" idx="3"/>
          </p:nvPr>
        </p:nvSpPr>
        <p:spPr>
          <a:xfrm>
            <a:off x="6981825" y="6391283"/>
            <a:ext cx="1933575" cy="244475"/>
          </a:xfrm>
          <a:prstGeom prst="rect">
            <a:avLst/>
          </a:prstGeom>
        </p:spPr>
        <p:txBody>
          <a:bodyPr/>
          <a:lstStyle>
            <a:lvl1pPr>
              <a:defRPr b="1" i="1"/>
            </a:lvl1pPr>
          </a:lstStyle>
          <a:p>
            <a:endParaRPr lang="en-US" altLang="ko-KR" dirty="0">
              <a:solidFill>
                <a:srgbClr val="000000"/>
              </a:solidFill>
              <a:latin typeface="Arial"/>
              <a:ea typeface="굴림" pitchFamily="50" charset="-127"/>
            </a:endParaRPr>
          </a:p>
        </p:txBody>
      </p:sp>
      <p:sp>
        <p:nvSpPr>
          <p:cNvPr id="3078" name="Rectangle 6"/>
          <p:cNvSpPr>
            <a:spLocks noGrp="1" noChangeArrowheads="1"/>
          </p:cNvSpPr>
          <p:nvPr>
            <p:ph type="sldNum" sz="quarter" idx="4"/>
          </p:nvPr>
        </p:nvSpPr>
        <p:spPr>
          <a:xfrm>
            <a:off x="381000" y="6400808"/>
            <a:ext cx="2133600" cy="244475"/>
          </a:xfrm>
          <a:prstGeom prst="rect">
            <a:avLst/>
          </a:prstGeom>
        </p:spPr>
        <p:txBody>
          <a:bodyPr/>
          <a:lstStyle>
            <a:lvl1pPr algn="l">
              <a:defRPr/>
            </a:lvl1pPr>
          </a:lstStyle>
          <a:p>
            <a:fld id="{37FFE925-6C91-471A-9306-5BF769B620EC}" type="slidenum">
              <a:rPr lang="ko-KR" altLang="en-US">
                <a:solidFill>
                  <a:srgbClr val="000000"/>
                </a:solidFill>
              </a:rPr>
              <a:pPr/>
              <a:t>‹#›</a:t>
            </a:fld>
            <a:endParaRPr lang="en-US" altLang="ko-KR" dirty="0">
              <a:solidFill>
                <a:srgbClr val="000000"/>
              </a:solidFill>
            </a:endParaRPr>
          </a:p>
        </p:txBody>
      </p:sp>
      <p:sp>
        <p:nvSpPr>
          <p:cNvPr id="3074" name="Rectangle 2"/>
          <p:cNvSpPr>
            <a:spLocks noGrp="1" noChangeArrowheads="1"/>
          </p:cNvSpPr>
          <p:nvPr>
            <p:ph type="ctrTitle"/>
          </p:nvPr>
        </p:nvSpPr>
        <p:spPr>
          <a:xfrm>
            <a:off x="4642338" y="1828800"/>
            <a:ext cx="4343400" cy="1752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r">
              <a:defRPr sz="4400">
                <a:solidFill>
                  <a:schemeClr val="tx2"/>
                </a:solidFill>
              </a:defRPr>
            </a:lvl1pPr>
          </a:lstStyle>
          <a:p>
            <a:pPr lvl="0"/>
            <a:r>
              <a:rPr lang="ko-KR" altLang="en-US" noProof="0"/>
              <a:t>마스터 제목 스타일 편집</a:t>
            </a:r>
            <a:endParaRPr lang="en-US" altLang="ko-KR" noProof="0"/>
          </a:p>
        </p:txBody>
      </p:sp>
      <p:sp>
        <p:nvSpPr>
          <p:cNvPr id="3075" name="Rectangle 3"/>
          <p:cNvSpPr>
            <a:spLocks noGrp="1" noChangeArrowheads="1"/>
          </p:cNvSpPr>
          <p:nvPr>
            <p:ph type="subTitle" idx="1"/>
          </p:nvPr>
        </p:nvSpPr>
        <p:spPr>
          <a:xfrm>
            <a:off x="4665785" y="1143000"/>
            <a:ext cx="4267200" cy="609600"/>
          </a:xfrm>
        </p:spPr>
        <p:txBody>
          <a:bodyPr/>
          <a:lstStyle>
            <a:lvl1pPr marL="0" indent="0" algn="r">
              <a:buFont typeface="Wingdings" pitchFamily="2" charset="2"/>
              <a:buNone/>
              <a:defRPr sz="2400" b="1">
                <a:latin typeface="굴림" charset="-127"/>
                <a:ea typeface="굴림" charset="-127"/>
              </a:defRPr>
            </a:lvl1pPr>
          </a:lstStyle>
          <a:p>
            <a:pPr lvl="0"/>
            <a:r>
              <a:rPr lang="ko-KR" altLang="en-US" noProof="0"/>
              <a:t>마스터 부제목 스타일 편집</a:t>
            </a:r>
          </a:p>
        </p:txBody>
      </p:sp>
      <p:sp>
        <p:nvSpPr>
          <p:cNvPr id="16" name="Oval 109" descr="j0305903"/>
          <p:cNvSpPr>
            <a:spLocks noChangeArrowheads="1"/>
          </p:cNvSpPr>
          <p:nvPr userDrawn="1"/>
        </p:nvSpPr>
        <p:spPr bwMode="gray">
          <a:xfrm>
            <a:off x="323528" y="1008856"/>
            <a:ext cx="4466601" cy="4220344"/>
          </a:xfrm>
          <a:prstGeom prst="ellipse">
            <a:avLst/>
          </a:prstGeom>
          <a:blipFill dpi="0" rotWithShape="1">
            <a:blip r:embed="rId2" cstate="print"/>
            <a:srcRect/>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ko-KR" altLang="en-US" dirty="0">
              <a:solidFill>
                <a:srgbClr val="000000"/>
              </a:solidFill>
              <a:latin typeface="Arial"/>
              <a:ea typeface="굴림" pitchFamily="50" charset="-127"/>
            </a:endParaRPr>
          </a:p>
        </p:txBody>
      </p:sp>
      <p:pic>
        <p:nvPicPr>
          <p:cNvPr id="10" name="Picture 2" descr="main_fix1-1"/>
          <p:cNvPicPr>
            <a:picLocks noChangeAspect="1" noChangeArrowheads="1"/>
          </p:cNvPicPr>
          <p:nvPr userDrawn="1"/>
        </p:nvPicPr>
        <p:blipFill>
          <a:blip r:embed="rId3" cstate="print"/>
          <a:srcRect l="36615" b="26898"/>
          <a:stretch>
            <a:fillRect/>
          </a:stretch>
        </p:blipFill>
        <p:spPr bwMode="auto">
          <a:xfrm>
            <a:off x="3348038" y="0"/>
            <a:ext cx="5795962" cy="5013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1758462" y="533400"/>
            <a:ext cx="7033846" cy="685800"/>
          </a:xfrm>
        </p:spPr>
        <p:txBody>
          <a:bodyPr/>
          <a:lstStyle>
            <a:lvl1pPr algn="l">
              <a:defRPr sz="4000">
                <a:latin typeface="맑은 고딕" pitchFamily="50" charset="-127"/>
                <a:ea typeface="맑은 고딕" pitchFamily="50" charset="-127"/>
              </a:defRPr>
            </a:lvl1pPr>
          </a:lstStyle>
          <a:p>
            <a:r>
              <a:rPr lang="ko-KR" altLang="en-US"/>
              <a:t>마스터 제목 스타일 편집</a:t>
            </a:r>
          </a:p>
        </p:txBody>
      </p:sp>
      <p:sp>
        <p:nvSpPr>
          <p:cNvPr id="3" name="내용 개체 틀 2"/>
          <p:cNvSpPr>
            <a:spLocks noGrp="1"/>
          </p:cNvSpPr>
          <p:nvPr>
            <p:ph idx="1"/>
          </p:nvPr>
        </p:nvSpPr>
        <p:spPr/>
        <p:txBody>
          <a:bodyPr/>
          <a:lstStyle>
            <a:lvl1pPr>
              <a:buFont typeface="Wingdings" pitchFamily="2" charset="2"/>
              <a:buChar char="l"/>
              <a:defRPr sz="2400">
                <a:solidFill>
                  <a:schemeClr val="tx2"/>
                </a:solidFill>
                <a:latin typeface="HY견고딕" pitchFamily="18" charset="-127"/>
                <a:ea typeface="HY견고딕" pitchFamily="18" charset="-127"/>
              </a:defRPr>
            </a:lvl1pPr>
            <a:lvl2pPr>
              <a:buFont typeface="Wingdings" pitchFamily="2" charset="2"/>
              <a:buChar char="Ø"/>
              <a:defRPr sz="2000">
                <a:latin typeface="HY견고딕" pitchFamily="18" charset="-127"/>
                <a:ea typeface="HY견고딕" pitchFamily="18" charset="-127"/>
              </a:defRPr>
            </a:lvl2pPr>
            <a:lvl3pPr>
              <a:defRPr sz="1800">
                <a:latin typeface="HY견고딕" pitchFamily="18" charset="-127"/>
                <a:ea typeface="HY견고딕" pitchFamily="18" charset="-127"/>
              </a:defRPr>
            </a:lvl3pPr>
            <a:lvl4pPr>
              <a:defRPr sz="1800">
                <a:latin typeface="HY견고딕" pitchFamily="18" charset="-127"/>
                <a:ea typeface="HY견고딕" pitchFamily="18" charset="-127"/>
              </a:defRPr>
            </a:lvl4pPr>
            <a:lvl5pPr>
              <a:defRPr sz="1800">
                <a:latin typeface="HY견고딕" pitchFamily="18" charset="-127"/>
                <a:ea typeface="HY견고딕" pitchFamily="18"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바닥글 개체 틀 3"/>
          <p:cNvSpPr>
            <a:spLocks noGrp="1"/>
          </p:cNvSpPr>
          <p:nvPr>
            <p:ph type="ftr" sz="quarter" idx="10"/>
          </p:nvPr>
        </p:nvSpPr>
        <p:spPr>
          <a:xfrm>
            <a:off x="6553200" y="6496058"/>
            <a:ext cx="2133600" cy="244475"/>
          </a:xfrm>
          <a:prstGeom prst="rect">
            <a:avLst/>
          </a:prstGeom>
        </p:spPr>
        <p:txBody>
          <a:bodyPr/>
          <a:lstStyle>
            <a:lvl1pPr>
              <a:defRPr/>
            </a:lvl1pPr>
          </a:lstStyle>
          <a:p>
            <a:endParaRPr lang="en-US" altLang="ko-KR" dirty="0">
              <a:solidFill>
                <a:srgbClr val="000000"/>
              </a:solidFill>
              <a:latin typeface="Arial"/>
              <a:ea typeface="굴림" pitchFamily="50" charset="-127"/>
            </a:endParaRPr>
          </a:p>
        </p:txBody>
      </p:sp>
      <p:sp>
        <p:nvSpPr>
          <p:cNvPr id="6" name="날짜 개체 틀 5"/>
          <p:cNvSpPr>
            <a:spLocks noGrp="1"/>
          </p:cNvSpPr>
          <p:nvPr>
            <p:ph type="dt" sz="half" idx="12"/>
          </p:nvPr>
        </p:nvSpPr>
        <p:spPr/>
        <p:txBody>
          <a:bodyPr/>
          <a:lstStyle>
            <a:lvl1pPr>
              <a:defRPr/>
            </a:lvl1pPr>
          </a:lstStyle>
          <a:p>
            <a:endParaRPr lang="en-US" altLang="ko-KR" dirty="0">
              <a:solidFill>
                <a:srgbClr val="000000"/>
              </a:solidFill>
            </a:endParaRPr>
          </a:p>
        </p:txBody>
      </p:sp>
    </p:spTree>
    <p:extLst>
      <p:ext uri="{BB962C8B-B14F-4D97-AF65-F5344CB8AC3E}">
        <p14:creationId xmlns:p14="http://schemas.microsoft.com/office/powerpoint/2010/main" val="22386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8"/>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바닥글 개체 틀 3"/>
          <p:cNvSpPr>
            <a:spLocks noGrp="1"/>
          </p:cNvSpPr>
          <p:nvPr>
            <p:ph type="ftr" sz="quarter" idx="10"/>
          </p:nvPr>
        </p:nvSpPr>
        <p:spPr>
          <a:xfrm>
            <a:off x="6553200" y="6496058"/>
            <a:ext cx="2133600" cy="244475"/>
          </a:xfrm>
          <a:prstGeom prst="rect">
            <a:avLst/>
          </a:prstGeom>
        </p:spPr>
        <p:txBody>
          <a:bodyPr/>
          <a:lstStyle>
            <a:lvl1pPr>
              <a:defRPr/>
            </a:lvl1pPr>
          </a:lstStyle>
          <a:p>
            <a:endParaRPr lang="en-US" altLang="ko-KR" dirty="0">
              <a:solidFill>
                <a:srgbClr val="000000"/>
              </a:solidFill>
              <a:latin typeface="Arial"/>
              <a:ea typeface="굴림" pitchFamily="50" charset="-127"/>
            </a:endParaRPr>
          </a:p>
        </p:txBody>
      </p:sp>
      <p:sp>
        <p:nvSpPr>
          <p:cNvPr id="5" name="슬라이드 번호 개체 틀 4"/>
          <p:cNvSpPr>
            <a:spLocks noGrp="1"/>
          </p:cNvSpPr>
          <p:nvPr>
            <p:ph type="sldNum" sz="quarter" idx="11"/>
          </p:nvPr>
        </p:nvSpPr>
        <p:spPr>
          <a:xfrm>
            <a:off x="8342314" y="6381328"/>
            <a:ext cx="801688" cy="261938"/>
          </a:xfrm>
          <a:prstGeom prst="rect">
            <a:avLst/>
          </a:prstGeom>
        </p:spPr>
        <p:txBody>
          <a:bodyPr/>
          <a:lstStyle>
            <a:lvl1pPr>
              <a:defRPr/>
            </a:lvl1pPr>
          </a:lstStyle>
          <a:p>
            <a:fld id="{3FAB0B1E-F4FC-417D-9EA2-FA76AF9C2265}" type="slidenum">
              <a:rPr lang="ko-KR" altLang="en-US">
                <a:solidFill>
                  <a:srgbClr val="000000"/>
                </a:solidFill>
              </a:rPr>
              <a:pPr/>
              <a:t>‹#›</a:t>
            </a:fld>
            <a:endParaRPr lang="en-US" altLang="ko-KR" dirty="0">
              <a:solidFill>
                <a:srgbClr val="000000"/>
              </a:solidFill>
            </a:endParaRPr>
          </a:p>
        </p:txBody>
      </p:sp>
      <p:sp>
        <p:nvSpPr>
          <p:cNvPr id="6" name="날짜 개체 틀 5"/>
          <p:cNvSpPr>
            <a:spLocks noGrp="1"/>
          </p:cNvSpPr>
          <p:nvPr>
            <p:ph type="dt" sz="half" idx="12"/>
          </p:nvPr>
        </p:nvSpPr>
        <p:spPr/>
        <p:txBody>
          <a:bodyPr/>
          <a:lstStyle>
            <a:lvl1pPr>
              <a:defRPr/>
            </a:lvl1pPr>
          </a:lstStyle>
          <a:p>
            <a:endParaRPr lang="en-US" altLang="ko-KR" dirty="0">
              <a:solidFill>
                <a:srgbClr val="000000"/>
              </a:solidFill>
            </a:endParaRPr>
          </a:p>
        </p:txBody>
      </p:sp>
    </p:spTree>
    <p:extLst>
      <p:ext uri="{BB962C8B-B14F-4D97-AF65-F5344CB8AC3E}">
        <p14:creationId xmlns:p14="http://schemas.microsoft.com/office/powerpoint/2010/main" val="4109503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76400"/>
            <a:ext cx="405765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67250" y="1676400"/>
            <a:ext cx="405765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바닥글 개체 틀 4"/>
          <p:cNvSpPr>
            <a:spLocks noGrp="1"/>
          </p:cNvSpPr>
          <p:nvPr>
            <p:ph type="ftr" sz="quarter" idx="10"/>
          </p:nvPr>
        </p:nvSpPr>
        <p:spPr>
          <a:xfrm>
            <a:off x="6553200" y="6496058"/>
            <a:ext cx="2133600" cy="244475"/>
          </a:xfrm>
          <a:prstGeom prst="rect">
            <a:avLst/>
          </a:prstGeom>
        </p:spPr>
        <p:txBody>
          <a:bodyPr/>
          <a:lstStyle>
            <a:lvl1pPr>
              <a:defRPr/>
            </a:lvl1pPr>
          </a:lstStyle>
          <a:p>
            <a:endParaRPr lang="en-US" altLang="ko-KR" dirty="0">
              <a:solidFill>
                <a:srgbClr val="000000"/>
              </a:solidFill>
              <a:latin typeface="Arial"/>
              <a:ea typeface="굴림" pitchFamily="50" charset="-127"/>
            </a:endParaRPr>
          </a:p>
        </p:txBody>
      </p:sp>
      <p:sp>
        <p:nvSpPr>
          <p:cNvPr id="6" name="슬라이드 번호 개체 틀 5"/>
          <p:cNvSpPr>
            <a:spLocks noGrp="1"/>
          </p:cNvSpPr>
          <p:nvPr>
            <p:ph type="sldNum" sz="quarter" idx="11"/>
          </p:nvPr>
        </p:nvSpPr>
        <p:spPr>
          <a:xfrm>
            <a:off x="8342314" y="6381328"/>
            <a:ext cx="801688" cy="261938"/>
          </a:xfrm>
          <a:prstGeom prst="rect">
            <a:avLst/>
          </a:prstGeom>
        </p:spPr>
        <p:txBody>
          <a:bodyPr/>
          <a:lstStyle>
            <a:lvl1pPr>
              <a:defRPr/>
            </a:lvl1pPr>
          </a:lstStyle>
          <a:p>
            <a:fld id="{A7C58631-C92F-4E59-888F-660618ED7D0E}" type="slidenum">
              <a:rPr lang="ko-KR" altLang="en-US">
                <a:solidFill>
                  <a:srgbClr val="000000"/>
                </a:solidFill>
              </a:rPr>
              <a:pPr/>
              <a:t>‹#›</a:t>
            </a:fld>
            <a:endParaRPr lang="en-US" altLang="ko-KR" dirty="0">
              <a:solidFill>
                <a:srgbClr val="000000"/>
              </a:solidFill>
            </a:endParaRPr>
          </a:p>
        </p:txBody>
      </p:sp>
      <p:sp>
        <p:nvSpPr>
          <p:cNvPr id="7" name="날짜 개체 틀 6"/>
          <p:cNvSpPr>
            <a:spLocks noGrp="1"/>
          </p:cNvSpPr>
          <p:nvPr>
            <p:ph type="dt" sz="half" idx="12"/>
          </p:nvPr>
        </p:nvSpPr>
        <p:spPr/>
        <p:txBody>
          <a:bodyPr/>
          <a:lstStyle>
            <a:lvl1pPr>
              <a:defRPr/>
            </a:lvl1pPr>
          </a:lstStyle>
          <a:p>
            <a:endParaRPr lang="en-US" altLang="ko-KR" dirty="0">
              <a:solidFill>
                <a:srgbClr val="000000"/>
              </a:solidFill>
            </a:endParaRPr>
          </a:p>
        </p:txBody>
      </p:sp>
    </p:spTree>
    <p:extLst>
      <p:ext uri="{BB962C8B-B14F-4D97-AF65-F5344CB8AC3E}">
        <p14:creationId xmlns:p14="http://schemas.microsoft.com/office/powerpoint/2010/main" val="3231082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바닥글 개체 틀 6"/>
          <p:cNvSpPr>
            <a:spLocks noGrp="1"/>
          </p:cNvSpPr>
          <p:nvPr>
            <p:ph type="ftr" sz="quarter" idx="10"/>
          </p:nvPr>
        </p:nvSpPr>
        <p:spPr>
          <a:xfrm>
            <a:off x="6553200" y="6496058"/>
            <a:ext cx="2133600" cy="244475"/>
          </a:xfrm>
          <a:prstGeom prst="rect">
            <a:avLst/>
          </a:prstGeom>
        </p:spPr>
        <p:txBody>
          <a:bodyPr/>
          <a:lstStyle>
            <a:lvl1pPr>
              <a:defRPr/>
            </a:lvl1pPr>
          </a:lstStyle>
          <a:p>
            <a:endParaRPr lang="en-US" altLang="ko-KR" dirty="0">
              <a:solidFill>
                <a:srgbClr val="000000"/>
              </a:solidFill>
              <a:latin typeface="Arial"/>
              <a:ea typeface="굴림" pitchFamily="50" charset="-127"/>
            </a:endParaRPr>
          </a:p>
        </p:txBody>
      </p:sp>
      <p:sp>
        <p:nvSpPr>
          <p:cNvPr id="8" name="슬라이드 번호 개체 틀 7"/>
          <p:cNvSpPr>
            <a:spLocks noGrp="1"/>
          </p:cNvSpPr>
          <p:nvPr>
            <p:ph type="sldNum" sz="quarter" idx="11"/>
          </p:nvPr>
        </p:nvSpPr>
        <p:spPr>
          <a:xfrm>
            <a:off x="8342314" y="6381328"/>
            <a:ext cx="801688" cy="261938"/>
          </a:xfrm>
          <a:prstGeom prst="rect">
            <a:avLst/>
          </a:prstGeom>
        </p:spPr>
        <p:txBody>
          <a:bodyPr/>
          <a:lstStyle>
            <a:lvl1pPr>
              <a:defRPr/>
            </a:lvl1pPr>
          </a:lstStyle>
          <a:p>
            <a:fld id="{D836485B-C0D1-45F4-8A20-7385104E094B}" type="slidenum">
              <a:rPr lang="ko-KR" altLang="en-US">
                <a:solidFill>
                  <a:srgbClr val="000000"/>
                </a:solidFill>
              </a:rPr>
              <a:pPr/>
              <a:t>‹#›</a:t>
            </a:fld>
            <a:endParaRPr lang="en-US" altLang="ko-KR" dirty="0">
              <a:solidFill>
                <a:srgbClr val="000000"/>
              </a:solidFill>
            </a:endParaRPr>
          </a:p>
        </p:txBody>
      </p:sp>
      <p:sp>
        <p:nvSpPr>
          <p:cNvPr id="9" name="날짜 개체 틀 8"/>
          <p:cNvSpPr>
            <a:spLocks noGrp="1"/>
          </p:cNvSpPr>
          <p:nvPr>
            <p:ph type="dt" sz="half" idx="12"/>
          </p:nvPr>
        </p:nvSpPr>
        <p:spPr/>
        <p:txBody>
          <a:bodyPr/>
          <a:lstStyle>
            <a:lvl1pPr>
              <a:defRPr/>
            </a:lvl1pPr>
          </a:lstStyle>
          <a:p>
            <a:endParaRPr lang="en-US" altLang="ko-KR" dirty="0">
              <a:solidFill>
                <a:srgbClr val="000000"/>
              </a:solidFill>
            </a:endParaRPr>
          </a:p>
        </p:txBody>
      </p:sp>
    </p:spTree>
    <p:extLst>
      <p:ext uri="{BB962C8B-B14F-4D97-AF65-F5344CB8AC3E}">
        <p14:creationId xmlns:p14="http://schemas.microsoft.com/office/powerpoint/2010/main" val="3159782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바닥글 개체 틀 2"/>
          <p:cNvSpPr>
            <a:spLocks noGrp="1"/>
          </p:cNvSpPr>
          <p:nvPr>
            <p:ph type="ftr" sz="quarter" idx="10"/>
          </p:nvPr>
        </p:nvSpPr>
        <p:spPr>
          <a:xfrm>
            <a:off x="6553200" y="6496058"/>
            <a:ext cx="2133600" cy="244475"/>
          </a:xfrm>
          <a:prstGeom prst="rect">
            <a:avLst/>
          </a:prstGeom>
        </p:spPr>
        <p:txBody>
          <a:bodyPr/>
          <a:lstStyle>
            <a:lvl1pPr>
              <a:defRPr/>
            </a:lvl1pPr>
          </a:lstStyle>
          <a:p>
            <a:endParaRPr lang="en-US" altLang="ko-KR" dirty="0">
              <a:solidFill>
                <a:srgbClr val="000000"/>
              </a:solidFill>
              <a:latin typeface="Arial"/>
              <a:ea typeface="굴림" pitchFamily="50" charset="-127"/>
            </a:endParaRPr>
          </a:p>
        </p:txBody>
      </p:sp>
      <p:sp>
        <p:nvSpPr>
          <p:cNvPr id="4" name="슬라이드 번호 개체 틀 3"/>
          <p:cNvSpPr>
            <a:spLocks noGrp="1"/>
          </p:cNvSpPr>
          <p:nvPr>
            <p:ph type="sldNum" sz="quarter" idx="11"/>
          </p:nvPr>
        </p:nvSpPr>
        <p:spPr>
          <a:xfrm>
            <a:off x="8342314" y="6381328"/>
            <a:ext cx="801688" cy="261938"/>
          </a:xfrm>
          <a:prstGeom prst="rect">
            <a:avLst/>
          </a:prstGeom>
        </p:spPr>
        <p:txBody>
          <a:bodyPr/>
          <a:lstStyle>
            <a:lvl1pPr>
              <a:defRPr/>
            </a:lvl1pPr>
          </a:lstStyle>
          <a:p>
            <a:fld id="{9C2C4EDE-1FE7-4A9D-9943-B27B576F0F58}" type="slidenum">
              <a:rPr lang="ko-KR" altLang="en-US">
                <a:solidFill>
                  <a:srgbClr val="000000"/>
                </a:solidFill>
              </a:rPr>
              <a:pPr/>
              <a:t>‹#›</a:t>
            </a:fld>
            <a:endParaRPr lang="en-US" altLang="ko-KR" dirty="0">
              <a:solidFill>
                <a:srgbClr val="000000"/>
              </a:solidFill>
            </a:endParaRPr>
          </a:p>
        </p:txBody>
      </p:sp>
      <p:sp>
        <p:nvSpPr>
          <p:cNvPr id="5" name="날짜 개체 틀 4"/>
          <p:cNvSpPr>
            <a:spLocks noGrp="1"/>
          </p:cNvSpPr>
          <p:nvPr>
            <p:ph type="dt" sz="half" idx="12"/>
          </p:nvPr>
        </p:nvSpPr>
        <p:spPr/>
        <p:txBody>
          <a:bodyPr/>
          <a:lstStyle>
            <a:lvl1pPr>
              <a:defRPr/>
            </a:lvl1pPr>
          </a:lstStyle>
          <a:p>
            <a:endParaRPr lang="en-US" altLang="ko-KR" dirty="0">
              <a:solidFill>
                <a:srgbClr val="000000"/>
              </a:solidFill>
            </a:endParaRPr>
          </a:p>
        </p:txBody>
      </p:sp>
    </p:spTree>
    <p:extLst>
      <p:ext uri="{BB962C8B-B14F-4D97-AF65-F5344CB8AC3E}">
        <p14:creationId xmlns:p14="http://schemas.microsoft.com/office/powerpoint/2010/main" val="3793620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7596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1"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바닥글 개체 틀 4"/>
          <p:cNvSpPr>
            <a:spLocks noGrp="1"/>
          </p:cNvSpPr>
          <p:nvPr>
            <p:ph type="ftr" sz="quarter" idx="10"/>
          </p:nvPr>
        </p:nvSpPr>
        <p:spPr>
          <a:xfrm>
            <a:off x="6553200" y="6496058"/>
            <a:ext cx="2133600" cy="244475"/>
          </a:xfrm>
          <a:prstGeom prst="rect">
            <a:avLst/>
          </a:prstGeom>
        </p:spPr>
        <p:txBody>
          <a:bodyPr/>
          <a:lstStyle>
            <a:lvl1pPr>
              <a:defRPr/>
            </a:lvl1pPr>
          </a:lstStyle>
          <a:p>
            <a:endParaRPr lang="en-US" altLang="ko-KR" dirty="0">
              <a:solidFill>
                <a:srgbClr val="000000"/>
              </a:solidFill>
              <a:latin typeface="Arial"/>
              <a:ea typeface="굴림" pitchFamily="50" charset="-127"/>
            </a:endParaRPr>
          </a:p>
        </p:txBody>
      </p:sp>
      <p:sp>
        <p:nvSpPr>
          <p:cNvPr id="6" name="슬라이드 번호 개체 틀 5"/>
          <p:cNvSpPr>
            <a:spLocks noGrp="1"/>
          </p:cNvSpPr>
          <p:nvPr>
            <p:ph type="sldNum" sz="quarter" idx="11"/>
          </p:nvPr>
        </p:nvSpPr>
        <p:spPr>
          <a:xfrm>
            <a:off x="8342314" y="6381328"/>
            <a:ext cx="801688" cy="261938"/>
          </a:xfrm>
          <a:prstGeom prst="rect">
            <a:avLst/>
          </a:prstGeom>
        </p:spPr>
        <p:txBody>
          <a:bodyPr/>
          <a:lstStyle>
            <a:lvl1pPr>
              <a:defRPr/>
            </a:lvl1pPr>
          </a:lstStyle>
          <a:p>
            <a:fld id="{15D9D90A-23B0-4F4E-A4D7-E3A6B4CE52B4}" type="slidenum">
              <a:rPr lang="ko-KR" altLang="en-US">
                <a:solidFill>
                  <a:srgbClr val="000000"/>
                </a:solidFill>
              </a:rPr>
              <a:pPr/>
              <a:t>‹#›</a:t>
            </a:fld>
            <a:endParaRPr lang="en-US" altLang="ko-KR" dirty="0">
              <a:solidFill>
                <a:srgbClr val="000000"/>
              </a:solidFill>
            </a:endParaRPr>
          </a:p>
        </p:txBody>
      </p:sp>
      <p:sp>
        <p:nvSpPr>
          <p:cNvPr id="7" name="날짜 개체 틀 6"/>
          <p:cNvSpPr>
            <a:spLocks noGrp="1"/>
          </p:cNvSpPr>
          <p:nvPr>
            <p:ph type="dt" sz="half" idx="12"/>
          </p:nvPr>
        </p:nvSpPr>
        <p:spPr/>
        <p:txBody>
          <a:bodyPr/>
          <a:lstStyle>
            <a:lvl1pPr>
              <a:defRPr/>
            </a:lvl1pPr>
          </a:lstStyle>
          <a:p>
            <a:endParaRPr lang="en-US" altLang="ko-KR" dirty="0">
              <a:solidFill>
                <a:srgbClr val="000000"/>
              </a:solidFill>
            </a:endParaRPr>
          </a:p>
        </p:txBody>
      </p:sp>
    </p:spTree>
    <p:extLst>
      <p:ext uri="{BB962C8B-B14F-4D97-AF65-F5344CB8AC3E}">
        <p14:creationId xmlns:p14="http://schemas.microsoft.com/office/powerpoint/2010/main" val="3686496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B2C2282-1D9C-4751-B21C-F3CB2B21CB29}" type="slidenum">
              <a:rPr lang="en-US" altLang="ko-KR">
                <a:solidFill>
                  <a:srgbClr val="000000"/>
                </a:solidFill>
              </a:rPr>
              <a:pPr>
                <a:defRPr/>
              </a:pPr>
              <a:t>‹#›</a:t>
            </a:fld>
            <a:endParaRPr lang="en-US" altLang="ko-KR" dirty="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dirty="0"/>
              <a:t>그림을 추가하려면 아이콘을 클릭하십시오</a:t>
            </a:r>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바닥글 개체 틀 4"/>
          <p:cNvSpPr>
            <a:spLocks noGrp="1"/>
          </p:cNvSpPr>
          <p:nvPr>
            <p:ph type="ftr" sz="quarter" idx="10"/>
          </p:nvPr>
        </p:nvSpPr>
        <p:spPr>
          <a:xfrm>
            <a:off x="6553200" y="6496058"/>
            <a:ext cx="2133600" cy="244475"/>
          </a:xfrm>
          <a:prstGeom prst="rect">
            <a:avLst/>
          </a:prstGeom>
        </p:spPr>
        <p:txBody>
          <a:bodyPr/>
          <a:lstStyle>
            <a:lvl1pPr>
              <a:defRPr/>
            </a:lvl1pPr>
          </a:lstStyle>
          <a:p>
            <a:endParaRPr lang="en-US" altLang="ko-KR" dirty="0">
              <a:solidFill>
                <a:srgbClr val="000000"/>
              </a:solidFill>
              <a:latin typeface="Arial"/>
              <a:ea typeface="굴림" pitchFamily="50" charset="-127"/>
            </a:endParaRPr>
          </a:p>
        </p:txBody>
      </p:sp>
      <p:sp>
        <p:nvSpPr>
          <p:cNvPr id="6" name="슬라이드 번호 개체 틀 5"/>
          <p:cNvSpPr>
            <a:spLocks noGrp="1"/>
          </p:cNvSpPr>
          <p:nvPr>
            <p:ph type="sldNum" sz="quarter" idx="11"/>
          </p:nvPr>
        </p:nvSpPr>
        <p:spPr>
          <a:xfrm>
            <a:off x="8342314" y="6381328"/>
            <a:ext cx="801688" cy="261938"/>
          </a:xfrm>
          <a:prstGeom prst="rect">
            <a:avLst/>
          </a:prstGeom>
        </p:spPr>
        <p:txBody>
          <a:bodyPr/>
          <a:lstStyle>
            <a:lvl1pPr>
              <a:defRPr/>
            </a:lvl1pPr>
          </a:lstStyle>
          <a:p>
            <a:fld id="{B7C26B22-4F02-4F2C-963E-8AB25683B305}" type="slidenum">
              <a:rPr lang="ko-KR" altLang="en-US">
                <a:solidFill>
                  <a:srgbClr val="000000"/>
                </a:solidFill>
              </a:rPr>
              <a:pPr/>
              <a:t>‹#›</a:t>
            </a:fld>
            <a:endParaRPr lang="en-US" altLang="ko-KR" dirty="0">
              <a:solidFill>
                <a:srgbClr val="000000"/>
              </a:solidFill>
            </a:endParaRPr>
          </a:p>
        </p:txBody>
      </p:sp>
      <p:sp>
        <p:nvSpPr>
          <p:cNvPr id="7" name="날짜 개체 틀 6"/>
          <p:cNvSpPr>
            <a:spLocks noGrp="1"/>
          </p:cNvSpPr>
          <p:nvPr>
            <p:ph type="dt" sz="half" idx="12"/>
          </p:nvPr>
        </p:nvSpPr>
        <p:spPr/>
        <p:txBody>
          <a:bodyPr/>
          <a:lstStyle>
            <a:lvl1pPr>
              <a:defRPr/>
            </a:lvl1pPr>
          </a:lstStyle>
          <a:p>
            <a:endParaRPr lang="en-US" altLang="ko-KR" dirty="0">
              <a:solidFill>
                <a:srgbClr val="000000"/>
              </a:solidFill>
            </a:endParaRPr>
          </a:p>
        </p:txBody>
      </p:sp>
    </p:spTree>
    <p:extLst>
      <p:ext uri="{BB962C8B-B14F-4D97-AF65-F5344CB8AC3E}">
        <p14:creationId xmlns:p14="http://schemas.microsoft.com/office/powerpoint/2010/main" val="3724646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바닥글 개체 틀 3"/>
          <p:cNvSpPr>
            <a:spLocks noGrp="1"/>
          </p:cNvSpPr>
          <p:nvPr>
            <p:ph type="ftr" sz="quarter" idx="10"/>
          </p:nvPr>
        </p:nvSpPr>
        <p:spPr>
          <a:xfrm>
            <a:off x="6553200" y="6496058"/>
            <a:ext cx="2133600" cy="244475"/>
          </a:xfrm>
          <a:prstGeom prst="rect">
            <a:avLst/>
          </a:prstGeom>
        </p:spPr>
        <p:txBody>
          <a:bodyPr/>
          <a:lstStyle>
            <a:lvl1pPr>
              <a:defRPr/>
            </a:lvl1pPr>
          </a:lstStyle>
          <a:p>
            <a:endParaRPr lang="en-US" altLang="ko-KR" dirty="0">
              <a:solidFill>
                <a:srgbClr val="000000"/>
              </a:solidFill>
              <a:latin typeface="Arial"/>
              <a:ea typeface="굴림" pitchFamily="50" charset="-127"/>
            </a:endParaRPr>
          </a:p>
        </p:txBody>
      </p:sp>
      <p:sp>
        <p:nvSpPr>
          <p:cNvPr id="5" name="슬라이드 번호 개체 틀 4"/>
          <p:cNvSpPr>
            <a:spLocks noGrp="1"/>
          </p:cNvSpPr>
          <p:nvPr>
            <p:ph type="sldNum" sz="quarter" idx="11"/>
          </p:nvPr>
        </p:nvSpPr>
        <p:spPr>
          <a:xfrm>
            <a:off x="8342314" y="6381328"/>
            <a:ext cx="801688" cy="261938"/>
          </a:xfrm>
          <a:prstGeom prst="rect">
            <a:avLst/>
          </a:prstGeom>
        </p:spPr>
        <p:txBody>
          <a:bodyPr/>
          <a:lstStyle>
            <a:lvl1pPr>
              <a:defRPr/>
            </a:lvl1pPr>
          </a:lstStyle>
          <a:p>
            <a:fld id="{750BC4A5-39A8-4308-96B9-26DB0E1F87DD}" type="slidenum">
              <a:rPr lang="ko-KR" altLang="en-US">
                <a:solidFill>
                  <a:srgbClr val="000000"/>
                </a:solidFill>
              </a:rPr>
              <a:pPr/>
              <a:t>‹#›</a:t>
            </a:fld>
            <a:endParaRPr lang="en-US" altLang="ko-KR" dirty="0">
              <a:solidFill>
                <a:srgbClr val="000000"/>
              </a:solidFill>
            </a:endParaRPr>
          </a:p>
        </p:txBody>
      </p:sp>
      <p:sp>
        <p:nvSpPr>
          <p:cNvPr id="6" name="날짜 개체 틀 5"/>
          <p:cNvSpPr>
            <a:spLocks noGrp="1"/>
          </p:cNvSpPr>
          <p:nvPr>
            <p:ph type="dt" sz="half" idx="12"/>
          </p:nvPr>
        </p:nvSpPr>
        <p:spPr/>
        <p:txBody>
          <a:bodyPr/>
          <a:lstStyle>
            <a:lvl1pPr>
              <a:defRPr/>
            </a:lvl1pPr>
          </a:lstStyle>
          <a:p>
            <a:endParaRPr lang="en-US" altLang="ko-KR" dirty="0">
              <a:solidFill>
                <a:srgbClr val="000000"/>
              </a:solidFill>
            </a:endParaRPr>
          </a:p>
        </p:txBody>
      </p:sp>
    </p:spTree>
    <p:extLst>
      <p:ext uri="{BB962C8B-B14F-4D97-AF65-F5344CB8AC3E}">
        <p14:creationId xmlns:p14="http://schemas.microsoft.com/office/powerpoint/2010/main" val="2079851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57979" y="533400"/>
            <a:ext cx="2066925" cy="579120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4" y="533400"/>
            <a:ext cx="6048375" cy="57912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바닥글 개체 틀 3"/>
          <p:cNvSpPr>
            <a:spLocks noGrp="1"/>
          </p:cNvSpPr>
          <p:nvPr>
            <p:ph type="ftr" sz="quarter" idx="10"/>
          </p:nvPr>
        </p:nvSpPr>
        <p:spPr>
          <a:xfrm>
            <a:off x="6553200" y="6496058"/>
            <a:ext cx="2133600" cy="244475"/>
          </a:xfrm>
          <a:prstGeom prst="rect">
            <a:avLst/>
          </a:prstGeom>
        </p:spPr>
        <p:txBody>
          <a:bodyPr/>
          <a:lstStyle>
            <a:lvl1pPr>
              <a:defRPr/>
            </a:lvl1pPr>
          </a:lstStyle>
          <a:p>
            <a:endParaRPr lang="en-US" altLang="ko-KR" dirty="0">
              <a:solidFill>
                <a:srgbClr val="000000"/>
              </a:solidFill>
              <a:latin typeface="Arial"/>
              <a:ea typeface="굴림" pitchFamily="50" charset="-127"/>
            </a:endParaRPr>
          </a:p>
        </p:txBody>
      </p:sp>
      <p:sp>
        <p:nvSpPr>
          <p:cNvPr id="5" name="슬라이드 번호 개체 틀 4"/>
          <p:cNvSpPr>
            <a:spLocks noGrp="1"/>
          </p:cNvSpPr>
          <p:nvPr>
            <p:ph type="sldNum" sz="quarter" idx="11"/>
          </p:nvPr>
        </p:nvSpPr>
        <p:spPr>
          <a:xfrm>
            <a:off x="8342314" y="6381328"/>
            <a:ext cx="801688" cy="261938"/>
          </a:xfrm>
          <a:prstGeom prst="rect">
            <a:avLst/>
          </a:prstGeom>
        </p:spPr>
        <p:txBody>
          <a:bodyPr/>
          <a:lstStyle>
            <a:lvl1pPr>
              <a:defRPr/>
            </a:lvl1pPr>
          </a:lstStyle>
          <a:p>
            <a:fld id="{087B65C9-B2F9-4D33-8349-1CBFD5F8CBC9}" type="slidenum">
              <a:rPr lang="ko-KR" altLang="en-US">
                <a:solidFill>
                  <a:srgbClr val="000000"/>
                </a:solidFill>
              </a:rPr>
              <a:pPr/>
              <a:t>‹#›</a:t>
            </a:fld>
            <a:endParaRPr lang="en-US" altLang="ko-KR" dirty="0">
              <a:solidFill>
                <a:srgbClr val="000000"/>
              </a:solidFill>
            </a:endParaRPr>
          </a:p>
        </p:txBody>
      </p:sp>
      <p:sp>
        <p:nvSpPr>
          <p:cNvPr id="6" name="날짜 개체 틀 5"/>
          <p:cNvSpPr>
            <a:spLocks noGrp="1"/>
          </p:cNvSpPr>
          <p:nvPr>
            <p:ph type="dt" sz="half" idx="12"/>
          </p:nvPr>
        </p:nvSpPr>
        <p:spPr/>
        <p:txBody>
          <a:bodyPr/>
          <a:lstStyle>
            <a:lvl1pPr>
              <a:defRPr/>
            </a:lvl1pPr>
          </a:lstStyle>
          <a:p>
            <a:endParaRPr lang="en-US" altLang="ko-KR" dirty="0">
              <a:solidFill>
                <a:srgbClr val="000000"/>
              </a:solidFill>
            </a:endParaRPr>
          </a:p>
        </p:txBody>
      </p:sp>
    </p:spTree>
    <p:extLst>
      <p:ext uri="{BB962C8B-B14F-4D97-AF65-F5344CB8AC3E}">
        <p14:creationId xmlns:p14="http://schemas.microsoft.com/office/powerpoint/2010/main" val="3488288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제목 및 텍스트">
    <p:spTree>
      <p:nvGrpSpPr>
        <p:cNvPr id="1" name=""/>
        <p:cNvGrpSpPr/>
        <p:nvPr/>
      </p:nvGrpSpPr>
      <p:grpSpPr>
        <a:xfrm>
          <a:off x="0" y="0"/>
          <a:ext cx="0" cy="0"/>
          <a:chOff x="0" y="0"/>
          <a:chExt cx="0" cy="0"/>
        </a:xfrm>
      </p:grpSpPr>
      <p:sp>
        <p:nvSpPr>
          <p:cNvPr id="8" name="직사각형 7"/>
          <p:cNvSpPr/>
          <p:nvPr userDrawn="1"/>
        </p:nvSpPr>
        <p:spPr>
          <a:xfrm>
            <a:off x="323532" y="332665"/>
            <a:ext cx="8496944" cy="1008111"/>
          </a:xfrm>
          <a:prstGeom prst="rect">
            <a:avLst/>
          </a:prstGeom>
          <a:solidFill>
            <a:srgbClr val="1D3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ko-KR" altLang="en-US" b="0" dirty="0">
              <a:solidFill>
                <a:srgbClr val="93C052">
                  <a:lumMod val="75000"/>
                </a:srgbClr>
              </a:solidFill>
            </a:endParaRPr>
          </a:p>
        </p:txBody>
      </p:sp>
      <p:sp>
        <p:nvSpPr>
          <p:cNvPr id="2" name="제목 1"/>
          <p:cNvSpPr>
            <a:spLocks noGrp="1"/>
          </p:cNvSpPr>
          <p:nvPr>
            <p:ph type="title"/>
          </p:nvPr>
        </p:nvSpPr>
        <p:spPr>
          <a:xfrm>
            <a:off x="510480" y="515346"/>
            <a:ext cx="8382000" cy="387798"/>
          </a:xfrm>
          <a:noFill/>
        </p:spPr>
        <p:txBody>
          <a:bodyPr/>
          <a:lstStyle>
            <a:lvl1pPr>
              <a:defRPr sz="2800">
                <a:solidFill>
                  <a:schemeClr val="tx1"/>
                </a:solidFill>
              </a:defRPr>
            </a:lvl1pPr>
          </a:lstStyle>
          <a:p>
            <a:r>
              <a:rPr lang="ko-KR" altLang="en-US" dirty="0"/>
              <a:t>마스터 제목 스타일 편집</a:t>
            </a:r>
          </a:p>
        </p:txBody>
      </p:sp>
      <p:sp>
        <p:nvSpPr>
          <p:cNvPr id="3" name="텍스트 개체 틀 2"/>
          <p:cNvSpPr>
            <a:spLocks noGrp="1"/>
          </p:cNvSpPr>
          <p:nvPr>
            <p:ph type="body" idx="1"/>
          </p:nvPr>
        </p:nvSpPr>
        <p:spPr>
          <a:xfrm>
            <a:off x="539556" y="1599646"/>
            <a:ext cx="8064896" cy="4565658"/>
          </a:xfrm>
          <a:noFill/>
          <a:ln>
            <a:noFill/>
          </a:ln>
        </p:spPr>
        <p:txBody>
          <a:bodyPr/>
          <a:lstStyle>
            <a:lvl1pPr>
              <a:defRPr>
                <a:solidFill>
                  <a:srgbClr val="1D314E"/>
                </a:solidFill>
                <a:latin typeface="나눔고딕" pitchFamily="50" charset="-127"/>
                <a:ea typeface="나눔고딕" pitchFamily="50" charset="-127"/>
              </a:defRPr>
            </a:lvl1pPr>
            <a:lvl2pPr>
              <a:defRPr>
                <a:solidFill>
                  <a:srgbClr val="1D314E"/>
                </a:solidFill>
                <a:latin typeface="나눔고딕" pitchFamily="50" charset="-127"/>
                <a:ea typeface="나눔고딕" pitchFamily="50" charset="-127"/>
              </a:defRPr>
            </a:lvl2pPr>
            <a:lvl3pPr>
              <a:defRPr>
                <a:solidFill>
                  <a:srgbClr val="1D314E"/>
                </a:solidFill>
                <a:latin typeface="나눔고딕" pitchFamily="50" charset="-127"/>
                <a:ea typeface="나눔고딕" pitchFamily="50" charset="-127"/>
              </a:defRPr>
            </a:lvl3pPr>
            <a:lvl4pPr>
              <a:defRPr>
                <a:solidFill>
                  <a:srgbClr val="1D314E"/>
                </a:solidFill>
                <a:latin typeface="나눔고딕" pitchFamily="50" charset="-127"/>
                <a:ea typeface="나눔고딕" pitchFamily="50" charset="-127"/>
              </a:defRPr>
            </a:lvl4pPr>
            <a:lvl5pPr>
              <a:defRPr>
                <a:solidFill>
                  <a:srgbClr val="1D314E"/>
                </a:solidFill>
                <a:latin typeface="나눔고딕" pitchFamily="50" charset="-127"/>
                <a:ea typeface="나눔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3" name="슬라이드 번호 개체 틀 5"/>
          <p:cNvSpPr>
            <a:spLocks noGrp="1"/>
          </p:cNvSpPr>
          <p:nvPr>
            <p:ph type="sldNum" sz="quarter" idx="12"/>
          </p:nvPr>
        </p:nvSpPr>
        <p:spPr>
          <a:xfrm>
            <a:off x="6553200" y="6356358"/>
            <a:ext cx="2133600" cy="365125"/>
          </a:xfrm>
          <a:prstGeom prst="rect">
            <a:avLst/>
          </a:prstGeom>
        </p:spPr>
        <p:txBody>
          <a:bodyPr/>
          <a:lstStyle>
            <a:lvl1pPr algn="r">
              <a:defRPr sz="1200">
                <a:solidFill>
                  <a:srgbClr val="3D3C3E"/>
                </a:solidFill>
              </a:defRPr>
            </a:lvl1pPr>
          </a:lstStyle>
          <a:p>
            <a:fld id="{0BDD28E0-6CFA-4336-9833-95F4AA2980AA}" type="slidenum">
              <a:rPr lang="ko-KR" altLang="en-US" smtClean="0"/>
              <a:pPr/>
              <a:t>‹#›</a:t>
            </a:fld>
            <a:endParaRPr lang="ko-KR" altLang="en-US" dirty="0"/>
          </a:p>
        </p:txBody>
      </p:sp>
    </p:spTree>
    <p:extLst>
      <p:ext uri="{BB962C8B-B14F-4D97-AF65-F5344CB8AC3E}">
        <p14:creationId xmlns:p14="http://schemas.microsoft.com/office/powerpoint/2010/main" val="2873572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본문1">
    <p:spTree>
      <p:nvGrpSpPr>
        <p:cNvPr id="1" name=""/>
        <p:cNvGrpSpPr/>
        <p:nvPr/>
      </p:nvGrpSpPr>
      <p:grpSpPr>
        <a:xfrm>
          <a:off x="0" y="0"/>
          <a:ext cx="0" cy="0"/>
          <a:chOff x="0" y="0"/>
          <a:chExt cx="0" cy="0"/>
        </a:xfrm>
      </p:grpSpPr>
      <p:sp>
        <p:nvSpPr>
          <p:cNvPr id="6" name="내용 개체 틀 4"/>
          <p:cNvSpPr>
            <a:spLocks noGrp="1"/>
          </p:cNvSpPr>
          <p:nvPr>
            <p:ph sz="quarter" idx="10"/>
          </p:nvPr>
        </p:nvSpPr>
        <p:spPr>
          <a:xfrm>
            <a:off x="228600" y="931818"/>
            <a:ext cx="8686800" cy="5715000"/>
          </a:xfrm>
          <a:prstGeom prst="rect">
            <a:avLst/>
          </a:prstGeom>
        </p:spPr>
        <p:txBody>
          <a:bodyPr/>
          <a:lstStyle>
            <a:lvl1pPr marL="342900" marR="0" indent="-342900" algn="l" defTabSz="914400" rtl="0" eaLnBrk="0" fontAlgn="base" latinLnBrk="1" hangingPunct="0">
              <a:lnSpc>
                <a:spcPct val="100000"/>
              </a:lnSpc>
              <a:spcBef>
                <a:spcPct val="20000"/>
              </a:spcBef>
              <a:spcAft>
                <a:spcPct val="0"/>
              </a:spcAft>
              <a:buClr>
                <a:srgbClr val="660033"/>
              </a:buClr>
              <a:buSzTx/>
              <a:buFont typeface="Wingdings" pitchFamily="2" charset="2"/>
              <a:buChar char="v"/>
              <a:tabLst/>
              <a:defRPr/>
            </a:lvl1pPr>
            <a:lvl2pPr marL="539750" marR="0" indent="-182563" algn="l" defTabSz="914400" rtl="0" eaLnBrk="0" fontAlgn="base" latinLnBrk="1" hangingPunct="0">
              <a:lnSpc>
                <a:spcPct val="110000"/>
              </a:lnSpc>
              <a:spcBef>
                <a:spcPct val="20000"/>
              </a:spcBef>
              <a:spcAft>
                <a:spcPts val="300"/>
              </a:spcAft>
              <a:buClr>
                <a:srgbClr val="B1AE6B"/>
              </a:buClr>
              <a:buSzTx/>
              <a:buFont typeface="Wingdings" pitchFamily="2" charset="2"/>
              <a:buChar char="§"/>
              <a:tabLst/>
              <a:defRPr/>
            </a:lvl2pPr>
            <a:lvl3pPr marL="809625" marR="0" indent="-182563" algn="l" defTabSz="914400" rtl="0" eaLnBrk="0" fontAlgn="base" latinLnBrk="1" hangingPunct="0">
              <a:lnSpc>
                <a:spcPct val="100000"/>
              </a:lnSpc>
              <a:spcBef>
                <a:spcPct val="20000"/>
              </a:spcBef>
              <a:spcAft>
                <a:spcPts val="300"/>
              </a:spcAft>
              <a:buClr>
                <a:srgbClr val="ADB9AD"/>
              </a:buClr>
              <a:buSzTx/>
              <a:buFontTx/>
              <a:buChar char="•"/>
              <a:tabLst/>
              <a:defRPr/>
            </a:lvl3pPr>
          </a:lstStyle>
          <a:p>
            <a:pPr lvl="0"/>
            <a:r>
              <a:rPr lang="ko-KR" altLang="en-US" noProof="0" dirty="0"/>
              <a:t>마스터 텍스트 스타일을 편집합니다</a:t>
            </a:r>
          </a:p>
          <a:p>
            <a:pPr lvl="1"/>
            <a:r>
              <a:rPr lang="ko-KR" altLang="en-US" noProof="0" dirty="0"/>
              <a:t>둘째 수준</a:t>
            </a:r>
          </a:p>
          <a:p>
            <a:pPr lvl="2"/>
            <a:r>
              <a:rPr lang="ko-KR" altLang="en-US" noProof="0" dirty="0"/>
              <a:t>셋째 수준</a:t>
            </a:r>
          </a:p>
        </p:txBody>
      </p:sp>
      <p:sp>
        <p:nvSpPr>
          <p:cNvPr id="2" name="제목 1"/>
          <p:cNvSpPr>
            <a:spLocks noGrp="1"/>
          </p:cNvSpPr>
          <p:nvPr>
            <p:ph type="title"/>
          </p:nvPr>
        </p:nvSpPr>
        <p:spPr>
          <a:xfrm>
            <a:off x="227013" y="82550"/>
            <a:ext cx="7559675" cy="576263"/>
          </a:xfrm>
          <a:prstGeom prst="rect">
            <a:avLst/>
          </a:prstGeom>
        </p:spPr>
        <p:txBody>
          <a:bodyPr/>
          <a:lstStyle/>
          <a:p>
            <a:r>
              <a:rPr lang="ko-KR" altLang="en-US" dirty="0"/>
              <a:t>마스터 제목 스타일 편집</a:t>
            </a:r>
          </a:p>
        </p:txBody>
      </p:sp>
    </p:spTree>
    <p:extLst>
      <p:ext uri="{BB962C8B-B14F-4D97-AF65-F5344CB8AC3E}">
        <p14:creationId xmlns:p14="http://schemas.microsoft.com/office/powerpoint/2010/main" val="2797290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16364400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
        <p:nvSpPr>
          <p:cNvPr id="2" name="내용 개체 틀 1"/>
          <p:cNvSpPr>
            <a:spLocks noGrp="1"/>
          </p:cNvSpPr>
          <p:nvPr>
            <p:ph/>
          </p:nvPr>
        </p:nvSpPr>
        <p:spPr>
          <a:xfrm>
            <a:off x="457200" y="1142984"/>
            <a:ext cx="8229600" cy="4983179"/>
          </a:xfrm>
          <a:prstGeom prst="rect">
            <a:avLst/>
          </a:prstGeom>
        </p:spPr>
        <p:txBody>
          <a:bodyPr/>
          <a:lstStyle>
            <a:lvl1pPr>
              <a:defRPr sz="2000"/>
            </a:lvl1pPr>
            <a:lvl2pPr>
              <a:defRPr sz="1800"/>
            </a:lvl2pPr>
            <a:lvl3pPr>
              <a:defRPr sz="1600"/>
            </a:lvl3pPr>
            <a:lvl4pPr>
              <a:defRPr sz="1600"/>
            </a:lvl4pPr>
            <a:lvl5pPr>
              <a:defRPr sz="160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제목 9"/>
          <p:cNvSpPr>
            <a:spLocks noGrp="1"/>
          </p:cNvSpPr>
          <p:nvPr>
            <p:ph type="title" idx="11"/>
          </p:nvPr>
        </p:nvSpPr>
        <p:spPr>
          <a:xfrm>
            <a:off x="357158" y="142852"/>
            <a:ext cx="8229600" cy="714380"/>
          </a:xfrm>
          <a:prstGeom prst="rect">
            <a:avLst/>
          </a:prstGeom>
        </p:spPr>
        <p:txBody>
          <a:bodyPr/>
          <a:lstStyle>
            <a:lvl1pPr>
              <a:defRPr cap="none" baseline="0"/>
            </a:lvl1pPr>
          </a:lstStyle>
          <a:p>
            <a:r>
              <a:rPr lang="ko-KR" altLang="en-US" dirty="0"/>
              <a:t>마스터 제목 스타일 편집</a:t>
            </a:r>
          </a:p>
        </p:txBody>
      </p:sp>
      <p:sp>
        <p:nvSpPr>
          <p:cNvPr id="4" name="슬라이드 번호 개체 틀 2"/>
          <p:cNvSpPr>
            <a:spLocks noGrp="1"/>
          </p:cNvSpPr>
          <p:nvPr>
            <p:ph type="sldNum" sz="quarter" idx="12"/>
          </p:nvPr>
        </p:nvSpPr>
        <p:spPr>
          <a:xfrm>
            <a:off x="3635375" y="6477000"/>
            <a:ext cx="2057400" cy="304800"/>
          </a:xfrm>
          <a:prstGeom prst="rect">
            <a:avLst/>
          </a:prstGeom>
        </p:spPr>
        <p:txBody>
          <a:bodyPr/>
          <a:lstStyle>
            <a:lvl1pPr>
              <a:defRPr>
                <a:ea typeface="굴림" charset="-127"/>
              </a:defRPr>
            </a:lvl1pPr>
          </a:lstStyle>
          <a:p>
            <a:pPr>
              <a:defRPr/>
            </a:pPr>
            <a:r>
              <a:rPr lang="en-US" altLang="ko-KR"/>
              <a:t>- </a:t>
            </a:r>
            <a:fld id="{12E9D867-B836-45A8-A667-601AEE0D740D}" type="slidenum">
              <a:rPr lang="en-US" altLang="ko-KR"/>
              <a:pPr>
                <a:defRPr/>
              </a:pPr>
              <a:t>‹#›</a:t>
            </a:fld>
            <a:r>
              <a:rPr lang="en-US" altLang="ko-KR"/>
              <a:t> -</a:t>
            </a:r>
          </a:p>
        </p:txBody>
      </p:sp>
    </p:spTree>
    <p:extLst>
      <p:ext uri="{BB962C8B-B14F-4D97-AF65-F5344CB8AC3E}">
        <p14:creationId xmlns:p14="http://schemas.microsoft.com/office/powerpoint/2010/main" val="1353469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10755475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37447280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88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235651D-60C6-41B4-B4DC-27B96CFA3B4A}" type="slidenum">
              <a:rPr lang="en-US" altLang="ko-KR">
                <a:solidFill>
                  <a:srgbClr val="000000"/>
                </a:solidFill>
              </a:rPr>
              <a:pPr>
                <a:defRPr/>
              </a:pPr>
              <a:t>‹#›</a:t>
            </a:fld>
            <a:endParaRPr lang="en-US" altLang="ko-KR" dirty="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1800670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42069530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7394765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40343649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3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41890754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4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1012151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5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22780360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6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39540181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7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12140717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8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1303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B61383F-93BE-4E59-9B1F-ADA05CBADBA3}" type="slidenum">
              <a:rPr lang="en-US" altLang="ko-KR">
                <a:solidFill>
                  <a:srgbClr val="000000"/>
                </a:solidFill>
              </a:rPr>
              <a:pPr>
                <a:defRPr/>
              </a:pPr>
              <a:t>‹#›</a:t>
            </a:fld>
            <a:endParaRPr lang="en-US" altLang="ko-KR" dirty="0">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9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30081165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0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12809739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1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29047837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2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39027700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3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26045826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4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746772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2287298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15166816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3151297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3646522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ko-KR"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ko-KR"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A1E1ABD-7A93-48A7-9001-D7FB0510DB6B}" type="slidenum">
              <a:rPr lang="en-US" altLang="ko-KR">
                <a:solidFill>
                  <a:srgbClr val="000000"/>
                </a:solidFill>
              </a:rPr>
              <a:pPr>
                <a:defRPr/>
              </a:pPr>
              <a:t>‹#›</a:t>
            </a:fld>
            <a:endParaRPr lang="en-US" altLang="ko-KR" dirty="0">
              <a:solidFill>
                <a:srgbClr val="000000"/>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4061802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9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18565118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0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5867644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81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3801924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2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31333908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83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918111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84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01038" y="6170822"/>
            <a:ext cx="502920" cy="502920"/>
          </a:xfrm>
          <a:prstGeom prst="ellipse">
            <a:avLst/>
          </a:prstGeom>
        </p:spPr>
        <p:txBody>
          <a:bodyPr/>
          <a:lstStyle/>
          <a:p>
            <a:pPr>
              <a:defRPr/>
            </a:pPr>
            <a:fld id="{BF7C9F8C-B68B-476A-AEF0-5FCD430C9D8C}" type="slidenum">
              <a:rPr lang="ko-KR" altLang="en-US" smtClean="0"/>
              <a:pPr>
                <a:defRPr/>
              </a:pPr>
              <a:t>‹#›</a:t>
            </a:fld>
            <a:endParaRPr lang="ko-KR" altLang="en-US"/>
          </a:p>
        </p:txBody>
      </p:sp>
    </p:spTree>
    <p:extLst>
      <p:ext uri="{BB962C8B-B14F-4D97-AF65-F5344CB8AC3E}">
        <p14:creationId xmlns:p14="http://schemas.microsoft.com/office/powerpoint/2010/main" val="147925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ko-KR"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ko-KR"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E87A2C6-89FF-4647-B0E3-B4D77552B227}" type="slidenum">
              <a:rPr lang="en-US" altLang="ko-KR">
                <a:solidFill>
                  <a:srgbClr val="000000"/>
                </a:solidFill>
              </a:rPr>
              <a:pPr>
                <a:defRPr/>
              </a:pPr>
              <a:t>‹#›</a:t>
            </a:fld>
            <a:endParaRPr lang="en-US" altLang="ko-KR" dirty="0">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2" name="Picture 2" descr="main_fix1-1"/>
          <p:cNvPicPr>
            <a:picLocks noChangeAspect="1" noChangeArrowheads="1"/>
          </p:cNvPicPr>
          <p:nvPr userDrawn="1"/>
        </p:nvPicPr>
        <p:blipFill>
          <a:blip r:embed="rId2" cstate="print"/>
          <a:srcRect l="36615" b="26898"/>
          <a:stretch>
            <a:fillRect/>
          </a:stretch>
        </p:blipFill>
        <p:spPr bwMode="auto">
          <a:xfrm>
            <a:off x="3348038" y="0"/>
            <a:ext cx="5795962" cy="5013325"/>
          </a:xfrm>
          <a:prstGeom prst="rect">
            <a:avLst/>
          </a:prstGeom>
          <a:noFill/>
          <a:ln w="9525">
            <a:noFill/>
            <a:miter lim="800000"/>
            <a:headEnd/>
            <a:tailEnd/>
          </a:ln>
        </p:spPr>
      </p:pic>
      <p:sp>
        <p:nvSpPr>
          <p:cNvPr id="6" name="Rectangle 4"/>
          <p:cNvSpPr>
            <a:spLocks noGrp="1" noChangeArrowheads="1"/>
          </p:cNvSpPr>
          <p:nvPr>
            <p:ph type="dt" sz="half" idx="10"/>
          </p:nvPr>
        </p:nvSpPr>
        <p:spPr/>
        <p:txBody>
          <a:bodyPr/>
          <a:lstStyle>
            <a:lvl1pPr>
              <a:defRPr/>
            </a:lvl1pPr>
          </a:lstStyle>
          <a:p>
            <a:pPr>
              <a:defRPr/>
            </a:pPr>
            <a:endParaRPr lang="en-US" altLang="ko-KR" dirty="0">
              <a:solidFill>
                <a:srgbClr val="000000"/>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ko-KR" dirty="0">
              <a:solidFill>
                <a:srgbClr val="000000"/>
              </a:solidFill>
            </a:endParaRPr>
          </a:p>
        </p:txBody>
      </p:sp>
      <p:pic>
        <p:nvPicPr>
          <p:cNvPr id="9" name="Picture 2" descr="main_fix1-1"/>
          <p:cNvPicPr>
            <a:picLocks noChangeAspect="1" noChangeArrowheads="1"/>
          </p:cNvPicPr>
          <p:nvPr userDrawn="1"/>
        </p:nvPicPr>
        <p:blipFill>
          <a:blip r:embed="rId2" cstate="print"/>
          <a:srcRect l="36615" b="26898"/>
          <a:stretch>
            <a:fillRect/>
          </a:stretch>
        </p:blipFill>
        <p:spPr bwMode="auto">
          <a:xfrm flipH="1" flipV="1">
            <a:off x="-36512" y="1844824"/>
            <a:ext cx="5795962" cy="5013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7F68AFD-378B-4600-B927-D821EF873C8E}" type="slidenum">
              <a:rPr lang="en-US" altLang="ko-KR">
                <a:solidFill>
                  <a:srgbClr val="000000"/>
                </a:solidFill>
              </a:rPr>
              <a:pPr>
                <a:defRPr/>
              </a:pPr>
              <a:t>‹#›</a:t>
            </a:fld>
            <a:endParaRPr lang="en-US" altLang="ko-KR" dirty="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dirty="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ED2BA9A-6F12-4635-9366-41AE50D82F3F}" type="slidenum">
              <a:rPr lang="en-US" altLang="ko-KR">
                <a:solidFill>
                  <a:srgbClr val="000000"/>
                </a:solidFill>
              </a:rPr>
              <a:pPr>
                <a:defRPr/>
              </a:pPr>
              <a:t>‹#›</a:t>
            </a:fld>
            <a:endParaRPr lang="en-US" altLang="ko-KR" dirty="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image" Target="../media/image4.pn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image" Target="../media/image5.jpeg"/><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751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굴림" pitchFamily="50" charset="-127"/>
                <a:ea typeface="굴림" pitchFamily="50" charset="-127"/>
              </a:defRPr>
            </a:lvl1pPr>
          </a:lstStyle>
          <a:p>
            <a:pPr latinLnBrk="1">
              <a:defRPr/>
            </a:pPr>
            <a:endParaRPr kumimoji="1" lang="en-US" altLang="ko-KR" dirty="0">
              <a:solidFill>
                <a:srgbClr val="000000"/>
              </a:solidFill>
            </a:endParaRPr>
          </a:p>
        </p:txBody>
      </p:sp>
      <p:sp>
        <p:nvSpPr>
          <p:cNvPr id="17510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굴림" pitchFamily="50" charset="-127"/>
                <a:ea typeface="굴림" pitchFamily="50" charset="-127"/>
              </a:defRPr>
            </a:lvl1pPr>
          </a:lstStyle>
          <a:p>
            <a:pPr latinLnBrk="1">
              <a:defRPr/>
            </a:pPr>
            <a:endParaRPr kumimoji="1" lang="en-US" altLang="ko-KR" dirty="0">
              <a:solidFill>
                <a:srgbClr val="000000"/>
              </a:solidFill>
            </a:endParaRPr>
          </a:p>
        </p:txBody>
      </p:sp>
      <p:sp>
        <p:nvSpPr>
          <p:cNvPr id="1751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굴림" pitchFamily="50" charset="-127"/>
                <a:ea typeface="굴림" pitchFamily="50" charset="-127"/>
              </a:defRPr>
            </a:lvl1pPr>
          </a:lstStyle>
          <a:p>
            <a:pPr latinLnBrk="1">
              <a:defRPr/>
            </a:pPr>
            <a:fld id="{57DF7B6D-6B7A-4FD9-BBD7-A67AE7BE587F}" type="slidenum">
              <a:rPr kumimoji="1" lang="en-US" altLang="ko-KR">
                <a:solidFill>
                  <a:srgbClr val="000000"/>
                </a:solidFill>
              </a:rPr>
              <a:pPr latinLnBrk="1">
                <a:defRPr/>
              </a:pPr>
              <a:t>‹#›</a:t>
            </a:fld>
            <a:endParaRPr kumimoji="1" lang="en-US" altLang="ko-KR" dirty="0">
              <a:solidFill>
                <a:srgbClr val="000000"/>
              </a:solidFill>
            </a:endParaRPr>
          </a:p>
        </p:txBody>
      </p:sp>
      <p:grpSp>
        <p:nvGrpSpPr>
          <p:cNvPr id="2" name="Group 10"/>
          <p:cNvGrpSpPr>
            <a:grpSpLocks/>
          </p:cNvGrpSpPr>
          <p:nvPr/>
        </p:nvGrpSpPr>
        <p:grpSpPr bwMode="auto">
          <a:xfrm>
            <a:off x="0" y="-3175"/>
            <a:ext cx="9144000" cy="6864350"/>
            <a:chOff x="0" y="-2"/>
            <a:chExt cx="5760" cy="4324"/>
          </a:xfrm>
        </p:grpSpPr>
        <p:pic>
          <p:nvPicPr>
            <p:cNvPr id="1032" name="Picture 9" descr="바코드"/>
            <p:cNvPicPr>
              <a:picLocks noChangeAspect="1" noChangeArrowheads="1"/>
            </p:cNvPicPr>
            <p:nvPr userDrawn="1"/>
          </p:nvPicPr>
          <p:blipFill>
            <a:blip r:embed="rId13" cstate="print"/>
            <a:srcRect l="16342" t="10274" r="20267" b="6238"/>
            <a:stretch>
              <a:fillRect/>
            </a:stretch>
          </p:blipFill>
          <p:spPr bwMode="auto">
            <a:xfrm>
              <a:off x="5692" y="15"/>
              <a:ext cx="34" cy="22"/>
            </a:xfrm>
            <a:prstGeom prst="rect">
              <a:avLst/>
            </a:prstGeom>
            <a:noFill/>
            <a:ln w="9525">
              <a:noFill/>
              <a:miter lim="800000"/>
              <a:headEnd/>
              <a:tailEnd/>
            </a:ln>
          </p:spPr>
        </p:pic>
        <p:pic>
          <p:nvPicPr>
            <p:cNvPr id="1033" name="Picture 8" descr="HDF-017_SUB3 copy"/>
            <p:cNvPicPr>
              <a:picLocks noChangeAspect="1" noChangeArrowheads="1"/>
            </p:cNvPicPr>
            <p:nvPr userDrawn="1"/>
          </p:nvPicPr>
          <p:blipFill>
            <a:blip r:embed="rId14" cstate="print"/>
            <a:srcRect/>
            <a:stretch>
              <a:fillRect/>
            </a:stretch>
          </p:blipFill>
          <p:spPr bwMode="auto">
            <a:xfrm>
              <a:off x="0" y="-2"/>
              <a:ext cx="5760" cy="4324"/>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129" name="Oval 105"/>
          <p:cNvSpPr>
            <a:spLocks noChangeArrowheads="1"/>
          </p:cNvSpPr>
          <p:nvPr/>
        </p:nvSpPr>
        <p:spPr bwMode="gray">
          <a:xfrm>
            <a:off x="179392" y="0"/>
            <a:ext cx="6804025" cy="6858000"/>
          </a:xfrm>
          <a:prstGeom prst="ellipse">
            <a:avLst/>
          </a:prstGeom>
          <a:gradFill rotWithShape="1">
            <a:gsLst>
              <a:gs pos="0">
                <a:schemeClr val="bg2">
                  <a:alpha val="44000"/>
                </a:schemeClr>
              </a:gs>
              <a:gs pos="100000">
                <a:schemeClr val="bg2">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solidFill>
                <a:srgbClr val="000000"/>
              </a:solidFill>
              <a:latin typeface="Arial"/>
              <a:ea typeface="굴림" pitchFamily="50" charset="-127"/>
            </a:endParaRPr>
          </a:p>
        </p:txBody>
      </p:sp>
      <p:sp>
        <p:nvSpPr>
          <p:cNvPr id="1130" name="Rectangle 106"/>
          <p:cNvSpPr>
            <a:spLocks noChangeArrowheads="1"/>
          </p:cNvSpPr>
          <p:nvPr/>
        </p:nvSpPr>
        <p:spPr bwMode="gray">
          <a:xfrm>
            <a:off x="0" y="404664"/>
            <a:ext cx="9144000" cy="936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solidFill>
                <a:srgbClr val="000000"/>
              </a:solidFill>
              <a:latin typeface="Arial"/>
              <a:ea typeface="굴림" pitchFamily="50" charset="-127"/>
            </a:endParaRPr>
          </a:p>
        </p:txBody>
      </p:sp>
      <p:sp>
        <p:nvSpPr>
          <p:cNvPr id="1027" name="Rectangle 3"/>
          <p:cNvSpPr>
            <a:spLocks noGrp="1" noChangeArrowheads="1"/>
          </p:cNvSpPr>
          <p:nvPr>
            <p:ph type="body" idx="1"/>
          </p:nvPr>
        </p:nvSpPr>
        <p:spPr bwMode="gray">
          <a:xfrm>
            <a:off x="457200" y="1676400"/>
            <a:ext cx="82677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26" name="Rectangle 2"/>
          <p:cNvSpPr>
            <a:spLocks noGrp="1" noChangeArrowheads="1"/>
          </p:cNvSpPr>
          <p:nvPr>
            <p:ph type="title"/>
          </p:nvPr>
        </p:nvSpPr>
        <p:spPr bwMode="gray">
          <a:xfrm>
            <a:off x="2057400" y="533400"/>
            <a:ext cx="6331024" cy="685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ko-KR" altLang="en-US"/>
              <a:t>마스터 제목 스타일 편집</a:t>
            </a:r>
            <a:endParaRPr lang="en-US" altLang="ko-KR"/>
          </a:p>
        </p:txBody>
      </p:sp>
      <p:sp>
        <p:nvSpPr>
          <p:cNvPr id="1028" name="Rectangle 4"/>
          <p:cNvSpPr>
            <a:spLocks noGrp="1" noChangeArrowheads="1"/>
          </p:cNvSpPr>
          <p:nvPr>
            <p:ph type="dt" sz="half" idx="2"/>
          </p:nvPr>
        </p:nvSpPr>
        <p:spPr bwMode="gray">
          <a:xfrm>
            <a:off x="381000" y="6477000"/>
            <a:ext cx="1905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atin typeface="+mj-lt"/>
                <a:ea typeface="+mj-ea"/>
              </a:defRPr>
            </a:lvl1pPr>
          </a:lstStyle>
          <a:p>
            <a:endParaRPr lang="en-US" altLang="ko-KR" dirty="0">
              <a:solidFill>
                <a:srgbClr val="000000"/>
              </a:solidFill>
            </a:endParaRPr>
          </a:p>
        </p:txBody>
      </p:sp>
      <p:grpSp>
        <p:nvGrpSpPr>
          <p:cNvPr id="2" name="그룹 9"/>
          <p:cNvGrpSpPr/>
          <p:nvPr/>
        </p:nvGrpSpPr>
        <p:grpSpPr>
          <a:xfrm>
            <a:off x="395537" y="72016"/>
            <a:ext cx="936104" cy="938237"/>
            <a:chOff x="2267920" y="692864"/>
            <a:chExt cx="1439984" cy="1443265"/>
          </a:xfrm>
        </p:grpSpPr>
        <p:sp>
          <p:nvSpPr>
            <p:cNvPr id="11" name="타원 10"/>
            <p:cNvSpPr/>
            <p:nvPr userDrawn="1"/>
          </p:nvSpPr>
          <p:spPr bwMode="auto">
            <a:xfrm>
              <a:off x="2267920" y="692864"/>
              <a:ext cx="1439984" cy="1443265"/>
            </a:xfrm>
            <a:prstGeom prst="ellipse">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ko-KR" altLang="en-US" dirty="0">
                <a:solidFill>
                  <a:srgbClr val="000000"/>
                </a:solidFill>
                <a:latin typeface="Arial"/>
                <a:ea typeface="굴림" pitchFamily="50" charset="-127"/>
              </a:endParaRPr>
            </a:p>
          </p:txBody>
        </p:sp>
        <p:pic>
          <p:nvPicPr>
            <p:cNvPr id="12" name="그림 11" descr="발표자료 표지2.png"/>
            <p:cNvPicPr>
              <a:picLocks noChangeAspect="1"/>
            </p:cNvPicPr>
            <p:nvPr userDrawn="1"/>
          </p:nvPicPr>
          <p:blipFill>
            <a:blip r:embed="rId47" cstate="print"/>
            <a:stretch>
              <a:fillRect/>
            </a:stretch>
          </p:blipFill>
          <p:spPr>
            <a:xfrm>
              <a:off x="2339751" y="764703"/>
              <a:ext cx="1296145" cy="1296145"/>
            </a:xfrm>
            <a:prstGeom prst="rect">
              <a:avLst/>
            </a:prstGeom>
            <a:effectLst>
              <a:outerShdw blurRad="50800" dist="38100" dir="2700000" algn="tl" rotWithShape="0">
                <a:prstClr val="black">
                  <a:alpha val="40000"/>
                </a:prstClr>
              </a:outerShdw>
            </a:effectLst>
          </p:spPr>
        </p:pic>
      </p:grpSp>
      <p:sp>
        <p:nvSpPr>
          <p:cNvPr id="13" name="Oval 109" descr="j0305903"/>
          <p:cNvSpPr>
            <a:spLocks noChangeArrowheads="1"/>
          </p:cNvSpPr>
          <p:nvPr/>
        </p:nvSpPr>
        <p:spPr bwMode="gray">
          <a:xfrm>
            <a:off x="351693" y="77998"/>
            <a:ext cx="984738" cy="940231"/>
          </a:xfrm>
          <a:prstGeom prst="ellipse">
            <a:avLst/>
          </a:prstGeom>
          <a:blipFill dpi="0" rotWithShape="1">
            <a:blip r:embed="rId48" cstate="print"/>
            <a:srcRect/>
            <a:stretch>
              <a:fillRect/>
            </a:stretch>
          </a:blipFill>
          <a:ln w="38100">
            <a:solidFill>
              <a:schemeClr val="bg1"/>
            </a:solidFill>
            <a:round/>
            <a:headEnd/>
            <a:tailEnd/>
          </a:ln>
          <a:effectLst>
            <a:outerShdw dist="89803" dir="2700000" algn="ctr" rotWithShape="0">
              <a:srgbClr val="000000">
                <a:alpha val="19000"/>
              </a:srgbClr>
            </a:outerShdw>
          </a:effectLst>
        </p:spPr>
        <p:txBody>
          <a:bodyPr wrap="none" anchor="ctr"/>
          <a:lstStyle/>
          <a:p>
            <a:endParaRPr lang="ko-KR" altLang="en-US" dirty="0">
              <a:solidFill>
                <a:srgbClr val="000000"/>
              </a:solidFill>
              <a:latin typeface="Arial"/>
              <a:ea typeface="굴림" pitchFamily="50" charset="-127"/>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747"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Lst>
  <p:hf hdr="0" ftr="0" dt="0"/>
  <p:txStyles>
    <p:titleStyle>
      <a:lvl1pPr algn="ctr" rtl="0" eaLnBrk="1" fontAlgn="base" latinLnBrk="1" hangingPunct="1">
        <a:spcBef>
          <a:spcPct val="0"/>
        </a:spcBef>
        <a:spcAft>
          <a:spcPct val="0"/>
        </a:spcAft>
        <a:defRPr sz="3600" b="1">
          <a:solidFill>
            <a:schemeClr val="bg1"/>
          </a:solidFill>
          <a:latin typeface="+mj-lt"/>
          <a:ea typeface="+mj-ea"/>
          <a:cs typeface="+mj-cs"/>
        </a:defRPr>
      </a:lvl1pPr>
      <a:lvl2pPr algn="ctr" rtl="0" eaLnBrk="1" fontAlgn="base" latinLnBrk="1" hangingPunct="1">
        <a:spcBef>
          <a:spcPct val="0"/>
        </a:spcBef>
        <a:spcAft>
          <a:spcPct val="0"/>
        </a:spcAft>
        <a:defRPr sz="3600" b="1">
          <a:solidFill>
            <a:schemeClr val="bg1"/>
          </a:solidFill>
          <a:latin typeface="굴림" charset="-127"/>
          <a:ea typeface="굴림" charset="-127"/>
        </a:defRPr>
      </a:lvl2pPr>
      <a:lvl3pPr algn="ctr" rtl="0" eaLnBrk="1" fontAlgn="base" latinLnBrk="1" hangingPunct="1">
        <a:spcBef>
          <a:spcPct val="0"/>
        </a:spcBef>
        <a:spcAft>
          <a:spcPct val="0"/>
        </a:spcAft>
        <a:defRPr sz="3600" b="1">
          <a:solidFill>
            <a:schemeClr val="bg1"/>
          </a:solidFill>
          <a:latin typeface="굴림" charset="-127"/>
          <a:ea typeface="굴림" charset="-127"/>
        </a:defRPr>
      </a:lvl3pPr>
      <a:lvl4pPr algn="ctr" rtl="0" eaLnBrk="1" fontAlgn="base" latinLnBrk="1" hangingPunct="1">
        <a:spcBef>
          <a:spcPct val="0"/>
        </a:spcBef>
        <a:spcAft>
          <a:spcPct val="0"/>
        </a:spcAft>
        <a:defRPr sz="3600" b="1">
          <a:solidFill>
            <a:schemeClr val="bg1"/>
          </a:solidFill>
          <a:latin typeface="굴림" charset="-127"/>
          <a:ea typeface="굴림" charset="-127"/>
        </a:defRPr>
      </a:lvl4pPr>
      <a:lvl5pPr algn="ctr" rtl="0" eaLnBrk="1" fontAlgn="base" latinLnBrk="1" hangingPunct="1">
        <a:spcBef>
          <a:spcPct val="0"/>
        </a:spcBef>
        <a:spcAft>
          <a:spcPct val="0"/>
        </a:spcAft>
        <a:defRPr sz="3600" b="1">
          <a:solidFill>
            <a:schemeClr val="bg1"/>
          </a:solidFill>
          <a:latin typeface="굴림" charset="-127"/>
          <a:ea typeface="굴림" charset="-127"/>
        </a:defRPr>
      </a:lvl5pPr>
      <a:lvl6pPr marL="457200" algn="ctr" rtl="0" eaLnBrk="1" fontAlgn="base" latinLnBrk="1" hangingPunct="1">
        <a:spcBef>
          <a:spcPct val="0"/>
        </a:spcBef>
        <a:spcAft>
          <a:spcPct val="0"/>
        </a:spcAft>
        <a:defRPr sz="3600" b="1">
          <a:solidFill>
            <a:schemeClr val="bg1"/>
          </a:solidFill>
          <a:latin typeface="굴림" charset="-127"/>
          <a:ea typeface="굴림" charset="-127"/>
        </a:defRPr>
      </a:lvl6pPr>
      <a:lvl7pPr marL="914400" algn="ctr" rtl="0" eaLnBrk="1" fontAlgn="base" latinLnBrk="1" hangingPunct="1">
        <a:spcBef>
          <a:spcPct val="0"/>
        </a:spcBef>
        <a:spcAft>
          <a:spcPct val="0"/>
        </a:spcAft>
        <a:defRPr sz="3600" b="1">
          <a:solidFill>
            <a:schemeClr val="bg1"/>
          </a:solidFill>
          <a:latin typeface="굴림" charset="-127"/>
          <a:ea typeface="굴림" charset="-127"/>
        </a:defRPr>
      </a:lvl7pPr>
      <a:lvl8pPr marL="1371600" algn="ctr" rtl="0" eaLnBrk="1" fontAlgn="base" latinLnBrk="1" hangingPunct="1">
        <a:spcBef>
          <a:spcPct val="0"/>
        </a:spcBef>
        <a:spcAft>
          <a:spcPct val="0"/>
        </a:spcAft>
        <a:defRPr sz="3600" b="1">
          <a:solidFill>
            <a:schemeClr val="bg1"/>
          </a:solidFill>
          <a:latin typeface="굴림" charset="-127"/>
          <a:ea typeface="굴림" charset="-127"/>
        </a:defRPr>
      </a:lvl8pPr>
      <a:lvl9pPr marL="1828800" algn="ctr" rtl="0" eaLnBrk="1" fontAlgn="base" latinLnBrk="1" hangingPunct="1">
        <a:spcBef>
          <a:spcPct val="0"/>
        </a:spcBef>
        <a:spcAft>
          <a:spcPct val="0"/>
        </a:spcAft>
        <a:defRPr sz="3600" b="1">
          <a:solidFill>
            <a:schemeClr val="bg1"/>
          </a:solidFill>
          <a:latin typeface="굴림" charset="-127"/>
          <a:ea typeface="굴림" charset="-127"/>
        </a:defRPr>
      </a:lvl9pPr>
    </p:titleStyle>
    <p:bodyStyle>
      <a:lvl1pPr marL="342900" indent="-342900" algn="l" rtl="0" eaLnBrk="1" fontAlgn="base" latinLnBrk="1"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latinLnBrk="1"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latinLnBrk="1" hangingPunct="1">
        <a:spcBef>
          <a:spcPct val="20000"/>
        </a:spcBef>
        <a:spcAft>
          <a:spcPct val="0"/>
        </a:spcAft>
        <a:buClr>
          <a:schemeClr val="accent2"/>
        </a:buClr>
        <a:buChar char="•"/>
        <a:defRPr sz="2400">
          <a:solidFill>
            <a:schemeClr val="tx1"/>
          </a:solidFill>
          <a:latin typeface="+mn-lt"/>
        </a:defRPr>
      </a:lvl3pPr>
      <a:lvl4pPr marL="1600200" indent="-228600" algn="l" rtl="0" eaLnBrk="1" fontAlgn="base" latinLnBrk="1" hangingPunct="1">
        <a:spcBef>
          <a:spcPct val="20000"/>
        </a:spcBef>
        <a:spcAft>
          <a:spcPct val="0"/>
        </a:spcAft>
        <a:buChar char="–"/>
        <a:defRPr sz="2000">
          <a:solidFill>
            <a:schemeClr val="tx1"/>
          </a:solidFill>
          <a:latin typeface="+mn-lt"/>
        </a:defRPr>
      </a:lvl4pPr>
      <a:lvl5pPr marL="2057400" indent="-228600" algn="l" rtl="0" eaLnBrk="1" fontAlgn="base" latinLnBrk="1" hangingPunct="1">
        <a:spcBef>
          <a:spcPct val="20000"/>
        </a:spcBef>
        <a:spcAft>
          <a:spcPct val="0"/>
        </a:spcAft>
        <a:buChar char="»"/>
        <a:defRPr sz="2000">
          <a:solidFill>
            <a:schemeClr val="tx1"/>
          </a:solidFill>
          <a:latin typeface="+mn-lt"/>
        </a:defRPr>
      </a:lvl5pPr>
      <a:lvl6pPr marL="2514600" indent="-228600" algn="l" rtl="0" eaLnBrk="1" fontAlgn="base" latinLnBrk="1" hangingPunct="1">
        <a:spcBef>
          <a:spcPct val="20000"/>
        </a:spcBef>
        <a:spcAft>
          <a:spcPct val="0"/>
        </a:spcAft>
        <a:buChar char="»"/>
        <a:defRPr sz="2000">
          <a:solidFill>
            <a:schemeClr val="tx1"/>
          </a:solidFill>
          <a:latin typeface="+mn-lt"/>
        </a:defRPr>
      </a:lvl6pPr>
      <a:lvl7pPr marL="2971800" indent="-228600" algn="l" rtl="0" eaLnBrk="1" fontAlgn="base" latinLnBrk="1" hangingPunct="1">
        <a:spcBef>
          <a:spcPct val="20000"/>
        </a:spcBef>
        <a:spcAft>
          <a:spcPct val="0"/>
        </a:spcAft>
        <a:buChar char="»"/>
        <a:defRPr sz="2000">
          <a:solidFill>
            <a:schemeClr val="tx1"/>
          </a:solidFill>
          <a:latin typeface="+mn-lt"/>
        </a:defRPr>
      </a:lvl7pPr>
      <a:lvl8pPr marL="3429000" indent="-228600" algn="l" rtl="0" eaLnBrk="1" fontAlgn="base" latinLnBrk="1" hangingPunct="1">
        <a:spcBef>
          <a:spcPct val="20000"/>
        </a:spcBef>
        <a:spcAft>
          <a:spcPct val="0"/>
        </a:spcAft>
        <a:buChar char="»"/>
        <a:defRPr sz="2000">
          <a:solidFill>
            <a:schemeClr val="tx1"/>
          </a:solidFill>
          <a:latin typeface="+mn-lt"/>
        </a:defRPr>
      </a:lvl8pPr>
      <a:lvl9pPr marL="3886200" indent="-228600" algn="l" rtl="0" eaLnBrk="1" fontAlgn="base" latinLnBrk="1" hangingPunct="1">
        <a:spcBef>
          <a:spcPct val="20000"/>
        </a:spcBef>
        <a:spcAft>
          <a:spcPct val="0"/>
        </a:spcAft>
        <a:buChar char="»"/>
        <a:defRPr sz="20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9.gif"/><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9.gif"/><Relationship Id="rId7"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9.gif"/><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oracle.com/java/technologies/downloads/?er=221886#java11-windows"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oracle.com/" TargetMode="External"/><Relationship Id="rId1" Type="http://schemas.openxmlformats.org/officeDocument/2006/relationships/slideLayout" Target="../slideLayouts/slideLayout24.xml"/><Relationship Id="rId5" Type="http://schemas.openxmlformats.org/officeDocument/2006/relationships/image" Target="../media/image69.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hyperlink" Target="http://www.eclipse.org/" TargetMode="Externa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4.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gif"/><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9.gif"/><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41.png"/><Relationship Id="rId4" Type="http://schemas.openxmlformats.org/officeDocument/2006/relationships/image" Target="../media/image30.jpeg"/><Relationship Id="rId9" Type="http://schemas.openxmlformats.org/officeDocument/2006/relationships/image" Target="../media/image4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9.gif"/><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43"/>
          <p:cNvSpPr>
            <a:spLocks noChangeArrowheads="1"/>
          </p:cNvSpPr>
          <p:nvPr/>
        </p:nvSpPr>
        <p:spPr bwMode="gray">
          <a:xfrm>
            <a:off x="4707156" y="1485924"/>
            <a:ext cx="939269" cy="939269"/>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solidFill>
                <a:srgbClr val="000000"/>
              </a:solidFill>
              <a:latin typeface="Arial"/>
              <a:ea typeface="굴림" pitchFamily="50" charset="-127"/>
            </a:endParaRPr>
          </a:p>
        </p:txBody>
      </p:sp>
      <p:sp>
        <p:nvSpPr>
          <p:cNvPr id="13" name="직사각형 12"/>
          <p:cNvSpPr/>
          <p:nvPr/>
        </p:nvSpPr>
        <p:spPr>
          <a:xfrm>
            <a:off x="4707155" y="1834529"/>
            <a:ext cx="4200333" cy="1031051"/>
          </a:xfrm>
          <a:prstGeom prst="rect">
            <a:avLst/>
          </a:prstGeom>
        </p:spPr>
        <p:txBody>
          <a:bodyPr wrap="square">
            <a:spAutoFit/>
          </a:bodyPr>
          <a:lstStyle/>
          <a:p>
            <a:pPr algn="ctr" fontAlgn="auto" latinLnBrk="1">
              <a:spcBef>
                <a:spcPts val="600"/>
              </a:spcBef>
              <a:spcAft>
                <a:spcPts val="0"/>
              </a:spcAft>
              <a:defRPr/>
            </a:pPr>
            <a:r>
              <a:rPr lang="en-US" altLang="ko-KR" sz="2800" kern="0" dirty="0">
                <a:solidFill>
                  <a:srgbClr val="003399"/>
                </a:solidFill>
                <a:latin typeface="맑은 고딕" pitchFamily="50" charset="-127"/>
                <a:ea typeface="맑은 고딕" pitchFamily="50" charset="-127"/>
              </a:rPr>
              <a:t>SW </a:t>
            </a:r>
            <a:r>
              <a:rPr lang="ko-KR" altLang="en-US" sz="2800" kern="0" dirty="0">
                <a:solidFill>
                  <a:srgbClr val="003399"/>
                </a:solidFill>
                <a:latin typeface="맑은 고딕" pitchFamily="50" charset="-127"/>
                <a:ea typeface="맑은 고딕" pitchFamily="50" charset="-127"/>
              </a:rPr>
              <a:t>개발자가 </a:t>
            </a:r>
            <a:r>
              <a:rPr lang="ko-KR" altLang="en-US" sz="2800" kern="0" dirty="0" smtClean="0">
                <a:solidFill>
                  <a:srgbClr val="003399"/>
                </a:solidFill>
                <a:latin typeface="맑은 고딕" pitchFamily="50" charset="-127"/>
                <a:ea typeface="맑은 고딕" pitchFamily="50" charset="-127"/>
              </a:rPr>
              <a:t>되기 위한  </a:t>
            </a:r>
            <a:endParaRPr lang="en-US" altLang="ko-KR" sz="2800" kern="0" dirty="0" smtClean="0">
              <a:solidFill>
                <a:srgbClr val="003399"/>
              </a:solidFill>
              <a:latin typeface="맑은 고딕" pitchFamily="50" charset="-127"/>
              <a:ea typeface="맑은 고딕" pitchFamily="50" charset="-127"/>
            </a:endParaRPr>
          </a:p>
          <a:p>
            <a:pPr algn="ctr" fontAlgn="auto" latinLnBrk="1">
              <a:spcBef>
                <a:spcPts val="600"/>
              </a:spcBef>
              <a:spcAft>
                <a:spcPts val="0"/>
              </a:spcAft>
              <a:defRPr/>
            </a:pPr>
            <a:r>
              <a:rPr lang="en-US" altLang="ko-KR" sz="2800" kern="0" dirty="0" smtClean="0">
                <a:solidFill>
                  <a:srgbClr val="003399"/>
                </a:solidFill>
                <a:latin typeface="맑은 고딕" pitchFamily="50" charset="-127"/>
                <a:ea typeface="맑은 고딕" pitchFamily="50" charset="-127"/>
              </a:rPr>
              <a:t>[</a:t>
            </a:r>
            <a:r>
              <a:rPr lang="ko-KR" altLang="en-US" sz="2800" kern="0" dirty="0">
                <a:solidFill>
                  <a:srgbClr val="003399"/>
                </a:solidFill>
                <a:latin typeface="맑은 고딕" pitchFamily="50" charset="-127"/>
                <a:ea typeface="맑은 고딕" pitchFamily="50" charset="-127"/>
              </a:rPr>
              <a:t>자바</a:t>
            </a:r>
            <a:r>
              <a:rPr lang="en-US" altLang="ko-KR" sz="2800" kern="0" dirty="0">
                <a:solidFill>
                  <a:srgbClr val="003399"/>
                </a:solidFill>
                <a:latin typeface="맑은 고딕" pitchFamily="50" charset="-127"/>
                <a:ea typeface="맑은 고딕" pitchFamily="50" charset="-127"/>
              </a:rPr>
              <a:t>] </a:t>
            </a:r>
            <a:r>
              <a:rPr lang="ko-KR" altLang="en-US" sz="2800" kern="0" dirty="0">
                <a:solidFill>
                  <a:srgbClr val="003399"/>
                </a:solidFill>
                <a:latin typeface="맑은 고딕" pitchFamily="50" charset="-127"/>
                <a:ea typeface="맑은 고딕" pitchFamily="50" charset="-127"/>
              </a:rPr>
              <a:t>기초</a:t>
            </a:r>
            <a:endParaRPr lang="en-US" altLang="ko-KR" sz="2800" kern="0" dirty="0">
              <a:solidFill>
                <a:srgbClr val="003399"/>
              </a:solidFill>
              <a:latin typeface="맑은 고딕" pitchFamily="50" charset="-127"/>
              <a:ea typeface="맑은 고딕" pitchFamily="50" charset="-127"/>
            </a:endParaRPr>
          </a:p>
        </p:txBody>
      </p:sp>
      <p:sp>
        <p:nvSpPr>
          <p:cNvPr id="8" name="직사각형 7"/>
          <p:cNvSpPr/>
          <p:nvPr/>
        </p:nvSpPr>
        <p:spPr>
          <a:xfrm>
            <a:off x="4500562" y="1052736"/>
            <a:ext cx="4455066" cy="369332"/>
          </a:xfrm>
          <a:prstGeom prst="rect">
            <a:avLst/>
          </a:prstGeom>
        </p:spPr>
        <p:txBody>
          <a:bodyPr wrap="none">
            <a:spAutoFit/>
          </a:bodyPr>
          <a:lstStyle/>
          <a:p>
            <a:pPr algn="ctr" fontAlgn="auto" latinLnBrk="1">
              <a:spcBef>
                <a:spcPts val="600"/>
              </a:spcBef>
              <a:spcAft>
                <a:spcPts val="0"/>
              </a:spcAft>
              <a:defRPr/>
            </a:pPr>
            <a:r>
              <a:rPr lang="en-US" altLang="ko-KR" u="sng" kern="0" dirty="0">
                <a:solidFill>
                  <a:srgbClr val="003399"/>
                </a:solidFill>
                <a:latin typeface="맑은 고딕" pitchFamily="50" charset="-127"/>
                <a:ea typeface="맑은 고딕" pitchFamily="50" charset="-127"/>
              </a:rPr>
              <a:t>NCS(National Competency Standards)</a:t>
            </a:r>
          </a:p>
        </p:txBody>
      </p:sp>
      <p:pic>
        <p:nvPicPr>
          <p:cNvPr id="4" name="그림 3">
            <a:extLst>
              <a:ext uri="{FF2B5EF4-FFF2-40B4-BE49-F238E27FC236}">
                <a16:creationId xmlns:a16="http://schemas.microsoft.com/office/drawing/2014/main" id="{A269C250-E208-3333-8071-284823CD8E0E}"/>
              </a:ext>
            </a:extLst>
          </p:cNvPr>
          <p:cNvPicPr>
            <a:picLocks noChangeAspect="1"/>
          </p:cNvPicPr>
          <p:nvPr/>
        </p:nvPicPr>
        <p:blipFill>
          <a:blip r:embed="rId3"/>
          <a:stretch>
            <a:fillRect/>
          </a:stretch>
        </p:blipFill>
        <p:spPr>
          <a:xfrm>
            <a:off x="3131840" y="6165304"/>
            <a:ext cx="2400300" cy="5524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직사각형 22"/>
          <p:cNvSpPr/>
          <p:nvPr/>
        </p:nvSpPr>
        <p:spPr>
          <a:xfrm>
            <a:off x="1325729" y="1160688"/>
            <a:ext cx="1651414"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제목</a:t>
            </a:r>
          </a:p>
        </p:txBody>
      </p:sp>
      <p:sp>
        <p:nvSpPr>
          <p:cNvPr id="24" name="직사각형 23"/>
          <p:cNvSpPr/>
          <p:nvPr/>
        </p:nvSpPr>
        <p:spPr>
          <a:xfrm>
            <a:off x="853713" y="1815087"/>
            <a:ext cx="2047359" cy="956159"/>
          </a:xfrm>
          <a:prstGeom prst="rect">
            <a:avLst/>
          </a:prstGeom>
        </p:spPr>
        <p:txBody>
          <a:bodyPr wrap="square">
            <a:spAutoFit/>
          </a:bodyPr>
          <a:lstStyle/>
          <a:p>
            <a:pPr>
              <a:lnSpc>
                <a:spcPct val="150000"/>
              </a:lnSpc>
            </a:pPr>
            <a:r>
              <a:rPr lang="ko-KR" altLang="en-US" sz="2000" dirty="0">
                <a:solidFill>
                  <a:prstClr val="white"/>
                </a:solidFill>
                <a:latin typeface="맑은 고딕" panose="020B0503020000020004" pitchFamily="50" charset="-127"/>
                <a:ea typeface="맑은 고딕" panose="020B0503020000020004" pitchFamily="50" charset="-127"/>
              </a:rPr>
              <a:t>책 첵</a:t>
            </a:r>
            <a:endParaRPr lang="en-US" altLang="ko-KR" sz="2000" dirty="0">
              <a:solidFill>
                <a:prstClr val="white"/>
              </a:solidFill>
              <a:latin typeface="맑은 고딕" panose="020B0503020000020004" pitchFamily="50" charset="-127"/>
              <a:ea typeface="맑은 고딕" panose="020B0503020000020004" pitchFamily="50" charset="-127"/>
            </a:endParaRPr>
          </a:p>
          <a:p>
            <a:pPr>
              <a:lnSpc>
                <a:spcPct val="150000"/>
              </a:lnSpc>
            </a:pPr>
            <a:r>
              <a:rPr lang="ko-KR" altLang="en-US" sz="2000" dirty="0">
                <a:solidFill>
                  <a:prstClr val="white"/>
                </a:solidFill>
                <a:latin typeface="맑은 고딕" panose="020B0503020000020004" pitchFamily="50" charset="-127"/>
                <a:ea typeface="맑은 고딕" panose="020B0503020000020004" pitchFamily="50" charset="-127"/>
              </a:rPr>
              <a:t>책을 체크하다</a:t>
            </a:r>
          </a:p>
        </p:txBody>
      </p:sp>
      <p:grpSp>
        <p:nvGrpSpPr>
          <p:cNvPr id="2" name="그룹 24"/>
          <p:cNvGrpSpPr/>
          <p:nvPr/>
        </p:nvGrpSpPr>
        <p:grpSpPr>
          <a:xfrm>
            <a:off x="899592" y="2921589"/>
            <a:ext cx="2299486" cy="651672"/>
            <a:chOff x="4953531" y="1484784"/>
            <a:chExt cx="2299486" cy="651672"/>
          </a:xfrm>
        </p:grpSpPr>
        <p:sp>
          <p:nvSpPr>
            <p:cNvPr id="27" name="직사각형 26"/>
            <p:cNvSpPr/>
            <p:nvPr/>
          </p:nvSpPr>
          <p:spPr>
            <a:xfrm>
              <a:off x="5110956" y="1566084"/>
              <a:ext cx="562655" cy="523220"/>
            </a:xfrm>
            <a:prstGeom prst="rect">
              <a:avLst/>
            </a:prstGeom>
          </p:spPr>
          <p:txBody>
            <a:bodyPr wrap="none">
              <a:spAutoFit/>
            </a:bodyPr>
            <a:lstStyle/>
            <a:p>
              <a:pPr>
                <a:buFontTx/>
                <a:buBlip>
                  <a:blip r:embed="rId3"/>
                </a:buBlip>
              </a:pPr>
              <a:r>
                <a:rPr lang="ko-KR" altLang="en-US" sz="2800" dirty="0">
                  <a:solidFill>
                    <a:prstClr val="white"/>
                  </a:solidFill>
                  <a:latin typeface="맑은 고딕" pitchFamily="50" charset="-127"/>
                  <a:ea typeface="맑은 고딕" pitchFamily="50" charset="-127"/>
                </a:rPr>
                <a:t> </a:t>
              </a:r>
            </a:p>
          </p:txBody>
        </p:sp>
        <p:sp>
          <p:nvSpPr>
            <p:cNvPr id="28" name="직사각형 27"/>
            <p:cNvSpPr/>
            <p:nvPr/>
          </p:nvSpPr>
          <p:spPr>
            <a:xfrm>
              <a:off x="5601603" y="1556792"/>
              <a:ext cx="1651414"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내용</a:t>
              </a:r>
            </a:p>
          </p:txBody>
        </p:sp>
        <p:pic>
          <p:nvPicPr>
            <p:cNvPr id="29" name="Picture 6" descr="C:\Users\jinsung\AppData\Local\Microsoft\Windows\INetCache\IE\7DCKR220\g3[1].jpg"/>
            <p:cNvPicPr>
              <a:picLocks noChangeAspect="1" noChangeArrowheads="1"/>
            </p:cNvPicPr>
            <p:nvPr/>
          </p:nvPicPr>
          <p:blipFill>
            <a:blip r:embed="rId4" cstate="print"/>
            <a:srcRect/>
            <a:stretch>
              <a:fillRect/>
            </a:stretch>
          </p:blipFill>
          <p:spPr bwMode="auto">
            <a:xfrm>
              <a:off x="4953531" y="1484784"/>
              <a:ext cx="720080" cy="651672"/>
            </a:xfrm>
            <a:prstGeom prst="rect">
              <a:avLst/>
            </a:prstGeom>
            <a:noFill/>
          </p:spPr>
        </p:pic>
      </p:grpSp>
      <p:pic>
        <p:nvPicPr>
          <p:cNvPr id="30" name="Picture 26" descr="C:\Users\jinsung\AppData\Local\Microsoft\Windows\INetCache\IE\CAYIF0YX\project_manager[1].jpg"/>
          <p:cNvPicPr>
            <a:picLocks noChangeAspect="1" noChangeArrowheads="1"/>
          </p:cNvPicPr>
          <p:nvPr/>
        </p:nvPicPr>
        <p:blipFill>
          <a:blip r:embed="rId5" cstate="print"/>
          <a:srcRect/>
          <a:stretch>
            <a:fillRect/>
          </a:stretch>
        </p:blipFill>
        <p:spPr bwMode="auto">
          <a:xfrm>
            <a:off x="780959" y="1124744"/>
            <a:ext cx="540000" cy="54000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 Box 20"/>
          <p:cNvSpPr txBox="1">
            <a:spLocks noChangeArrowheads="1"/>
          </p:cNvSpPr>
          <p:nvPr/>
        </p:nvSpPr>
        <p:spPr bwMode="auto">
          <a:xfrm>
            <a:off x="0" y="44624"/>
            <a:ext cx="9144000" cy="73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742950" indent="-742950" algn="ctr" latinLnBrk="1">
              <a:lnSpc>
                <a:spcPct val="150000"/>
              </a:lnSpc>
            </a:pPr>
            <a:r>
              <a:rPr lang="ko-KR" altLang="en-US" sz="3200" dirty="0">
                <a:solidFill>
                  <a:prstClr val="white"/>
                </a:solidFill>
                <a:latin typeface="맑은 고딕" pitchFamily="50" charset="-127"/>
                <a:ea typeface="맑은 고딕" pitchFamily="50" charset="-127"/>
              </a:rPr>
              <a:t>최종 프로젝트 결과물</a:t>
            </a:r>
            <a:endParaRPr lang="en-US" altLang="ko-KR" sz="3200" dirty="0">
              <a:solidFill>
                <a:prstClr val="white"/>
              </a:solidFill>
              <a:latin typeface="맑은 고딕" pitchFamily="50" charset="-127"/>
              <a:ea typeface="맑은 고딕" pitchFamily="50" charset="-127"/>
            </a:endParaRPr>
          </a:p>
        </p:txBody>
      </p:sp>
      <p:pic>
        <p:nvPicPr>
          <p:cNvPr id="5" name="그림 4">
            <a:extLst>
              <a:ext uri="{FF2B5EF4-FFF2-40B4-BE49-F238E27FC236}">
                <a16:creationId xmlns:a16="http://schemas.microsoft.com/office/drawing/2014/main" id="{1F8B24A2-97A3-E986-C974-377A18F5536B}"/>
              </a:ext>
            </a:extLst>
          </p:cNvPr>
          <p:cNvPicPr>
            <a:picLocks noChangeAspect="1"/>
          </p:cNvPicPr>
          <p:nvPr/>
        </p:nvPicPr>
        <p:blipFill>
          <a:blip r:embed="rId6"/>
          <a:stretch>
            <a:fillRect/>
          </a:stretch>
        </p:blipFill>
        <p:spPr>
          <a:xfrm>
            <a:off x="4283968" y="782436"/>
            <a:ext cx="3714750" cy="2790825"/>
          </a:xfrm>
          <a:prstGeom prst="rect">
            <a:avLst/>
          </a:prstGeom>
        </p:spPr>
      </p:pic>
      <p:pic>
        <p:nvPicPr>
          <p:cNvPr id="7" name="그림 6">
            <a:extLst>
              <a:ext uri="{FF2B5EF4-FFF2-40B4-BE49-F238E27FC236}">
                <a16:creationId xmlns:a16="http://schemas.microsoft.com/office/drawing/2014/main" id="{0C64FDDE-257D-BBC8-850A-2BABDBC63735}"/>
              </a:ext>
            </a:extLst>
          </p:cNvPr>
          <p:cNvPicPr>
            <a:picLocks noChangeAspect="1"/>
          </p:cNvPicPr>
          <p:nvPr/>
        </p:nvPicPr>
        <p:blipFill>
          <a:blip r:embed="rId7"/>
          <a:stretch>
            <a:fillRect/>
          </a:stretch>
        </p:blipFill>
        <p:spPr>
          <a:xfrm>
            <a:off x="323528" y="3823798"/>
            <a:ext cx="3295650" cy="2921106"/>
          </a:xfrm>
          <a:prstGeom prst="rect">
            <a:avLst/>
          </a:prstGeom>
        </p:spPr>
      </p:pic>
      <p:pic>
        <p:nvPicPr>
          <p:cNvPr id="9" name="그림 8">
            <a:extLst>
              <a:ext uri="{FF2B5EF4-FFF2-40B4-BE49-F238E27FC236}">
                <a16:creationId xmlns:a16="http://schemas.microsoft.com/office/drawing/2014/main" id="{A947F080-55A4-A70D-E65F-F9F5AF241B75}"/>
              </a:ext>
            </a:extLst>
          </p:cNvPr>
          <p:cNvPicPr>
            <a:picLocks noChangeAspect="1"/>
          </p:cNvPicPr>
          <p:nvPr/>
        </p:nvPicPr>
        <p:blipFill>
          <a:blip r:embed="rId8"/>
          <a:stretch>
            <a:fillRect/>
          </a:stretch>
        </p:blipFill>
        <p:spPr>
          <a:xfrm>
            <a:off x="4211960" y="3807750"/>
            <a:ext cx="4419600" cy="2933700"/>
          </a:xfrm>
          <a:prstGeom prst="rect">
            <a:avLst/>
          </a:prstGeom>
        </p:spPr>
      </p:pic>
      <p:pic>
        <p:nvPicPr>
          <p:cNvPr id="3" name="그림 2"/>
          <p:cNvPicPr>
            <a:picLocks noChangeAspect="1"/>
          </p:cNvPicPr>
          <p:nvPr/>
        </p:nvPicPr>
        <p:blipFill>
          <a:blip r:embed="rId9"/>
          <a:stretch>
            <a:fillRect/>
          </a:stretch>
        </p:blipFill>
        <p:spPr>
          <a:xfrm>
            <a:off x="-29941" y="-27384"/>
            <a:ext cx="9205840" cy="6885384"/>
          </a:xfrm>
          <a:prstGeom prst="rect">
            <a:avLst/>
          </a:prstGeom>
        </p:spPr>
      </p:pic>
    </p:spTree>
    <p:extLst>
      <p:ext uri="{BB962C8B-B14F-4D97-AF65-F5344CB8AC3E}">
        <p14:creationId xmlns:p14="http://schemas.microsoft.com/office/powerpoint/2010/main" val="33411522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직사각형 16"/>
          <p:cNvSpPr/>
          <p:nvPr/>
        </p:nvSpPr>
        <p:spPr>
          <a:xfrm>
            <a:off x="1084322" y="368600"/>
            <a:ext cx="1651414"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제목</a:t>
            </a:r>
          </a:p>
        </p:txBody>
      </p:sp>
      <p:sp>
        <p:nvSpPr>
          <p:cNvPr id="18" name="직사각형 17"/>
          <p:cNvSpPr/>
          <p:nvPr/>
        </p:nvSpPr>
        <p:spPr>
          <a:xfrm>
            <a:off x="1031560" y="1012666"/>
            <a:ext cx="2852063" cy="707886"/>
          </a:xfrm>
          <a:prstGeom prst="rect">
            <a:avLst/>
          </a:prstGeom>
        </p:spPr>
        <p:txBody>
          <a:bodyPr wrap="none">
            <a:spAutoFit/>
          </a:bodyPr>
          <a:lstStyle/>
          <a:p>
            <a:r>
              <a:rPr lang="ko-KR" altLang="en-US" sz="2000" dirty="0">
                <a:solidFill>
                  <a:prstClr val="white"/>
                </a:solidFill>
                <a:latin typeface="맑은 고딕" panose="020B0503020000020004" pitchFamily="50" charset="-127"/>
                <a:ea typeface="맑은 고딕" panose="020B0503020000020004" pitchFamily="50" charset="-127"/>
              </a:rPr>
              <a:t>눅다 제주</a:t>
            </a:r>
            <a:endParaRPr lang="en-US" altLang="ko-KR" sz="2000" dirty="0">
              <a:solidFill>
                <a:prstClr val="white"/>
              </a:solidFill>
              <a:latin typeface="맑은 고딕" panose="020B0503020000020004" pitchFamily="50" charset="-127"/>
              <a:ea typeface="맑은 고딕" panose="020B0503020000020004" pitchFamily="50" charset="-127"/>
            </a:endParaRPr>
          </a:p>
          <a:p>
            <a:r>
              <a:rPr lang="ko-KR" altLang="en-US" sz="2000" dirty="0">
                <a:solidFill>
                  <a:prstClr val="white"/>
                </a:solidFill>
                <a:latin typeface="맑은 고딕" panose="020B0503020000020004" pitchFamily="50" charset="-127"/>
                <a:ea typeface="맑은 고딕" panose="020B0503020000020004" pitchFamily="50" charset="-127"/>
              </a:rPr>
              <a:t>제주 숙소 검색 및 예약</a:t>
            </a:r>
            <a:endParaRPr lang="en-US" altLang="ko-KR" sz="2000" dirty="0">
              <a:solidFill>
                <a:prstClr val="white"/>
              </a:solidFill>
              <a:latin typeface="맑은 고딕" panose="020B0503020000020004" pitchFamily="50" charset="-127"/>
              <a:ea typeface="맑은 고딕" panose="020B0503020000020004" pitchFamily="50" charset="-127"/>
            </a:endParaRPr>
          </a:p>
        </p:txBody>
      </p:sp>
      <p:grpSp>
        <p:nvGrpSpPr>
          <p:cNvPr id="2" name="그룹 18"/>
          <p:cNvGrpSpPr/>
          <p:nvPr/>
        </p:nvGrpSpPr>
        <p:grpSpPr>
          <a:xfrm>
            <a:off x="473311" y="2483069"/>
            <a:ext cx="2377780" cy="651672"/>
            <a:chOff x="4953531" y="1484784"/>
            <a:chExt cx="2121484" cy="651672"/>
          </a:xfrm>
        </p:grpSpPr>
        <p:sp>
          <p:nvSpPr>
            <p:cNvPr id="21" name="직사각형 20"/>
            <p:cNvSpPr/>
            <p:nvPr/>
          </p:nvSpPr>
          <p:spPr>
            <a:xfrm>
              <a:off x="5110956" y="1566084"/>
              <a:ext cx="502008" cy="523220"/>
            </a:xfrm>
            <a:prstGeom prst="rect">
              <a:avLst/>
            </a:prstGeom>
          </p:spPr>
          <p:txBody>
            <a:bodyPr wrap="none">
              <a:spAutoFit/>
            </a:bodyPr>
            <a:lstStyle/>
            <a:p>
              <a:pPr>
                <a:buFontTx/>
                <a:buBlip>
                  <a:blip r:embed="rId3"/>
                </a:buBlip>
              </a:pPr>
              <a:r>
                <a:rPr lang="ko-KR" altLang="en-US" sz="2800" dirty="0">
                  <a:solidFill>
                    <a:prstClr val="white"/>
                  </a:solidFill>
                  <a:latin typeface="맑은 고딕" pitchFamily="50" charset="-127"/>
                  <a:ea typeface="맑은 고딕" pitchFamily="50" charset="-127"/>
                </a:rPr>
                <a:t> </a:t>
              </a:r>
            </a:p>
          </p:txBody>
        </p:sp>
        <p:sp>
          <p:nvSpPr>
            <p:cNvPr id="22" name="직사각형 21"/>
            <p:cNvSpPr/>
            <p:nvPr/>
          </p:nvSpPr>
          <p:spPr>
            <a:xfrm>
              <a:off x="5601603" y="1556792"/>
              <a:ext cx="1473412"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내용</a:t>
              </a:r>
            </a:p>
          </p:txBody>
        </p:sp>
        <p:pic>
          <p:nvPicPr>
            <p:cNvPr id="23" name="Picture 6" descr="C:\Users\jinsung\AppData\Local\Microsoft\Windows\INetCache\IE\7DCKR220\g3[1].jpg"/>
            <p:cNvPicPr>
              <a:picLocks noChangeAspect="1" noChangeArrowheads="1"/>
            </p:cNvPicPr>
            <p:nvPr/>
          </p:nvPicPr>
          <p:blipFill>
            <a:blip r:embed="rId4" cstate="print"/>
            <a:srcRect/>
            <a:stretch>
              <a:fillRect/>
            </a:stretch>
          </p:blipFill>
          <p:spPr bwMode="auto">
            <a:xfrm>
              <a:off x="4953531" y="1484784"/>
              <a:ext cx="720080" cy="651672"/>
            </a:xfrm>
            <a:prstGeom prst="rect">
              <a:avLst/>
            </a:prstGeom>
            <a:noFill/>
          </p:spPr>
        </p:pic>
      </p:grpSp>
      <p:pic>
        <p:nvPicPr>
          <p:cNvPr id="24" name="Picture 26" descr="C:\Users\jinsung\AppData\Local\Microsoft\Windows\INetCache\IE\CAYIF0YX\project_manager[1].jpg"/>
          <p:cNvPicPr>
            <a:picLocks noChangeAspect="1" noChangeArrowheads="1"/>
          </p:cNvPicPr>
          <p:nvPr/>
        </p:nvPicPr>
        <p:blipFill>
          <a:blip r:embed="rId5" cstate="print"/>
          <a:srcRect/>
          <a:stretch>
            <a:fillRect/>
          </a:stretch>
        </p:blipFill>
        <p:spPr bwMode="auto">
          <a:xfrm>
            <a:off x="539552" y="332656"/>
            <a:ext cx="540000" cy="54000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그림 4">
            <a:extLst>
              <a:ext uri="{FF2B5EF4-FFF2-40B4-BE49-F238E27FC236}">
                <a16:creationId xmlns:a16="http://schemas.microsoft.com/office/drawing/2014/main" id="{3F8D9AFD-E142-7BF9-124C-A6A4ADF4FC91}"/>
              </a:ext>
            </a:extLst>
          </p:cNvPr>
          <p:cNvPicPr>
            <a:picLocks noChangeAspect="1"/>
          </p:cNvPicPr>
          <p:nvPr/>
        </p:nvPicPr>
        <p:blipFill>
          <a:blip r:embed="rId6"/>
          <a:stretch>
            <a:fillRect/>
          </a:stretch>
        </p:blipFill>
        <p:spPr>
          <a:xfrm>
            <a:off x="3911912" y="191577"/>
            <a:ext cx="4400550" cy="3218309"/>
          </a:xfrm>
          <a:prstGeom prst="rect">
            <a:avLst/>
          </a:prstGeom>
        </p:spPr>
      </p:pic>
      <p:pic>
        <p:nvPicPr>
          <p:cNvPr id="7" name="그림 6">
            <a:extLst>
              <a:ext uri="{FF2B5EF4-FFF2-40B4-BE49-F238E27FC236}">
                <a16:creationId xmlns:a16="http://schemas.microsoft.com/office/drawing/2014/main" id="{6108FE1A-5D84-FEC0-E1E9-A55537CABD08}"/>
              </a:ext>
            </a:extLst>
          </p:cNvPr>
          <p:cNvPicPr>
            <a:picLocks noChangeAspect="1"/>
          </p:cNvPicPr>
          <p:nvPr/>
        </p:nvPicPr>
        <p:blipFill>
          <a:blip r:embed="rId7"/>
          <a:stretch>
            <a:fillRect/>
          </a:stretch>
        </p:blipFill>
        <p:spPr>
          <a:xfrm>
            <a:off x="257316" y="3585655"/>
            <a:ext cx="4098660" cy="3080768"/>
          </a:xfrm>
          <a:prstGeom prst="rect">
            <a:avLst/>
          </a:prstGeom>
        </p:spPr>
      </p:pic>
      <p:pic>
        <p:nvPicPr>
          <p:cNvPr id="9" name="그림 8">
            <a:extLst>
              <a:ext uri="{FF2B5EF4-FFF2-40B4-BE49-F238E27FC236}">
                <a16:creationId xmlns:a16="http://schemas.microsoft.com/office/drawing/2014/main" id="{D5F4A389-0928-F929-4F76-0AE73918DBDC}"/>
              </a:ext>
            </a:extLst>
          </p:cNvPr>
          <p:cNvPicPr>
            <a:picLocks noChangeAspect="1"/>
          </p:cNvPicPr>
          <p:nvPr/>
        </p:nvPicPr>
        <p:blipFill>
          <a:blip r:embed="rId8"/>
          <a:stretch>
            <a:fillRect/>
          </a:stretch>
        </p:blipFill>
        <p:spPr>
          <a:xfrm>
            <a:off x="4572000" y="3585655"/>
            <a:ext cx="4359888" cy="3080768"/>
          </a:xfrm>
          <a:prstGeom prst="rect">
            <a:avLst/>
          </a:prstGeom>
        </p:spPr>
      </p:pic>
      <p:pic>
        <p:nvPicPr>
          <p:cNvPr id="3" name="그림 2"/>
          <p:cNvPicPr>
            <a:picLocks noChangeAspect="1"/>
          </p:cNvPicPr>
          <p:nvPr/>
        </p:nvPicPr>
        <p:blipFill>
          <a:blip r:embed="rId9"/>
          <a:stretch>
            <a:fillRect/>
          </a:stretch>
        </p:blipFill>
        <p:spPr>
          <a:xfrm>
            <a:off x="-36512" y="-27384"/>
            <a:ext cx="9180512" cy="6885384"/>
          </a:xfrm>
          <a:prstGeom prst="rect">
            <a:avLst/>
          </a:prstGeom>
        </p:spPr>
      </p:pic>
    </p:spTree>
    <p:extLst>
      <p:ext uri="{BB962C8B-B14F-4D97-AF65-F5344CB8AC3E}">
        <p14:creationId xmlns:p14="http://schemas.microsoft.com/office/powerpoint/2010/main" val="34857922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직사각형 16"/>
          <p:cNvSpPr/>
          <p:nvPr/>
        </p:nvSpPr>
        <p:spPr>
          <a:xfrm>
            <a:off x="1156330" y="512616"/>
            <a:ext cx="1651414"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제목</a:t>
            </a:r>
          </a:p>
        </p:txBody>
      </p:sp>
      <p:sp>
        <p:nvSpPr>
          <p:cNvPr id="18" name="직사각형 17"/>
          <p:cNvSpPr/>
          <p:nvPr/>
        </p:nvSpPr>
        <p:spPr>
          <a:xfrm>
            <a:off x="1018141" y="1083795"/>
            <a:ext cx="1813317" cy="707886"/>
          </a:xfrm>
          <a:prstGeom prst="rect">
            <a:avLst/>
          </a:prstGeom>
        </p:spPr>
        <p:txBody>
          <a:bodyPr wrap="none">
            <a:spAutoFit/>
          </a:bodyPr>
          <a:lstStyle/>
          <a:p>
            <a:r>
              <a:rPr lang="en-US" altLang="ko-KR" sz="2000" dirty="0">
                <a:solidFill>
                  <a:prstClr val="white"/>
                </a:solidFill>
                <a:latin typeface="맑은 고딕" panose="020B0503020000020004" pitchFamily="50" charset="-127"/>
                <a:ea typeface="맑은 고딕" panose="020B0503020000020004" pitchFamily="50" charset="-127"/>
              </a:rPr>
              <a:t>Stocoin</a:t>
            </a:r>
          </a:p>
          <a:p>
            <a:r>
              <a:rPr lang="ko-KR" altLang="en-US" sz="2000" dirty="0">
                <a:solidFill>
                  <a:prstClr val="white"/>
                </a:solidFill>
                <a:latin typeface="맑은 고딕" panose="020B0503020000020004" pitchFamily="50" charset="-127"/>
                <a:ea typeface="맑은 고딕" panose="020B0503020000020004" pitchFamily="50" charset="-127"/>
              </a:rPr>
              <a:t>주식</a:t>
            </a:r>
            <a:r>
              <a:rPr lang="en-US" altLang="ko-KR" sz="2000" dirty="0">
                <a:solidFill>
                  <a:prstClr val="white"/>
                </a:solidFill>
                <a:latin typeface="맑은 고딕" panose="020B0503020000020004" pitchFamily="50" charset="-127"/>
                <a:ea typeface="맑은 고딕" panose="020B0503020000020004" pitchFamily="50" charset="-127"/>
              </a:rPr>
              <a:t> </a:t>
            </a:r>
            <a:r>
              <a:rPr lang="ko-KR" altLang="en-US" sz="2000" dirty="0">
                <a:solidFill>
                  <a:prstClr val="white"/>
                </a:solidFill>
                <a:latin typeface="맑은 고딕" panose="020B0503020000020004" pitchFamily="50" charset="-127"/>
                <a:ea typeface="맑은 고딕" panose="020B0503020000020004" pitchFamily="50" charset="-127"/>
              </a:rPr>
              <a:t>코인거래</a:t>
            </a:r>
          </a:p>
        </p:txBody>
      </p:sp>
      <p:grpSp>
        <p:nvGrpSpPr>
          <p:cNvPr id="2" name="그룹 18"/>
          <p:cNvGrpSpPr/>
          <p:nvPr/>
        </p:nvGrpSpPr>
        <p:grpSpPr>
          <a:xfrm>
            <a:off x="616506" y="2112783"/>
            <a:ext cx="2377780" cy="651672"/>
            <a:chOff x="4953531" y="1484784"/>
            <a:chExt cx="2121484" cy="651672"/>
          </a:xfrm>
        </p:grpSpPr>
        <p:sp>
          <p:nvSpPr>
            <p:cNvPr id="21" name="직사각형 20"/>
            <p:cNvSpPr/>
            <p:nvPr/>
          </p:nvSpPr>
          <p:spPr>
            <a:xfrm>
              <a:off x="5110956" y="1566084"/>
              <a:ext cx="502008" cy="523220"/>
            </a:xfrm>
            <a:prstGeom prst="rect">
              <a:avLst/>
            </a:prstGeom>
          </p:spPr>
          <p:txBody>
            <a:bodyPr wrap="none">
              <a:spAutoFit/>
            </a:bodyPr>
            <a:lstStyle/>
            <a:p>
              <a:pPr>
                <a:buFontTx/>
                <a:buBlip>
                  <a:blip r:embed="rId3"/>
                </a:buBlip>
              </a:pPr>
              <a:r>
                <a:rPr lang="ko-KR" altLang="en-US" sz="2800" dirty="0">
                  <a:solidFill>
                    <a:prstClr val="white"/>
                  </a:solidFill>
                  <a:latin typeface="맑은 고딕" pitchFamily="50" charset="-127"/>
                  <a:ea typeface="맑은 고딕" pitchFamily="50" charset="-127"/>
                </a:rPr>
                <a:t> </a:t>
              </a:r>
            </a:p>
          </p:txBody>
        </p:sp>
        <p:sp>
          <p:nvSpPr>
            <p:cNvPr id="22" name="직사각형 21"/>
            <p:cNvSpPr/>
            <p:nvPr/>
          </p:nvSpPr>
          <p:spPr>
            <a:xfrm>
              <a:off x="5601603" y="1556792"/>
              <a:ext cx="1473412"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내용</a:t>
              </a:r>
            </a:p>
          </p:txBody>
        </p:sp>
        <p:pic>
          <p:nvPicPr>
            <p:cNvPr id="23" name="Picture 6" descr="C:\Users\jinsung\AppData\Local\Microsoft\Windows\INetCache\IE\7DCKR220\g3[1].jpg"/>
            <p:cNvPicPr>
              <a:picLocks noChangeAspect="1" noChangeArrowheads="1"/>
            </p:cNvPicPr>
            <p:nvPr/>
          </p:nvPicPr>
          <p:blipFill>
            <a:blip r:embed="rId4" cstate="print"/>
            <a:srcRect/>
            <a:stretch>
              <a:fillRect/>
            </a:stretch>
          </p:blipFill>
          <p:spPr bwMode="auto">
            <a:xfrm>
              <a:off x="4953531" y="1484784"/>
              <a:ext cx="720080" cy="651672"/>
            </a:xfrm>
            <a:prstGeom prst="rect">
              <a:avLst/>
            </a:prstGeom>
            <a:noFill/>
          </p:spPr>
        </p:pic>
      </p:grpSp>
      <p:pic>
        <p:nvPicPr>
          <p:cNvPr id="24" name="Picture 26" descr="C:\Users\jinsung\AppData\Local\Microsoft\Windows\INetCache\IE\CAYIF0YX\project_manager[1].jpg"/>
          <p:cNvPicPr>
            <a:picLocks noChangeAspect="1" noChangeArrowheads="1"/>
          </p:cNvPicPr>
          <p:nvPr/>
        </p:nvPicPr>
        <p:blipFill>
          <a:blip r:embed="rId5" cstate="print"/>
          <a:srcRect/>
          <a:stretch>
            <a:fillRect/>
          </a:stretch>
        </p:blipFill>
        <p:spPr bwMode="auto">
          <a:xfrm>
            <a:off x="611560" y="476672"/>
            <a:ext cx="540000" cy="54000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그림 4">
            <a:extLst>
              <a:ext uri="{FF2B5EF4-FFF2-40B4-BE49-F238E27FC236}">
                <a16:creationId xmlns:a16="http://schemas.microsoft.com/office/drawing/2014/main" id="{9696E8A3-B557-21D9-E969-4599AA816755}"/>
              </a:ext>
            </a:extLst>
          </p:cNvPr>
          <p:cNvPicPr>
            <a:picLocks noChangeAspect="1"/>
          </p:cNvPicPr>
          <p:nvPr/>
        </p:nvPicPr>
        <p:blipFill>
          <a:blip r:embed="rId6"/>
          <a:stretch>
            <a:fillRect/>
          </a:stretch>
        </p:blipFill>
        <p:spPr>
          <a:xfrm>
            <a:off x="3338032" y="197832"/>
            <a:ext cx="5610225" cy="2519471"/>
          </a:xfrm>
          <a:prstGeom prst="rect">
            <a:avLst/>
          </a:prstGeom>
        </p:spPr>
      </p:pic>
      <p:pic>
        <p:nvPicPr>
          <p:cNvPr id="7" name="그림 6">
            <a:extLst>
              <a:ext uri="{FF2B5EF4-FFF2-40B4-BE49-F238E27FC236}">
                <a16:creationId xmlns:a16="http://schemas.microsoft.com/office/drawing/2014/main" id="{0A232EA4-17E9-C34E-0C6C-174C84A62A4E}"/>
              </a:ext>
            </a:extLst>
          </p:cNvPr>
          <p:cNvPicPr>
            <a:picLocks noChangeAspect="1"/>
          </p:cNvPicPr>
          <p:nvPr/>
        </p:nvPicPr>
        <p:blipFill>
          <a:blip r:embed="rId7"/>
          <a:stretch>
            <a:fillRect/>
          </a:stretch>
        </p:blipFill>
        <p:spPr>
          <a:xfrm>
            <a:off x="274899" y="2934236"/>
            <a:ext cx="4297102" cy="3602476"/>
          </a:xfrm>
          <a:prstGeom prst="rect">
            <a:avLst/>
          </a:prstGeom>
        </p:spPr>
      </p:pic>
      <p:pic>
        <p:nvPicPr>
          <p:cNvPr id="9" name="그림 8">
            <a:extLst>
              <a:ext uri="{FF2B5EF4-FFF2-40B4-BE49-F238E27FC236}">
                <a16:creationId xmlns:a16="http://schemas.microsoft.com/office/drawing/2014/main" id="{F67B61EE-DB0C-CED2-40BF-AD98321370B8}"/>
              </a:ext>
            </a:extLst>
          </p:cNvPr>
          <p:cNvPicPr>
            <a:picLocks noChangeAspect="1"/>
          </p:cNvPicPr>
          <p:nvPr/>
        </p:nvPicPr>
        <p:blipFill>
          <a:blip r:embed="rId8"/>
          <a:stretch>
            <a:fillRect/>
          </a:stretch>
        </p:blipFill>
        <p:spPr>
          <a:xfrm>
            <a:off x="4067944" y="2934235"/>
            <a:ext cx="5032713" cy="3519101"/>
          </a:xfrm>
          <a:prstGeom prst="rect">
            <a:avLst/>
          </a:prstGeom>
        </p:spPr>
      </p:pic>
      <p:pic>
        <p:nvPicPr>
          <p:cNvPr id="3" name="그림 2"/>
          <p:cNvPicPr>
            <a:picLocks noChangeAspect="1"/>
          </p:cNvPicPr>
          <p:nvPr/>
        </p:nvPicPr>
        <p:blipFill>
          <a:blip r:embed="rId9"/>
          <a:stretch>
            <a:fillRect/>
          </a:stretch>
        </p:blipFill>
        <p:spPr>
          <a:xfrm>
            <a:off x="0" y="-27384"/>
            <a:ext cx="9144000" cy="6885384"/>
          </a:xfrm>
          <a:prstGeom prst="rect">
            <a:avLst/>
          </a:prstGeom>
        </p:spPr>
      </p:pic>
    </p:spTree>
    <p:extLst>
      <p:ext uri="{BB962C8B-B14F-4D97-AF65-F5344CB8AC3E}">
        <p14:creationId xmlns:p14="http://schemas.microsoft.com/office/powerpoint/2010/main" val="2490956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idx="4294967295"/>
          </p:nvPr>
        </p:nvSpPr>
        <p:spPr>
          <a:xfrm>
            <a:off x="1835696" y="621407"/>
            <a:ext cx="3528392" cy="503337"/>
          </a:xfrm>
          <a:prstGeom prst="rect">
            <a:avLst/>
          </a:prstGeom>
        </p:spPr>
        <p:txBody>
          <a:bodyPr/>
          <a:lstStyle/>
          <a:p>
            <a:pPr>
              <a:defRPr/>
            </a:pPr>
            <a:r>
              <a:rPr lang="ko-KR" altLang="en-US" sz="3600" dirty="0">
                <a:latin typeface="굴림체" pitchFamily="49" charset="-127"/>
                <a:ea typeface="굴림체" pitchFamily="49" charset="-127"/>
              </a:rPr>
              <a:t>자바의 특징</a:t>
            </a:r>
          </a:p>
        </p:txBody>
      </p:sp>
      <p:sp>
        <p:nvSpPr>
          <p:cNvPr id="6" name="object 3"/>
          <p:cNvSpPr txBox="1"/>
          <p:nvPr/>
        </p:nvSpPr>
        <p:spPr>
          <a:xfrm>
            <a:off x="647700" y="2081148"/>
            <a:ext cx="8028756" cy="3300904"/>
          </a:xfrm>
          <a:prstGeom prst="rect">
            <a:avLst/>
          </a:prstGeom>
        </p:spPr>
        <p:txBody>
          <a:bodyPr vert="horz" wrap="square" lIns="0" tIns="0" rIns="0" bIns="0" rtlCol="0">
            <a:spAutoFit/>
          </a:bodyPr>
          <a:lstStyle/>
          <a:p>
            <a:pPr marL="469900" indent="-457200">
              <a:lnSpc>
                <a:spcPct val="100000"/>
              </a:lnSpc>
              <a:buFont typeface="Arial"/>
              <a:buAutoNum type="arabicPeriod"/>
              <a:tabLst>
                <a:tab pos="470534" algn="l"/>
              </a:tabLst>
            </a:pPr>
            <a:r>
              <a:rPr sz="2750" spc="25" dirty="0">
                <a:solidFill>
                  <a:srgbClr val="003399"/>
                </a:solidFill>
                <a:latin typeface="굴림체" panose="020B0609000101010101" pitchFamily="49" charset="-127"/>
                <a:ea typeface="굴림체" panose="020B0609000101010101" pitchFamily="49" charset="-127"/>
                <a:cs typeface="Batang"/>
              </a:rPr>
              <a:t>확장성</a:t>
            </a:r>
            <a:r>
              <a:rPr sz="2750" spc="200" dirty="0">
                <a:solidFill>
                  <a:srgbClr val="003399"/>
                </a:solidFill>
                <a:latin typeface="굴림체" panose="020B0609000101010101" pitchFamily="49" charset="-127"/>
                <a:ea typeface="굴림체" panose="020B0609000101010101" pitchFamily="49" charset="-127"/>
                <a:cs typeface="Arial"/>
              </a:rPr>
              <a:t>(</a:t>
            </a:r>
            <a:r>
              <a:rPr sz="2750" spc="415" dirty="0">
                <a:solidFill>
                  <a:srgbClr val="003399"/>
                </a:solidFill>
                <a:latin typeface="굴림체" panose="020B0609000101010101" pitchFamily="49" charset="-127"/>
                <a:ea typeface="굴림체" panose="020B0609000101010101" pitchFamily="49" charset="-127"/>
                <a:cs typeface="Arial"/>
              </a:rPr>
              <a:t>S</a:t>
            </a:r>
            <a:r>
              <a:rPr sz="2750" spc="350" dirty="0">
                <a:solidFill>
                  <a:srgbClr val="003399"/>
                </a:solidFill>
                <a:latin typeface="굴림체" panose="020B0609000101010101" pitchFamily="49" charset="-127"/>
                <a:ea typeface="굴림체" panose="020B0609000101010101" pitchFamily="49" charset="-127"/>
                <a:cs typeface="Arial"/>
              </a:rPr>
              <a:t>c</a:t>
            </a:r>
            <a:r>
              <a:rPr sz="2750" spc="195" dirty="0">
                <a:solidFill>
                  <a:srgbClr val="003399"/>
                </a:solidFill>
                <a:latin typeface="굴림체" panose="020B0609000101010101" pitchFamily="49" charset="-127"/>
                <a:ea typeface="굴림체" panose="020B0609000101010101" pitchFamily="49" charset="-127"/>
                <a:cs typeface="Arial"/>
              </a:rPr>
              <a:t>a</a:t>
            </a:r>
            <a:r>
              <a:rPr sz="2750" spc="434" dirty="0">
                <a:solidFill>
                  <a:srgbClr val="003399"/>
                </a:solidFill>
                <a:latin typeface="굴림체" panose="020B0609000101010101" pitchFamily="49" charset="-127"/>
                <a:ea typeface="굴림체" panose="020B0609000101010101" pitchFamily="49" charset="-127"/>
                <a:cs typeface="Arial"/>
              </a:rPr>
              <a:t>l</a:t>
            </a:r>
            <a:r>
              <a:rPr sz="2750" spc="195" dirty="0">
                <a:solidFill>
                  <a:srgbClr val="003399"/>
                </a:solidFill>
                <a:latin typeface="굴림체" panose="020B0609000101010101" pitchFamily="49" charset="-127"/>
                <a:ea typeface="굴림체" panose="020B0609000101010101" pitchFamily="49" charset="-127"/>
                <a:cs typeface="Arial"/>
              </a:rPr>
              <a:t>a</a:t>
            </a:r>
            <a:r>
              <a:rPr lang="en-US" sz="2750" spc="195" dirty="0">
                <a:solidFill>
                  <a:srgbClr val="003399"/>
                </a:solidFill>
                <a:latin typeface="굴림체" panose="020B0609000101010101" pitchFamily="49" charset="-127"/>
                <a:ea typeface="굴림체" panose="020B0609000101010101" pitchFamily="49" charset="-127"/>
                <a:cs typeface="Arial"/>
              </a:rPr>
              <a:t>b</a:t>
            </a:r>
            <a:r>
              <a:rPr sz="2750" spc="434" dirty="0">
                <a:solidFill>
                  <a:srgbClr val="003399"/>
                </a:solidFill>
                <a:latin typeface="굴림체" panose="020B0609000101010101" pitchFamily="49" charset="-127"/>
                <a:ea typeface="굴림체" panose="020B0609000101010101" pitchFamily="49" charset="-127"/>
                <a:cs typeface="Arial"/>
              </a:rPr>
              <a:t>ili</a:t>
            </a:r>
            <a:r>
              <a:rPr sz="2750" spc="355" dirty="0">
                <a:solidFill>
                  <a:srgbClr val="003399"/>
                </a:solidFill>
                <a:latin typeface="굴림체" panose="020B0609000101010101" pitchFamily="49" charset="-127"/>
                <a:ea typeface="굴림체" panose="020B0609000101010101" pitchFamily="49" charset="-127"/>
                <a:cs typeface="Arial"/>
              </a:rPr>
              <a:t>t</a:t>
            </a:r>
            <a:r>
              <a:rPr sz="2750" spc="350" dirty="0">
                <a:solidFill>
                  <a:srgbClr val="003399"/>
                </a:solidFill>
                <a:latin typeface="굴림체" panose="020B0609000101010101" pitchFamily="49" charset="-127"/>
                <a:ea typeface="굴림체" panose="020B0609000101010101" pitchFamily="49" charset="-127"/>
                <a:cs typeface="Arial"/>
              </a:rPr>
              <a:t>y</a:t>
            </a:r>
            <a:r>
              <a:rPr sz="2750" spc="355" dirty="0">
                <a:solidFill>
                  <a:srgbClr val="003399"/>
                </a:solidFill>
                <a:latin typeface="굴림체" panose="020B0609000101010101" pitchFamily="49" charset="-127"/>
                <a:ea typeface="굴림체" panose="020B0609000101010101" pitchFamily="49" charset="-127"/>
                <a:cs typeface="Arial"/>
              </a:rPr>
              <a:t>)</a:t>
            </a:r>
            <a:endParaRPr sz="2750" dirty="0">
              <a:latin typeface="굴림체" panose="020B0609000101010101" pitchFamily="49" charset="-127"/>
              <a:ea typeface="굴림체" panose="020B0609000101010101" pitchFamily="49" charset="-127"/>
              <a:cs typeface="Arial"/>
            </a:endParaRPr>
          </a:p>
          <a:p>
            <a:pPr marL="469900">
              <a:lnSpc>
                <a:spcPct val="100000"/>
              </a:lnSpc>
              <a:spcBef>
                <a:spcPts val="2155"/>
              </a:spcBef>
            </a:pPr>
            <a:r>
              <a:rPr sz="2400" dirty="0">
                <a:solidFill>
                  <a:srgbClr val="5E9CDA"/>
                </a:solidFill>
                <a:latin typeface="굴림체" panose="020B0609000101010101" pitchFamily="49" charset="-127"/>
                <a:ea typeface="굴림체" panose="020B0609000101010101" pitchFamily="49" charset="-127"/>
                <a:cs typeface="Wingdings"/>
              </a:rPr>
              <a:t></a:t>
            </a:r>
            <a:r>
              <a:rPr sz="2400" spc="-260" dirty="0">
                <a:solidFill>
                  <a:srgbClr val="5E9CDA"/>
                </a:solidFill>
                <a:latin typeface="굴림체" panose="020B0609000101010101" pitchFamily="49" charset="-127"/>
                <a:ea typeface="굴림체" panose="020B0609000101010101" pitchFamily="49" charset="-127"/>
                <a:cs typeface="Times New Roman"/>
              </a:rPr>
              <a:t> </a:t>
            </a:r>
            <a:r>
              <a:rPr sz="2400" dirty="0">
                <a:latin typeface="굴림체" panose="020B0609000101010101" pitchFamily="49" charset="-127"/>
                <a:ea typeface="굴림체" panose="020B0609000101010101" pitchFamily="49" charset="-127"/>
                <a:cs typeface="Batang"/>
              </a:rPr>
              <a:t>적용분</a:t>
            </a:r>
            <a:r>
              <a:rPr sz="2400" spc="5" dirty="0">
                <a:latin typeface="굴림체" panose="020B0609000101010101" pitchFamily="49" charset="-127"/>
                <a:ea typeface="굴림체" panose="020B0609000101010101" pitchFamily="49" charset="-127"/>
                <a:cs typeface="Batang"/>
              </a:rPr>
              <a:t>야</a:t>
            </a:r>
            <a:r>
              <a:rPr sz="2400" spc="-55" dirty="0">
                <a:latin typeface="굴림체" panose="020B0609000101010101" pitchFamily="49" charset="-127"/>
                <a:ea typeface="굴림체" panose="020B0609000101010101" pitchFamily="49" charset="-127"/>
                <a:cs typeface="Batang"/>
              </a:rPr>
              <a:t> </a:t>
            </a:r>
            <a:r>
              <a:rPr sz="2400" dirty="0">
                <a:latin typeface="굴림체" panose="020B0609000101010101" pitchFamily="49" charset="-127"/>
                <a:ea typeface="굴림체" panose="020B0609000101010101" pitchFamily="49" charset="-127"/>
                <a:cs typeface="Batang"/>
              </a:rPr>
              <a:t>광범위</a:t>
            </a:r>
          </a:p>
          <a:p>
            <a:pPr marL="1156335" lvl="1" indent="-228600">
              <a:lnSpc>
                <a:spcPct val="100000"/>
              </a:lnSpc>
              <a:spcBef>
                <a:spcPts val="1800"/>
              </a:spcBef>
              <a:buClr>
                <a:srgbClr val="92C052"/>
              </a:buClr>
              <a:buFont typeface="Gulim"/>
              <a:buChar char="•"/>
              <a:tabLst>
                <a:tab pos="1156970" algn="l"/>
              </a:tabLst>
            </a:pPr>
            <a:r>
              <a:rPr sz="2000" spc="25" dirty="0">
                <a:latin typeface="굴림체" panose="020B0609000101010101" pitchFamily="49" charset="-127"/>
                <a:ea typeface="굴림체" panose="020B0609000101010101" pitchFamily="49" charset="-127"/>
                <a:cs typeface="Batang"/>
              </a:rPr>
              <a:t>기업</a:t>
            </a:r>
            <a:r>
              <a:rPr sz="2000" spc="20" dirty="0">
                <a:latin typeface="굴림체" panose="020B0609000101010101" pitchFamily="49" charset="-127"/>
                <a:ea typeface="굴림체" panose="020B0609000101010101" pitchFamily="49" charset="-127"/>
                <a:cs typeface="Batang"/>
              </a:rPr>
              <a:t>용</a:t>
            </a:r>
            <a:r>
              <a:rPr sz="2000" spc="229" dirty="0">
                <a:latin typeface="굴림체" panose="020B0609000101010101" pitchFamily="49" charset="-127"/>
                <a:ea typeface="굴림체" panose="020B0609000101010101" pitchFamily="49" charset="-127"/>
                <a:cs typeface="Arial"/>
              </a:rPr>
              <a:t>(</a:t>
            </a:r>
            <a:r>
              <a:rPr sz="2000" spc="90" dirty="0">
                <a:latin typeface="굴림체" panose="020B0609000101010101" pitchFamily="49" charset="-127"/>
                <a:ea typeface="굴림체" panose="020B0609000101010101" pitchFamily="49" charset="-127"/>
                <a:cs typeface="Arial"/>
              </a:rPr>
              <a:t>E</a:t>
            </a:r>
            <a:r>
              <a:rPr sz="2000" spc="350" dirty="0">
                <a:latin typeface="굴림체" panose="020B0609000101010101" pitchFamily="49" charset="-127"/>
                <a:ea typeface="굴림체" panose="020B0609000101010101" pitchFamily="49" charset="-127"/>
                <a:cs typeface="Arial"/>
              </a:rPr>
              <a:t>n</a:t>
            </a:r>
            <a:r>
              <a:rPr sz="2000" spc="155" dirty="0">
                <a:latin typeface="굴림체" panose="020B0609000101010101" pitchFamily="49" charset="-127"/>
                <a:ea typeface="굴림체" panose="020B0609000101010101" pitchFamily="49" charset="-127"/>
                <a:cs typeface="Arial"/>
              </a:rPr>
              <a:t>t</a:t>
            </a:r>
            <a:r>
              <a:rPr sz="2000" spc="160" dirty="0">
                <a:latin typeface="굴림체" panose="020B0609000101010101" pitchFamily="49" charset="-127"/>
                <a:ea typeface="굴림체" panose="020B0609000101010101" pitchFamily="49" charset="-127"/>
                <a:cs typeface="Arial"/>
              </a:rPr>
              <a:t>e</a:t>
            </a:r>
            <a:r>
              <a:rPr sz="2000" spc="229" dirty="0">
                <a:latin typeface="굴림체" panose="020B0609000101010101" pitchFamily="49" charset="-127"/>
                <a:ea typeface="굴림체" panose="020B0609000101010101" pitchFamily="49" charset="-127"/>
                <a:cs typeface="Arial"/>
              </a:rPr>
              <a:t>r</a:t>
            </a:r>
            <a:r>
              <a:rPr sz="2000" spc="310" dirty="0">
                <a:latin typeface="굴림체" panose="020B0609000101010101" pitchFamily="49" charset="-127"/>
                <a:ea typeface="굴림체" panose="020B0609000101010101" pitchFamily="49" charset="-127"/>
                <a:cs typeface="Arial"/>
              </a:rPr>
              <a:t>p</a:t>
            </a:r>
            <a:r>
              <a:rPr sz="2000" spc="155" dirty="0">
                <a:latin typeface="굴림체" panose="020B0609000101010101" pitchFamily="49" charset="-127"/>
                <a:ea typeface="굴림체" panose="020B0609000101010101" pitchFamily="49" charset="-127"/>
                <a:cs typeface="Arial"/>
              </a:rPr>
              <a:t>r</a:t>
            </a:r>
            <a:r>
              <a:rPr sz="2000" spc="300" dirty="0">
                <a:latin typeface="굴림체" panose="020B0609000101010101" pitchFamily="49" charset="-127"/>
                <a:ea typeface="굴림체" panose="020B0609000101010101" pitchFamily="49" charset="-127"/>
                <a:cs typeface="Arial"/>
              </a:rPr>
              <a:t>i</a:t>
            </a:r>
            <a:r>
              <a:rPr sz="2000" spc="270" dirty="0">
                <a:latin typeface="굴림체" panose="020B0609000101010101" pitchFamily="49" charset="-127"/>
                <a:ea typeface="굴림체" panose="020B0609000101010101" pitchFamily="49" charset="-127"/>
                <a:cs typeface="Arial"/>
              </a:rPr>
              <a:t>s</a:t>
            </a:r>
            <a:r>
              <a:rPr sz="2000" spc="165" dirty="0">
                <a:latin typeface="굴림체" panose="020B0609000101010101" pitchFamily="49" charset="-127"/>
                <a:ea typeface="굴림체" panose="020B0609000101010101" pitchFamily="49" charset="-127"/>
                <a:cs typeface="Arial"/>
              </a:rPr>
              <a:t>e</a:t>
            </a:r>
            <a:r>
              <a:rPr sz="2000" spc="20" dirty="0">
                <a:latin typeface="굴림체" panose="020B0609000101010101" pitchFamily="49" charset="-127"/>
                <a:ea typeface="굴림체" panose="020B0609000101010101" pitchFamily="49" charset="-127"/>
                <a:cs typeface="Batang"/>
              </a:rPr>
              <a:t>급</a:t>
            </a:r>
            <a:r>
              <a:rPr sz="2000" spc="260" dirty="0">
                <a:latin typeface="굴림체" panose="020B0609000101010101" pitchFamily="49" charset="-127"/>
                <a:ea typeface="굴림체" panose="020B0609000101010101" pitchFamily="49" charset="-127"/>
                <a:cs typeface="Arial"/>
              </a:rPr>
              <a:t>)</a:t>
            </a:r>
            <a:r>
              <a:rPr sz="2000" spc="-135" dirty="0">
                <a:latin typeface="굴림체" panose="020B0609000101010101" pitchFamily="49" charset="-127"/>
                <a:ea typeface="굴림체" panose="020B0609000101010101" pitchFamily="49" charset="-127"/>
                <a:cs typeface="Arial"/>
              </a:rPr>
              <a:t> </a:t>
            </a:r>
            <a:r>
              <a:rPr sz="2000" spc="180" dirty="0">
                <a:latin typeface="굴림체" panose="020B0609000101010101" pitchFamily="49" charset="-127"/>
                <a:ea typeface="굴림체" panose="020B0609000101010101" pitchFamily="49" charset="-127"/>
                <a:cs typeface="Arial"/>
              </a:rPr>
              <a:t>~</a:t>
            </a:r>
            <a:r>
              <a:rPr sz="2000" spc="45" dirty="0">
                <a:latin typeface="굴림체" panose="020B0609000101010101" pitchFamily="49" charset="-127"/>
                <a:ea typeface="굴림체" panose="020B0609000101010101" pitchFamily="49" charset="-127"/>
                <a:cs typeface="Arial"/>
              </a:rPr>
              <a:t> </a:t>
            </a:r>
            <a:r>
              <a:rPr sz="2000" spc="25" dirty="0">
                <a:latin typeface="굴림체" panose="020B0609000101010101" pitchFamily="49" charset="-127"/>
                <a:ea typeface="굴림체" panose="020B0609000101010101" pitchFamily="49" charset="-127"/>
                <a:cs typeface="Batang"/>
              </a:rPr>
              <a:t>핸드폰</a:t>
            </a:r>
            <a:r>
              <a:rPr sz="2000" spc="229" dirty="0">
                <a:latin typeface="굴림체" panose="020B0609000101010101" pitchFamily="49" charset="-127"/>
                <a:ea typeface="굴림체" panose="020B0609000101010101" pitchFamily="49" charset="-127"/>
                <a:cs typeface="Arial"/>
              </a:rPr>
              <a:t>(</a:t>
            </a:r>
            <a:r>
              <a:rPr sz="2000" spc="130" dirty="0">
                <a:latin typeface="굴림체" panose="020B0609000101010101" pitchFamily="49" charset="-127"/>
                <a:ea typeface="굴림체" panose="020B0609000101010101" pitchFamily="49" charset="-127"/>
                <a:cs typeface="Arial"/>
              </a:rPr>
              <a:t>M</a:t>
            </a:r>
            <a:r>
              <a:rPr sz="2000" spc="315" dirty="0">
                <a:latin typeface="굴림체" panose="020B0609000101010101" pitchFamily="49" charset="-127"/>
                <a:ea typeface="굴림체" panose="020B0609000101010101" pitchFamily="49" charset="-127"/>
                <a:cs typeface="Arial"/>
              </a:rPr>
              <a:t>obi</a:t>
            </a:r>
            <a:r>
              <a:rPr sz="2000" spc="135" dirty="0">
                <a:latin typeface="굴림체" panose="020B0609000101010101" pitchFamily="49" charset="-127"/>
                <a:ea typeface="굴림체" panose="020B0609000101010101" pitchFamily="49" charset="-127"/>
                <a:cs typeface="Arial"/>
              </a:rPr>
              <a:t>l</a:t>
            </a:r>
            <a:r>
              <a:rPr sz="2000" spc="160" dirty="0">
                <a:latin typeface="굴림체" panose="020B0609000101010101" pitchFamily="49" charset="-127"/>
                <a:ea typeface="굴림체" panose="020B0609000101010101" pitchFamily="49" charset="-127"/>
                <a:cs typeface="Arial"/>
              </a:rPr>
              <a:t>e</a:t>
            </a:r>
            <a:r>
              <a:rPr sz="2000" spc="260" dirty="0">
                <a:latin typeface="굴림체" panose="020B0609000101010101" pitchFamily="49" charset="-127"/>
                <a:ea typeface="굴림체" panose="020B0609000101010101" pitchFamily="49" charset="-127"/>
                <a:cs typeface="Arial"/>
              </a:rPr>
              <a:t>)</a:t>
            </a:r>
            <a:endParaRPr sz="2000" dirty="0">
              <a:latin typeface="굴림체" panose="020B0609000101010101" pitchFamily="49" charset="-127"/>
              <a:ea typeface="굴림체" panose="020B0609000101010101" pitchFamily="49" charset="-127"/>
              <a:cs typeface="Arial"/>
            </a:endParaRPr>
          </a:p>
          <a:p>
            <a:pPr marL="927735">
              <a:lnSpc>
                <a:spcPct val="100000"/>
              </a:lnSpc>
              <a:spcBef>
                <a:spcPts val="1655"/>
              </a:spcBef>
              <a:tabLst>
                <a:tab pos="1156335" algn="l"/>
              </a:tabLst>
            </a:pPr>
            <a:r>
              <a:rPr sz="2000" spc="10" dirty="0">
                <a:solidFill>
                  <a:srgbClr val="92C052"/>
                </a:solidFill>
                <a:latin typeface="굴림체" panose="020B0609000101010101" pitchFamily="49" charset="-127"/>
                <a:ea typeface="굴림체" panose="020B0609000101010101" pitchFamily="49" charset="-127"/>
                <a:cs typeface="Gulim"/>
              </a:rPr>
              <a:t>•	</a:t>
            </a:r>
            <a:r>
              <a:rPr sz="2000" spc="25" dirty="0">
                <a:latin typeface="굴림체" panose="020B0609000101010101" pitchFamily="49" charset="-127"/>
                <a:ea typeface="굴림체" panose="020B0609000101010101" pitchFamily="49" charset="-127"/>
                <a:cs typeface="Batang"/>
              </a:rPr>
              <a:t>다양한</a:t>
            </a:r>
            <a:r>
              <a:rPr sz="2000" spc="-145" dirty="0">
                <a:latin typeface="굴림체" panose="020B0609000101010101" pitchFamily="49" charset="-127"/>
                <a:ea typeface="굴림체" panose="020B0609000101010101" pitchFamily="49" charset="-127"/>
                <a:cs typeface="Batang"/>
              </a:rPr>
              <a:t> </a:t>
            </a:r>
            <a:r>
              <a:rPr sz="2000" spc="25" dirty="0">
                <a:latin typeface="굴림체" panose="020B0609000101010101" pitchFamily="49" charset="-127"/>
                <a:ea typeface="굴림체" panose="020B0609000101010101" pitchFamily="49" charset="-127"/>
                <a:cs typeface="Batang"/>
              </a:rPr>
              <a:t>분야에</a:t>
            </a:r>
            <a:r>
              <a:rPr sz="2000" spc="-70" dirty="0">
                <a:latin typeface="굴림체" panose="020B0609000101010101" pitchFamily="49" charset="-127"/>
                <a:ea typeface="굴림체" panose="020B0609000101010101" pitchFamily="49" charset="-127"/>
                <a:cs typeface="Batang"/>
              </a:rPr>
              <a:t> </a:t>
            </a:r>
            <a:r>
              <a:rPr sz="2000" spc="25" dirty="0">
                <a:latin typeface="굴림체" panose="020B0609000101010101" pitchFamily="49" charset="-127"/>
                <a:ea typeface="굴림체" panose="020B0609000101010101" pitchFamily="49" charset="-127"/>
                <a:cs typeface="Batang"/>
              </a:rPr>
              <a:t>적용</a:t>
            </a:r>
            <a:r>
              <a:rPr sz="2000" spc="-70" dirty="0">
                <a:latin typeface="굴림체" panose="020B0609000101010101" pitchFamily="49" charset="-127"/>
                <a:ea typeface="굴림체" panose="020B0609000101010101" pitchFamily="49" charset="-127"/>
                <a:cs typeface="Batang"/>
              </a:rPr>
              <a:t> </a:t>
            </a:r>
            <a:r>
              <a:rPr sz="2000" spc="25" dirty="0">
                <a:latin typeface="굴림체" panose="020B0609000101010101" pitchFamily="49" charset="-127"/>
                <a:ea typeface="굴림체" panose="020B0609000101010101" pitchFamily="49" charset="-127"/>
                <a:cs typeface="Batang"/>
              </a:rPr>
              <a:t>가능한</a:t>
            </a:r>
            <a:r>
              <a:rPr sz="2000" spc="-70" dirty="0">
                <a:latin typeface="굴림체" panose="020B0609000101010101" pitchFamily="49" charset="-127"/>
                <a:ea typeface="굴림체" panose="020B0609000101010101" pitchFamily="49" charset="-127"/>
                <a:cs typeface="Batang"/>
              </a:rPr>
              <a:t> </a:t>
            </a:r>
            <a:r>
              <a:rPr sz="2000" spc="25" dirty="0">
                <a:latin typeface="굴림체" panose="020B0609000101010101" pitchFamily="49" charset="-127"/>
                <a:ea typeface="굴림체" panose="020B0609000101010101" pitchFamily="49" charset="-127"/>
                <a:cs typeface="Batang"/>
              </a:rPr>
              <a:t>프로그램</a:t>
            </a:r>
            <a:r>
              <a:rPr sz="2000" spc="-145" dirty="0">
                <a:latin typeface="굴림체" panose="020B0609000101010101" pitchFamily="49" charset="-127"/>
                <a:ea typeface="굴림체" panose="020B0609000101010101" pitchFamily="49" charset="-127"/>
                <a:cs typeface="Batang"/>
              </a:rPr>
              <a:t> </a:t>
            </a:r>
            <a:r>
              <a:rPr sz="2000" spc="25" dirty="0">
                <a:latin typeface="굴림체" panose="020B0609000101010101" pitchFamily="49" charset="-127"/>
                <a:ea typeface="굴림체" panose="020B0609000101010101" pitchFamily="49" charset="-127"/>
                <a:cs typeface="Batang"/>
              </a:rPr>
              <a:t>개발</a:t>
            </a:r>
            <a:endParaRPr sz="2000" dirty="0">
              <a:latin typeface="굴림체" panose="020B0609000101010101" pitchFamily="49" charset="-127"/>
              <a:ea typeface="굴림체" panose="020B0609000101010101" pitchFamily="49" charset="-127"/>
              <a:cs typeface="Batang"/>
            </a:endParaRPr>
          </a:p>
          <a:p>
            <a:pPr>
              <a:lnSpc>
                <a:spcPct val="100000"/>
              </a:lnSpc>
              <a:spcBef>
                <a:spcPts val="34"/>
              </a:spcBef>
            </a:pPr>
            <a:endParaRPr sz="1650" dirty="0">
              <a:latin typeface="굴림체" panose="020B0609000101010101" pitchFamily="49" charset="-127"/>
              <a:ea typeface="굴림체" panose="020B0609000101010101" pitchFamily="49" charset="-127"/>
              <a:cs typeface="Times New Roman"/>
            </a:endParaRPr>
          </a:p>
          <a:p>
            <a:pPr marL="469900">
              <a:lnSpc>
                <a:spcPct val="100000"/>
              </a:lnSpc>
            </a:pPr>
            <a:r>
              <a:rPr sz="2400" dirty="0">
                <a:solidFill>
                  <a:srgbClr val="5E9CDA"/>
                </a:solidFill>
                <a:latin typeface="굴림체" panose="020B0609000101010101" pitchFamily="49" charset="-127"/>
                <a:ea typeface="굴림체" panose="020B0609000101010101" pitchFamily="49" charset="-127"/>
                <a:cs typeface="Wingdings"/>
              </a:rPr>
              <a:t></a:t>
            </a:r>
            <a:r>
              <a:rPr sz="2400" spc="-260" dirty="0">
                <a:solidFill>
                  <a:srgbClr val="5E9CDA"/>
                </a:solidFill>
                <a:latin typeface="굴림체" panose="020B0609000101010101" pitchFamily="49" charset="-127"/>
                <a:ea typeface="굴림체" panose="020B0609000101010101" pitchFamily="49" charset="-127"/>
                <a:cs typeface="Times New Roman"/>
              </a:rPr>
              <a:t> </a:t>
            </a:r>
            <a:r>
              <a:rPr sz="2400" dirty="0">
                <a:latin typeface="굴림체" panose="020B0609000101010101" pitchFamily="49" charset="-127"/>
                <a:ea typeface="굴림체" panose="020B0609000101010101" pitchFamily="49" charset="-127"/>
                <a:cs typeface="Batang"/>
              </a:rPr>
              <a:t>기</a:t>
            </a:r>
            <a:r>
              <a:rPr sz="2400" spc="5" dirty="0">
                <a:latin typeface="굴림체" panose="020B0609000101010101" pitchFamily="49" charset="-127"/>
                <a:ea typeface="굴림체" panose="020B0609000101010101" pitchFamily="49" charset="-127"/>
                <a:cs typeface="Batang"/>
              </a:rPr>
              <a:t>존</a:t>
            </a:r>
            <a:r>
              <a:rPr sz="2400" spc="-55" dirty="0">
                <a:latin typeface="굴림체" panose="020B0609000101010101" pitchFamily="49" charset="-127"/>
                <a:ea typeface="굴림체" panose="020B0609000101010101" pitchFamily="49" charset="-127"/>
                <a:cs typeface="Batang"/>
              </a:rPr>
              <a:t> </a:t>
            </a:r>
            <a:r>
              <a:rPr sz="2400" dirty="0">
                <a:latin typeface="굴림체" panose="020B0609000101010101" pitchFamily="49" charset="-127"/>
                <a:ea typeface="굴림체" panose="020B0609000101010101" pitchFamily="49" charset="-127"/>
                <a:cs typeface="Batang"/>
              </a:rPr>
              <a:t>시스</a:t>
            </a:r>
            <a:r>
              <a:rPr sz="2400" spc="5" dirty="0">
                <a:latin typeface="굴림체" panose="020B0609000101010101" pitchFamily="49" charset="-127"/>
                <a:ea typeface="굴림체" panose="020B0609000101010101" pitchFamily="49" charset="-127"/>
                <a:cs typeface="Batang"/>
              </a:rPr>
              <a:t>템</a:t>
            </a:r>
            <a:r>
              <a:rPr sz="2400" spc="-55" dirty="0">
                <a:latin typeface="굴림체" panose="020B0609000101010101" pitchFamily="49" charset="-127"/>
                <a:ea typeface="굴림체" panose="020B0609000101010101" pitchFamily="49" charset="-127"/>
                <a:cs typeface="Batang"/>
              </a:rPr>
              <a:t> </a:t>
            </a:r>
            <a:r>
              <a:rPr sz="2400" dirty="0">
                <a:latin typeface="굴림체" panose="020B0609000101010101" pitchFamily="49" charset="-127"/>
                <a:ea typeface="굴림체" panose="020B0609000101010101" pitchFamily="49" charset="-127"/>
                <a:cs typeface="Batang"/>
              </a:rPr>
              <a:t>확</a:t>
            </a:r>
            <a:r>
              <a:rPr sz="2400" spc="5" dirty="0">
                <a:latin typeface="굴림체" panose="020B0609000101010101" pitchFamily="49" charset="-127"/>
                <a:ea typeface="굴림체" panose="020B0609000101010101" pitchFamily="49" charset="-127"/>
                <a:cs typeface="Batang"/>
              </a:rPr>
              <a:t>장</a:t>
            </a:r>
            <a:r>
              <a:rPr sz="2400" spc="25" dirty="0">
                <a:latin typeface="굴림체" panose="020B0609000101010101" pitchFamily="49" charset="-127"/>
                <a:ea typeface="굴림체" panose="020B0609000101010101" pitchFamily="49" charset="-127"/>
                <a:cs typeface="Batang"/>
              </a:rPr>
              <a:t> </a:t>
            </a:r>
            <a:r>
              <a:rPr sz="2400" dirty="0">
                <a:latin typeface="굴림체" panose="020B0609000101010101" pitchFamily="49" charset="-127"/>
                <a:ea typeface="굴림체" panose="020B0609000101010101" pitchFamily="49" charset="-127"/>
                <a:cs typeface="Batang"/>
              </a:rPr>
              <a:t>용이</a:t>
            </a:r>
          </a:p>
          <a:p>
            <a:pPr marL="927735">
              <a:lnSpc>
                <a:spcPct val="100000"/>
              </a:lnSpc>
              <a:spcBef>
                <a:spcPts val="1800"/>
              </a:spcBef>
              <a:tabLst>
                <a:tab pos="1156335" algn="l"/>
              </a:tabLst>
            </a:pPr>
            <a:r>
              <a:rPr sz="2000" spc="10" dirty="0">
                <a:solidFill>
                  <a:srgbClr val="92C052"/>
                </a:solidFill>
                <a:latin typeface="굴림체" panose="020B0609000101010101" pitchFamily="49" charset="-127"/>
                <a:ea typeface="굴림체" panose="020B0609000101010101" pitchFamily="49" charset="-127"/>
                <a:cs typeface="Gulim"/>
              </a:rPr>
              <a:t>•	</a:t>
            </a:r>
            <a:r>
              <a:rPr sz="2000" spc="25" dirty="0">
                <a:latin typeface="굴림체" panose="020B0609000101010101" pitchFamily="49" charset="-127"/>
                <a:ea typeface="굴림체" panose="020B0609000101010101" pitchFamily="49" charset="-127"/>
                <a:cs typeface="Batang"/>
              </a:rPr>
              <a:t>인사</a:t>
            </a:r>
            <a:r>
              <a:rPr sz="2000" spc="-145" dirty="0">
                <a:latin typeface="굴림체" panose="020B0609000101010101" pitchFamily="49" charset="-127"/>
                <a:ea typeface="굴림체" panose="020B0609000101010101" pitchFamily="49" charset="-127"/>
                <a:cs typeface="Batang"/>
              </a:rPr>
              <a:t> </a:t>
            </a:r>
            <a:r>
              <a:rPr sz="2000" spc="25" dirty="0">
                <a:latin typeface="굴림체" panose="020B0609000101010101" pitchFamily="49" charset="-127"/>
                <a:ea typeface="굴림체" panose="020B0609000101010101" pitchFamily="49" charset="-127"/>
                <a:cs typeface="Batang"/>
              </a:rPr>
              <a:t>시스템</a:t>
            </a:r>
            <a:r>
              <a:rPr sz="2000" spc="-70" dirty="0">
                <a:latin typeface="굴림체" panose="020B0609000101010101" pitchFamily="49" charset="-127"/>
                <a:ea typeface="굴림체" panose="020B0609000101010101" pitchFamily="49" charset="-127"/>
                <a:cs typeface="Batang"/>
              </a:rPr>
              <a:t> </a:t>
            </a:r>
            <a:r>
              <a:rPr sz="2000" spc="25" dirty="0">
                <a:solidFill>
                  <a:srgbClr val="C00000"/>
                </a:solidFill>
                <a:latin typeface="굴림체" panose="020B0609000101010101" pitchFamily="49" charset="-127"/>
                <a:ea typeface="굴림체" panose="020B0609000101010101" pitchFamily="49" charset="-127"/>
                <a:cs typeface="Wingdings"/>
              </a:rPr>
              <a:t></a:t>
            </a:r>
            <a:r>
              <a:rPr sz="2000" spc="110" dirty="0">
                <a:solidFill>
                  <a:srgbClr val="C00000"/>
                </a:solidFill>
                <a:latin typeface="굴림체" panose="020B0609000101010101" pitchFamily="49" charset="-127"/>
                <a:ea typeface="굴림체" panose="020B0609000101010101" pitchFamily="49" charset="-127"/>
                <a:cs typeface="Times New Roman"/>
              </a:rPr>
              <a:t> </a:t>
            </a:r>
            <a:r>
              <a:rPr sz="2000" spc="25" dirty="0">
                <a:latin typeface="굴림체" panose="020B0609000101010101" pitchFamily="49" charset="-127"/>
                <a:ea typeface="굴림체" panose="020B0609000101010101" pitchFamily="49" charset="-127"/>
                <a:cs typeface="Batang"/>
              </a:rPr>
              <a:t>급여</a:t>
            </a:r>
            <a:r>
              <a:rPr sz="2000" spc="-70" dirty="0">
                <a:latin typeface="굴림체" panose="020B0609000101010101" pitchFamily="49" charset="-127"/>
                <a:ea typeface="굴림체" panose="020B0609000101010101" pitchFamily="49" charset="-127"/>
                <a:cs typeface="Batang"/>
              </a:rPr>
              <a:t> </a:t>
            </a:r>
            <a:r>
              <a:rPr sz="2000" spc="25" dirty="0">
                <a:latin typeface="굴림체" panose="020B0609000101010101" pitchFamily="49" charset="-127"/>
                <a:ea typeface="굴림체" panose="020B0609000101010101" pitchFamily="49" charset="-127"/>
                <a:cs typeface="Batang"/>
              </a:rPr>
              <a:t>시스템</a:t>
            </a:r>
            <a:endParaRPr sz="2000" dirty="0">
              <a:latin typeface="굴림체" panose="020B0609000101010101" pitchFamily="49" charset="-127"/>
              <a:ea typeface="굴림체" panose="020B0609000101010101" pitchFamily="49" charset="-127"/>
              <a:cs typeface="Batang"/>
            </a:endParaRPr>
          </a:p>
        </p:txBody>
      </p:sp>
      <p:sp>
        <p:nvSpPr>
          <p:cNvPr id="7" name="object 4"/>
          <p:cNvSpPr/>
          <p:nvPr/>
        </p:nvSpPr>
        <p:spPr>
          <a:xfrm>
            <a:off x="190500" y="1390650"/>
            <a:ext cx="3390900" cy="571500"/>
          </a:xfrm>
          <a:prstGeom prst="rect">
            <a:avLst/>
          </a:prstGeom>
          <a:blipFill>
            <a:blip r:embed="rId2" cstate="print"/>
            <a:stretch>
              <a:fillRect/>
            </a:stretch>
          </a:blipFill>
        </p:spPr>
        <p:txBody>
          <a:bodyPr wrap="square" lIns="0" tIns="0" rIns="0" bIns="0" rtlCol="0"/>
          <a:lstStyle/>
          <a:p>
            <a:endParaRPr/>
          </a:p>
        </p:txBody>
      </p:sp>
      <p:sp>
        <p:nvSpPr>
          <p:cNvPr id="8" name="object 5"/>
          <p:cNvSpPr/>
          <p:nvPr/>
        </p:nvSpPr>
        <p:spPr>
          <a:xfrm>
            <a:off x="419100" y="1352550"/>
            <a:ext cx="2914650" cy="561975"/>
          </a:xfrm>
          <a:prstGeom prst="rect">
            <a:avLst/>
          </a:prstGeom>
          <a:blipFill>
            <a:blip r:embed="rId3" cstate="print"/>
            <a:stretch>
              <a:fillRect/>
            </a:stretch>
          </a:blipFill>
        </p:spPr>
        <p:txBody>
          <a:bodyPr wrap="square" lIns="0" tIns="0" rIns="0" bIns="0" rtlCol="0"/>
          <a:lstStyle/>
          <a:p>
            <a:endParaRPr/>
          </a:p>
        </p:txBody>
      </p:sp>
      <p:sp>
        <p:nvSpPr>
          <p:cNvPr id="9" name="object 6"/>
          <p:cNvSpPr/>
          <p:nvPr/>
        </p:nvSpPr>
        <p:spPr>
          <a:xfrm>
            <a:off x="263525" y="1447800"/>
            <a:ext cx="3241675" cy="415925"/>
          </a:xfrm>
          <a:custGeom>
            <a:avLst/>
            <a:gdLst/>
            <a:ahLst/>
            <a:cxnLst/>
            <a:rect l="l" t="t" r="r" b="b"/>
            <a:pathLst>
              <a:path w="3241675" h="415925">
                <a:moveTo>
                  <a:pt x="0" y="415925"/>
                </a:moveTo>
                <a:lnTo>
                  <a:pt x="3241675" y="415925"/>
                </a:lnTo>
                <a:lnTo>
                  <a:pt x="3241675" y="0"/>
                </a:lnTo>
                <a:lnTo>
                  <a:pt x="0" y="0"/>
                </a:lnTo>
                <a:lnTo>
                  <a:pt x="0" y="415925"/>
                </a:lnTo>
                <a:close/>
              </a:path>
            </a:pathLst>
          </a:custGeom>
          <a:ln w="38100">
            <a:solidFill>
              <a:srgbClr val="FFFFFF"/>
            </a:solidFill>
          </a:ln>
        </p:spPr>
        <p:txBody>
          <a:bodyPr wrap="square" lIns="0" tIns="0" rIns="0" bIns="0" rtlCol="0"/>
          <a:lstStyle/>
          <a:p>
            <a:endParaRPr/>
          </a:p>
        </p:txBody>
      </p:sp>
      <p:sp>
        <p:nvSpPr>
          <p:cNvPr id="10" name="object 7"/>
          <p:cNvSpPr txBox="1"/>
          <p:nvPr/>
        </p:nvSpPr>
        <p:spPr>
          <a:xfrm>
            <a:off x="263525" y="1447800"/>
            <a:ext cx="3241675" cy="415925"/>
          </a:xfrm>
          <a:prstGeom prst="rect">
            <a:avLst/>
          </a:prstGeom>
          <a:solidFill>
            <a:srgbClr val="85AD48"/>
          </a:solidFill>
        </p:spPr>
        <p:txBody>
          <a:bodyPr vert="horz" wrap="square" lIns="0" tIns="17780" rIns="0" bIns="0" rtlCol="0">
            <a:spAutoFit/>
          </a:bodyPr>
          <a:lstStyle/>
          <a:p>
            <a:pPr marL="396875">
              <a:lnSpc>
                <a:spcPct val="100000"/>
              </a:lnSpc>
              <a:spcBef>
                <a:spcPts val="140"/>
              </a:spcBef>
            </a:pPr>
            <a:r>
              <a:rPr sz="2400" b="1" spc="30" dirty="0">
                <a:solidFill>
                  <a:srgbClr val="FFFFFF"/>
                </a:solidFill>
                <a:latin typeface="Malgun Gothic"/>
                <a:cs typeface="Malgun Gothic"/>
              </a:rPr>
              <a:t>1</a:t>
            </a:r>
            <a:r>
              <a:rPr sz="2400" b="1" spc="-20" dirty="0">
                <a:solidFill>
                  <a:srgbClr val="FFFFFF"/>
                </a:solidFill>
                <a:latin typeface="Malgun Gothic"/>
                <a:cs typeface="Malgun Gothic"/>
              </a:rPr>
              <a:t>-</a:t>
            </a:r>
            <a:r>
              <a:rPr sz="2400" b="1" spc="30" dirty="0">
                <a:solidFill>
                  <a:srgbClr val="FFFFFF"/>
                </a:solidFill>
                <a:latin typeface="Malgun Gothic"/>
                <a:cs typeface="Malgun Gothic"/>
              </a:rPr>
              <a:t>1</a:t>
            </a:r>
            <a:r>
              <a:rPr sz="2400" b="1" dirty="0">
                <a:solidFill>
                  <a:srgbClr val="FFFFFF"/>
                </a:solidFill>
                <a:latin typeface="Malgun Gothic"/>
                <a:cs typeface="Malgun Gothic"/>
              </a:rPr>
              <a:t>.</a:t>
            </a:r>
            <a:r>
              <a:rPr sz="2400" b="1" spc="-125" dirty="0">
                <a:solidFill>
                  <a:srgbClr val="FFFFFF"/>
                </a:solidFill>
                <a:latin typeface="Malgun Gothic"/>
                <a:cs typeface="Malgun Gothic"/>
              </a:rPr>
              <a:t> </a:t>
            </a:r>
            <a:r>
              <a:rPr sz="2400" b="1" spc="15" dirty="0">
                <a:solidFill>
                  <a:srgbClr val="FFFFFF"/>
                </a:solidFill>
                <a:latin typeface="Malgun Gothic"/>
                <a:cs typeface="Malgun Gothic"/>
              </a:rPr>
              <a:t>J</a:t>
            </a:r>
            <a:r>
              <a:rPr sz="2400" b="1" spc="30" dirty="0">
                <a:solidFill>
                  <a:srgbClr val="FFFFFF"/>
                </a:solidFill>
                <a:latin typeface="Malgun Gothic"/>
                <a:cs typeface="Malgun Gothic"/>
              </a:rPr>
              <a:t>A</a:t>
            </a:r>
            <a:r>
              <a:rPr sz="2400" b="1" spc="-40" dirty="0">
                <a:solidFill>
                  <a:srgbClr val="FFFFFF"/>
                </a:solidFill>
                <a:latin typeface="Malgun Gothic"/>
                <a:cs typeface="Malgun Gothic"/>
              </a:rPr>
              <a:t>V</a:t>
            </a:r>
            <a:r>
              <a:rPr sz="2400" b="1" spc="35" dirty="0">
                <a:solidFill>
                  <a:srgbClr val="FFFFFF"/>
                </a:solidFill>
                <a:latin typeface="Malgun Gothic"/>
                <a:cs typeface="Malgun Gothic"/>
              </a:rPr>
              <a:t>A</a:t>
            </a:r>
            <a:r>
              <a:rPr sz="2400" b="1" spc="5" dirty="0">
                <a:solidFill>
                  <a:srgbClr val="FFFFFF"/>
                </a:solidFill>
                <a:latin typeface="Malgun Gothic"/>
                <a:cs typeface="Malgun Gothic"/>
              </a:rPr>
              <a:t>의</a:t>
            </a:r>
            <a:r>
              <a:rPr sz="2400" b="1" spc="-95" dirty="0">
                <a:solidFill>
                  <a:srgbClr val="FFFFFF"/>
                </a:solidFill>
                <a:latin typeface="Malgun Gothic"/>
                <a:cs typeface="Malgun Gothic"/>
              </a:rPr>
              <a:t> </a:t>
            </a:r>
            <a:r>
              <a:rPr sz="2400" b="1" dirty="0">
                <a:solidFill>
                  <a:srgbClr val="FFFFFF"/>
                </a:solidFill>
                <a:latin typeface="Malgun Gothic"/>
                <a:cs typeface="Malgun Gothic"/>
              </a:rPr>
              <a:t>장점</a:t>
            </a:r>
            <a:endParaRPr sz="2400">
              <a:latin typeface="Malgun Gothic"/>
              <a:cs typeface="Malgun Gothic"/>
            </a:endParaRPr>
          </a:p>
        </p:txBody>
      </p:sp>
    </p:spTree>
    <p:extLst>
      <p:ext uri="{BB962C8B-B14F-4D97-AF65-F5344CB8AC3E}">
        <p14:creationId xmlns:p14="http://schemas.microsoft.com/office/powerpoint/2010/main" val="2236022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8568952"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txBox="1">
            <a:spLocks noChangeArrowheads="1"/>
          </p:cNvSpPr>
          <p:nvPr/>
        </p:nvSpPr>
        <p:spPr>
          <a:xfrm>
            <a:off x="1619672" y="548680"/>
            <a:ext cx="3672408" cy="503337"/>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a:defRPr/>
            </a:pPr>
            <a:r>
              <a:rPr lang="ko-KR" altLang="en-US" sz="3600" dirty="0">
                <a:solidFill>
                  <a:schemeClr val="bg1"/>
                </a:solidFill>
                <a:latin typeface="굴림체" pitchFamily="49" charset="-127"/>
                <a:ea typeface="굴림체" pitchFamily="49" charset="-127"/>
              </a:rPr>
              <a:t>자바의 특징</a:t>
            </a:r>
          </a:p>
        </p:txBody>
      </p:sp>
    </p:spTree>
    <p:extLst>
      <p:ext uri="{BB962C8B-B14F-4D97-AF65-F5344CB8AC3E}">
        <p14:creationId xmlns:p14="http://schemas.microsoft.com/office/powerpoint/2010/main" val="553479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8568952"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txBox="1">
            <a:spLocks noChangeArrowheads="1"/>
          </p:cNvSpPr>
          <p:nvPr/>
        </p:nvSpPr>
        <p:spPr>
          <a:xfrm>
            <a:off x="1691680" y="621407"/>
            <a:ext cx="2808312" cy="503337"/>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a:defRPr/>
            </a:pPr>
            <a:r>
              <a:rPr lang="ko-KR" altLang="en-US" sz="3600" dirty="0">
                <a:solidFill>
                  <a:schemeClr val="bg1"/>
                </a:solidFill>
                <a:latin typeface="굴림체" pitchFamily="49" charset="-127"/>
                <a:ea typeface="굴림체" pitchFamily="49" charset="-127"/>
              </a:rPr>
              <a:t>자바의 특징</a:t>
            </a:r>
          </a:p>
        </p:txBody>
      </p:sp>
    </p:spTree>
    <p:extLst>
      <p:ext uri="{BB962C8B-B14F-4D97-AF65-F5344CB8AC3E}">
        <p14:creationId xmlns:p14="http://schemas.microsoft.com/office/powerpoint/2010/main" val="428643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0135" y="1572982"/>
            <a:ext cx="1335264" cy="1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2677" y="3953053"/>
            <a:ext cx="978172" cy="9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슬라이드 번호 개체 틀 23"/>
          <p:cNvSpPr>
            <a:spLocks noGrp="1"/>
          </p:cNvSpPr>
          <p:nvPr>
            <p:ph type="sldNum" sz="quarter" idx="12"/>
          </p:nvPr>
        </p:nvSpPr>
        <p:spPr/>
        <p:txBody>
          <a:bodyPr>
            <a:normAutofit fontScale="92500" lnSpcReduction="20000"/>
          </a:bodyPr>
          <a:lstStyle/>
          <a:p>
            <a:fld id="{1A6BD2C2-3D3B-4E94-BD92-61B02C5F4DEE}" type="slidenum">
              <a:rPr lang="ko-KR" altLang="en-US" smtClean="0"/>
              <a:pPr/>
              <a:t>16</a:t>
            </a:fld>
            <a:endParaRPr lang="ko-KR" altLang="en-US"/>
          </a:p>
        </p:txBody>
      </p:sp>
      <p:sp>
        <p:nvSpPr>
          <p:cNvPr id="14" name="TextBox 13"/>
          <p:cNvSpPr txBox="1"/>
          <p:nvPr/>
        </p:nvSpPr>
        <p:spPr>
          <a:xfrm>
            <a:off x="1767619" y="5443297"/>
            <a:ext cx="1949916" cy="307777"/>
          </a:xfrm>
          <a:prstGeom prst="rect">
            <a:avLst/>
          </a:prstGeom>
          <a:noFill/>
        </p:spPr>
        <p:txBody>
          <a:bodyPr wrap="square" rtlCol="0">
            <a:spAutoFit/>
          </a:bodyPr>
          <a:lstStyle/>
          <a:p>
            <a:r>
              <a:rPr lang="ko-KR" altLang="en-US" sz="1400" b="1" dirty="0">
                <a:solidFill>
                  <a:srgbClr val="000000"/>
                </a:solidFill>
              </a:rPr>
              <a:t>인텔 </a:t>
            </a:r>
            <a:r>
              <a:rPr lang="en-US" altLang="ko-KR" sz="1400" b="1" dirty="0">
                <a:solidFill>
                  <a:srgbClr val="000000"/>
                </a:solidFill>
              </a:rPr>
              <a:t>CPU + </a:t>
            </a:r>
            <a:r>
              <a:rPr lang="ko-KR" altLang="en-US" sz="1400" b="1" dirty="0" err="1">
                <a:solidFill>
                  <a:srgbClr val="000000"/>
                </a:solidFill>
              </a:rPr>
              <a:t>리눅스</a:t>
            </a:r>
            <a:endParaRPr lang="ko-KR" altLang="en-US" sz="1400" b="1" dirty="0">
              <a:solidFill>
                <a:srgbClr val="000000"/>
              </a:solidFill>
            </a:endParaRPr>
          </a:p>
        </p:txBody>
      </p:sp>
      <p:sp>
        <p:nvSpPr>
          <p:cNvPr id="15" name="TextBox 14"/>
          <p:cNvSpPr txBox="1"/>
          <p:nvPr/>
        </p:nvSpPr>
        <p:spPr>
          <a:xfrm>
            <a:off x="3911762" y="5892351"/>
            <a:ext cx="2071702" cy="307777"/>
          </a:xfrm>
          <a:prstGeom prst="rect">
            <a:avLst/>
          </a:prstGeom>
          <a:noFill/>
        </p:spPr>
        <p:txBody>
          <a:bodyPr wrap="square" rtlCol="0">
            <a:spAutoFit/>
          </a:bodyPr>
          <a:lstStyle/>
          <a:p>
            <a:r>
              <a:rPr lang="en-US" altLang="ko-KR" sz="1400" b="1" dirty="0">
                <a:solidFill>
                  <a:srgbClr val="000000"/>
                </a:solidFill>
              </a:rPr>
              <a:t>Apple </a:t>
            </a:r>
            <a:r>
              <a:rPr lang="ko-KR" altLang="en-US" sz="1400" b="1" dirty="0">
                <a:solidFill>
                  <a:srgbClr val="000000"/>
                </a:solidFill>
              </a:rPr>
              <a:t>사의 </a:t>
            </a:r>
            <a:r>
              <a:rPr lang="en-US" altLang="ko-KR" sz="1400" b="1" dirty="0">
                <a:solidFill>
                  <a:srgbClr val="000000"/>
                </a:solidFill>
              </a:rPr>
              <a:t>MAC PC</a:t>
            </a:r>
            <a:endParaRPr lang="ko-KR" altLang="en-US" sz="1400" b="1" dirty="0">
              <a:solidFill>
                <a:srgbClr val="000000"/>
              </a:solidFill>
            </a:endParaRPr>
          </a:p>
        </p:txBody>
      </p:sp>
      <p:sp>
        <p:nvSpPr>
          <p:cNvPr id="18" name="한쪽 모서리가 잘린 사각형 17"/>
          <p:cNvSpPr/>
          <p:nvPr/>
        </p:nvSpPr>
        <p:spPr>
          <a:xfrm>
            <a:off x="4310363" y="2143116"/>
            <a:ext cx="1368722" cy="571504"/>
          </a:xfrm>
          <a:prstGeom prst="snip1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rgbClr val="FF0000"/>
                </a:solidFill>
              </a:rPr>
              <a:t>자바 </a:t>
            </a:r>
            <a:endParaRPr lang="en-US" altLang="ko-KR" sz="1400" b="1" dirty="0">
              <a:solidFill>
                <a:srgbClr val="FF0000"/>
              </a:solidFill>
            </a:endParaRPr>
          </a:p>
          <a:p>
            <a:pPr algn="ctr"/>
            <a:r>
              <a:rPr lang="ko-KR" altLang="en-US" sz="1400" b="1" dirty="0">
                <a:solidFill>
                  <a:srgbClr val="FF0000"/>
                </a:solidFill>
              </a:rPr>
              <a:t>응용 프로그램</a:t>
            </a:r>
          </a:p>
        </p:txBody>
      </p:sp>
      <p:cxnSp>
        <p:nvCxnSpPr>
          <p:cNvPr id="20" name="직선 화살표 연결선 19"/>
          <p:cNvCxnSpPr>
            <a:endCxn id="18" idx="2"/>
          </p:cNvCxnSpPr>
          <p:nvPr/>
        </p:nvCxnSpPr>
        <p:spPr>
          <a:xfrm>
            <a:off x="3810297" y="2428868"/>
            <a:ext cx="500066"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5" name="자유형 24"/>
          <p:cNvSpPr/>
          <p:nvPr/>
        </p:nvSpPr>
        <p:spPr>
          <a:xfrm>
            <a:off x="2882840" y="2706483"/>
            <a:ext cx="2045109" cy="1415845"/>
          </a:xfrm>
          <a:custGeom>
            <a:avLst/>
            <a:gdLst>
              <a:gd name="connsiteX0" fmla="*/ 2045109 w 2045109"/>
              <a:gd name="connsiteY0" fmla="*/ 0 h 1415845"/>
              <a:gd name="connsiteX1" fmla="*/ 1130709 w 2045109"/>
              <a:gd name="connsiteY1" fmla="*/ 570271 h 1415845"/>
              <a:gd name="connsiteX2" fmla="*/ 353961 w 2045109"/>
              <a:gd name="connsiteY2" fmla="*/ 894736 h 1415845"/>
              <a:gd name="connsiteX3" fmla="*/ 0 w 2045109"/>
              <a:gd name="connsiteY3" fmla="*/ 1415845 h 1415845"/>
            </a:gdLst>
            <a:ahLst/>
            <a:cxnLst>
              <a:cxn ang="0">
                <a:pos x="connsiteX0" y="connsiteY0"/>
              </a:cxn>
              <a:cxn ang="0">
                <a:pos x="connsiteX1" y="connsiteY1"/>
              </a:cxn>
              <a:cxn ang="0">
                <a:pos x="connsiteX2" y="connsiteY2"/>
              </a:cxn>
              <a:cxn ang="0">
                <a:pos x="connsiteX3" y="connsiteY3"/>
              </a:cxn>
            </a:cxnLst>
            <a:rect l="l" t="t" r="r" b="b"/>
            <a:pathLst>
              <a:path w="2045109" h="1415845">
                <a:moveTo>
                  <a:pt x="2045109" y="0"/>
                </a:moveTo>
                <a:cubicBezTo>
                  <a:pt x="1728838" y="210574"/>
                  <a:pt x="1412567" y="421148"/>
                  <a:pt x="1130709" y="570271"/>
                </a:cubicBezTo>
                <a:cubicBezTo>
                  <a:pt x="848851" y="719394"/>
                  <a:pt x="542413" y="753807"/>
                  <a:pt x="353961" y="894736"/>
                </a:cubicBezTo>
                <a:cubicBezTo>
                  <a:pt x="165510" y="1035665"/>
                  <a:pt x="82755" y="1225755"/>
                  <a:pt x="0" y="1415845"/>
                </a:cubicBezTo>
              </a:path>
            </a:pathLst>
          </a:custGeom>
          <a:ln w="19050">
            <a:solidFill>
              <a:srgbClr val="00B05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자유형 25"/>
          <p:cNvSpPr/>
          <p:nvPr/>
        </p:nvSpPr>
        <p:spPr>
          <a:xfrm>
            <a:off x="4772272" y="2726149"/>
            <a:ext cx="150600" cy="1202918"/>
          </a:xfrm>
          <a:custGeom>
            <a:avLst/>
            <a:gdLst>
              <a:gd name="connsiteX0" fmla="*/ 175343 w 175343"/>
              <a:gd name="connsiteY0" fmla="*/ 0 h 1504335"/>
              <a:gd name="connsiteX1" fmla="*/ 8194 w 175343"/>
              <a:gd name="connsiteY1" fmla="*/ 688258 h 1504335"/>
              <a:gd name="connsiteX2" fmla="*/ 126181 w 175343"/>
              <a:gd name="connsiteY2" fmla="*/ 1504335 h 1504335"/>
            </a:gdLst>
            <a:ahLst/>
            <a:cxnLst>
              <a:cxn ang="0">
                <a:pos x="connsiteX0" y="connsiteY0"/>
              </a:cxn>
              <a:cxn ang="0">
                <a:pos x="connsiteX1" y="connsiteY1"/>
              </a:cxn>
              <a:cxn ang="0">
                <a:pos x="connsiteX2" y="connsiteY2"/>
              </a:cxn>
            </a:cxnLst>
            <a:rect l="l" t="t" r="r" b="b"/>
            <a:pathLst>
              <a:path w="175343" h="1504335">
                <a:moveTo>
                  <a:pt x="175343" y="0"/>
                </a:moveTo>
                <a:cubicBezTo>
                  <a:pt x="95865" y="218768"/>
                  <a:pt x="16388" y="437536"/>
                  <a:pt x="8194" y="688258"/>
                </a:cubicBezTo>
                <a:cubicBezTo>
                  <a:pt x="0" y="938980"/>
                  <a:pt x="63090" y="1221657"/>
                  <a:pt x="126181" y="1504335"/>
                </a:cubicBezTo>
              </a:path>
            </a:pathLst>
          </a:custGeom>
          <a:ln w="19050">
            <a:solidFill>
              <a:srgbClr val="00B05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자유형 28"/>
          <p:cNvSpPr/>
          <p:nvPr/>
        </p:nvSpPr>
        <p:spPr>
          <a:xfrm>
            <a:off x="4947613" y="2735980"/>
            <a:ext cx="2046959" cy="1264524"/>
          </a:xfrm>
          <a:custGeom>
            <a:avLst/>
            <a:gdLst>
              <a:gd name="connsiteX0" fmla="*/ 0 w 1612490"/>
              <a:gd name="connsiteY0" fmla="*/ 0 h 1435510"/>
              <a:gd name="connsiteX1" fmla="*/ 353961 w 1612490"/>
              <a:gd name="connsiteY1" fmla="*/ 619432 h 1435510"/>
              <a:gd name="connsiteX2" fmla="*/ 894735 w 1612490"/>
              <a:gd name="connsiteY2" fmla="*/ 1150374 h 1435510"/>
              <a:gd name="connsiteX3" fmla="*/ 1612490 w 1612490"/>
              <a:gd name="connsiteY3" fmla="*/ 1435510 h 1435510"/>
            </a:gdLst>
            <a:ahLst/>
            <a:cxnLst>
              <a:cxn ang="0">
                <a:pos x="connsiteX0" y="connsiteY0"/>
              </a:cxn>
              <a:cxn ang="0">
                <a:pos x="connsiteX1" y="connsiteY1"/>
              </a:cxn>
              <a:cxn ang="0">
                <a:pos x="connsiteX2" y="connsiteY2"/>
              </a:cxn>
              <a:cxn ang="0">
                <a:pos x="connsiteX3" y="connsiteY3"/>
              </a:cxn>
            </a:cxnLst>
            <a:rect l="l" t="t" r="r" b="b"/>
            <a:pathLst>
              <a:path w="1612490" h="1435510">
                <a:moveTo>
                  <a:pt x="0" y="0"/>
                </a:moveTo>
                <a:cubicBezTo>
                  <a:pt x="102419" y="213851"/>
                  <a:pt x="204839" y="427703"/>
                  <a:pt x="353961" y="619432"/>
                </a:cubicBezTo>
                <a:cubicBezTo>
                  <a:pt x="503083" y="811161"/>
                  <a:pt x="684980" y="1014361"/>
                  <a:pt x="894735" y="1150374"/>
                </a:cubicBezTo>
                <a:cubicBezTo>
                  <a:pt x="1104490" y="1286387"/>
                  <a:pt x="1358490" y="1360948"/>
                  <a:pt x="1612490" y="1435510"/>
                </a:cubicBezTo>
              </a:path>
            </a:pathLst>
          </a:custGeom>
          <a:ln w="19050">
            <a:solidFill>
              <a:srgbClr val="00B05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2565417" y="3643314"/>
            <a:ext cx="606256" cy="307777"/>
          </a:xfrm>
          <a:prstGeom prst="rect">
            <a:avLst/>
          </a:prstGeom>
          <a:noFill/>
        </p:spPr>
        <p:txBody>
          <a:bodyPr wrap="none" rtlCol="0">
            <a:spAutoFit/>
          </a:bodyPr>
          <a:lstStyle/>
          <a:p>
            <a:r>
              <a:rPr lang="ko-KR" altLang="en-US" sz="1400" b="1" dirty="0">
                <a:solidFill>
                  <a:srgbClr val="000000"/>
                </a:solidFill>
              </a:rPr>
              <a:t>실행 </a:t>
            </a:r>
          </a:p>
        </p:txBody>
      </p:sp>
      <p:sp>
        <p:nvSpPr>
          <p:cNvPr id="31" name="TextBox 30"/>
          <p:cNvSpPr txBox="1"/>
          <p:nvPr/>
        </p:nvSpPr>
        <p:spPr>
          <a:xfrm>
            <a:off x="4279929" y="3429000"/>
            <a:ext cx="606256" cy="307777"/>
          </a:xfrm>
          <a:prstGeom prst="rect">
            <a:avLst/>
          </a:prstGeom>
          <a:noFill/>
        </p:spPr>
        <p:txBody>
          <a:bodyPr wrap="none" rtlCol="0">
            <a:spAutoFit/>
          </a:bodyPr>
          <a:lstStyle/>
          <a:p>
            <a:r>
              <a:rPr lang="ko-KR" altLang="en-US" sz="1400" b="1" dirty="0">
                <a:solidFill>
                  <a:srgbClr val="000000"/>
                </a:solidFill>
              </a:rPr>
              <a:t>실행 </a:t>
            </a:r>
          </a:p>
        </p:txBody>
      </p:sp>
      <p:sp>
        <p:nvSpPr>
          <p:cNvPr id="32" name="TextBox 31"/>
          <p:cNvSpPr txBox="1"/>
          <p:nvPr/>
        </p:nvSpPr>
        <p:spPr>
          <a:xfrm>
            <a:off x="6423069" y="3571876"/>
            <a:ext cx="606256" cy="307777"/>
          </a:xfrm>
          <a:prstGeom prst="rect">
            <a:avLst/>
          </a:prstGeom>
          <a:noFill/>
        </p:spPr>
        <p:txBody>
          <a:bodyPr wrap="none" rtlCol="0">
            <a:spAutoFit/>
          </a:bodyPr>
          <a:lstStyle/>
          <a:p>
            <a:r>
              <a:rPr lang="ko-KR" altLang="en-US" sz="1400" b="1" dirty="0">
                <a:solidFill>
                  <a:srgbClr val="000000"/>
                </a:solidFill>
              </a:rPr>
              <a:t>실행 </a:t>
            </a:r>
          </a:p>
        </p:txBody>
      </p:sp>
      <p:sp>
        <p:nvSpPr>
          <p:cNvPr id="19" name="TextBox 18"/>
          <p:cNvSpPr txBox="1"/>
          <p:nvPr/>
        </p:nvSpPr>
        <p:spPr>
          <a:xfrm>
            <a:off x="966991" y="2070019"/>
            <a:ext cx="1485984" cy="400110"/>
          </a:xfrm>
          <a:prstGeom prst="rect">
            <a:avLst/>
          </a:prstGeom>
          <a:noFill/>
        </p:spPr>
        <p:txBody>
          <a:bodyPr wrap="none" rtlCol="0">
            <a:spAutoFit/>
          </a:bodyPr>
          <a:lstStyle/>
          <a:p>
            <a:r>
              <a:rPr lang="en-US" altLang="ko-KR" sz="2000" b="1" i="1" dirty="0">
                <a:solidFill>
                  <a:srgbClr val="0070C0"/>
                </a:solidFill>
              </a:rPr>
              <a:t>Write Once !!</a:t>
            </a:r>
            <a:endParaRPr lang="ko-KR" altLang="en-US" sz="2000" b="1" i="1" dirty="0">
              <a:solidFill>
                <a:srgbClr val="0070C0"/>
              </a:solidFill>
            </a:endParaRPr>
          </a:p>
        </p:txBody>
      </p:sp>
      <p:sp>
        <p:nvSpPr>
          <p:cNvPr id="21" name="TextBox 20"/>
          <p:cNvSpPr txBox="1"/>
          <p:nvPr/>
        </p:nvSpPr>
        <p:spPr>
          <a:xfrm>
            <a:off x="899592" y="3171766"/>
            <a:ext cx="1736053" cy="400110"/>
          </a:xfrm>
          <a:prstGeom prst="rect">
            <a:avLst/>
          </a:prstGeom>
          <a:noFill/>
        </p:spPr>
        <p:txBody>
          <a:bodyPr wrap="none" rtlCol="0">
            <a:spAutoFit/>
          </a:bodyPr>
          <a:lstStyle/>
          <a:p>
            <a:r>
              <a:rPr lang="en-US" altLang="ko-KR" sz="2000" b="1" i="1" dirty="0">
                <a:solidFill>
                  <a:srgbClr val="0070C0"/>
                </a:solidFill>
              </a:rPr>
              <a:t>Run Anywhere!!</a:t>
            </a:r>
            <a:endParaRPr lang="ko-KR" altLang="en-US" sz="2000" b="1" i="1" dirty="0">
              <a:solidFill>
                <a:srgbClr val="0070C0"/>
              </a:solidFill>
            </a:endParaRPr>
          </a:p>
        </p:txBody>
      </p:sp>
      <p:sp>
        <p:nvSpPr>
          <p:cNvPr id="22" name="TextBox 21"/>
          <p:cNvSpPr txBox="1"/>
          <p:nvPr/>
        </p:nvSpPr>
        <p:spPr>
          <a:xfrm>
            <a:off x="1975103" y="5072074"/>
            <a:ext cx="1447570" cy="307777"/>
          </a:xfrm>
          <a:prstGeom prst="rect">
            <a:avLst/>
          </a:prstGeom>
          <a:solidFill>
            <a:schemeClr val="accent3">
              <a:lumMod val="20000"/>
              <a:lumOff val="80000"/>
            </a:schemeClr>
          </a:solidFill>
          <a:ln>
            <a:solidFill>
              <a:srgbClr val="00B050"/>
            </a:solidFill>
          </a:ln>
        </p:spPr>
        <p:txBody>
          <a:bodyPr wrap="square" rtlCol="0">
            <a:spAutoFit/>
          </a:bodyPr>
          <a:lstStyle/>
          <a:p>
            <a:pPr algn="ctr"/>
            <a:r>
              <a:rPr lang="ko-KR" altLang="en-US" sz="1400" b="1" dirty="0">
                <a:solidFill>
                  <a:srgbClr val="00B050"/>
                </a:solidFill>
              </a:rPr>
              <a:t>자바 가상 기계</a:t>
            </a:r>
          </a:p>
        </p:txBody>
      </p:sp>
      <p:sp>
        <p:nvSpPr>
          <p:cNvPr id="27" name="TextBox 26"/>
          <p:cNvSpPr txBox="1"/>
          <p:nvPr/>
        </p:nvSpPr>
        <p:spPr>
          <a:xfrm>
            <a:off x="4172772" y="5488560"/>
            <a:ext cx="1464479" cy="307777"/>
          </a:xfrm>
          <a:prstGeom prst="rect">
            <a:avLst/>
          </a:prstGeom>
          <a:solidFill>
            <a:schemeClr val="accent3">
              <a:lumMod val="20000"/>
              <a:lumOff val="80000"/>
            </a:schemeClr>
          </a:solidFill>
          <a:ln>
            <a:solidFill>
              <a:srgbClr val="00B050"/>
            </a:solidFill>
          </a:ln>
        </p:spPr>
        <p:txBody>
          <a:bodyPr wrap="square" rtlCol="0">
            <a:spAutoFit/>
          </a:bodyPr>
          <a:lstStyle/>
          <a:p>
            <a:pPr algn="ctr"/>
            <a:r>
              <a:rPr lang="ko-KR" altLang="en-US" sz="1400" b="1" dirty="0">
                <a:solidFill>
                  <a:srgbClr val="00B050"/>
                </a:solidFill>
              </a:rPr>
              <a:t>자바 가상 기계</a:t>
            </a:r>
          </a:p>
        </p:txBody>
      </p:sp>
      <p:sp>
        <p:nvSpPr>
          <p:cNvPr id="28" name="TextBox 27"/>
          <p:cNvSpPr txBox="1"/>
          <p:nvPr/>
        </p:nvSpPr>
        <p:spPr>
          <a:xfrm>
            <a:off x="6708821" y="4929198"/>
            <a:ext cx="1386962" cy="307777"/>
          </a:xfrm>
          <a:prstGeom prst="rect">
            <a:avLst/>
          </a:prstGeom>
          <a:solidFill>
            <a:schemeClr val="accent3">
              <a:lumMod val="20000"/>
              <a:lumOff val="80000"/>
            </a:schemeClr>
          </a:solidFill>
          <a:ln>
            <a:solidFill>
              <a:srgbClr val="00B050"/>
            </a:solidFill>
          </a:ln>
        </p:spPr>
        <p:txBody>
          <a:bodyPr wrap="square" rtlCol="0">
            <a:spAutoFit/>
          </a:bodyPr>
          <a:lstStyle/>
          <a:p>
            <a:pPr algn="ctr"/>
            <a:r>
              <a:rPr lang="ko-KR" altLang="en-US" sz="1400" b="1" dirty="0">
                <a:solidFill>
                  <a:srgbClr val="00B050"/>
                </a:solidFill>
              </a:rPr>
              <a:t>자바 가상 기계</a:t>
            </a:r>
          </a:p>
        </p:txBody>
      </p:sp>
      <p:sp>
        <p:nvSpPr>
          <p:cNvPr id="23" name="TextBox 22"/>
          <p:cNvSpPr txBox="1"/>
          <p:nvPr/>
        </p:nvSpPr>
        <p:spPr>
          <a:xfrm>
            <a:off x="6163631" y="5334164"/>
            <a:ext cx="2376264" cy="307777"/>
          </a:xfrm>
          <a:prstGeom prst="rect">
            <a:avLst/>
          </a:prstGeom>
          <a:noFill/>
        </p:spPr>
        <p:txBody>
          <a:bodyPr wrap="square" rtlCol="0">
            <a:spAutoFit/>
          </a:bodyPr>
          <a:lstStyle/>
          <a:p>
            <a:r>
              <a:rPr lang="ko-KR" altLang="en-US" sz="1400" b="1" dirty="0">
                <a:solidFill>
                  <a:srgbClr val="000000"/>
                </a:solidFill>
              </a:rPr>
              <a:t>인텔 </a:t>
            </a:r>
            <a:r>
              <a:rPr lang="en-US" altLang="ko-KR" sz="1400" b="1" dirty="0">
                <a:solidFill>
                  <a:srgbClr val="000000"/>
                </a:solidFill>
              </a:rPr>
              <a:t>CPU + </a:t>
            </a:r>
            <a:r>
              <a:rPr lang="ko-KR" altLang="en-US" sz="1400" b="1" dirty="0">
                <a:solidFill>
                  <a:srgbClr val="000000"/>
                </a:solidFill>
              </a:rPr>
              <a:t>윈도우 노트북</a:t>
            </a: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7976" y="4071943"/>
            <a:ext cx="903510" cy="85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4323" y="3971725"/>
            <a:ext cx="774720" cy="148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2"/>
          <p:cNvSpPr txBox="1">
            <a:spLocks noChangeArrowheads="1"/>
          </p:cNvSpPr>
          <p:nvPr/>
        </p:nvSpPr>
        <p:spPr>
          <a:xfrm>
            <a:off x="1619671" y="621407"/>
            <a:ext cx="2736305" cy="503337"/>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a:defRPr/>
            </a:pPr>
            <a:r>
              <a:rPr lang="ko-KR" altLang="en-US" sz="3600" dirty="0">
                <a:solidFill>
                  <a:schemeClr val="bg1"/>
                </a:solidFill>
                <a:latin typeface="굴림체" pitchFamily="49" charset="-127"/>
                <a:ea typeface="굴림체" pitchFamily="49" charset="-127"/>
              </a:rPr>
              <a:t>자바의 특징</a:t>
            </a:r>
          </a:p>
        </p:txBody>
      </p:sp>
    </p:spTree>
    <p:extLst>
      <p:ext uri="{BB962C8B-B14F-4D97-AF65-F5344CB8AC3E}">
        <p14:creationId xmlns:p14="http://schemas.microsoft.com/office/powerpoint/2010/main" val="1821881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54037" y="1484785"/>
            <a:ext cx="8964488" cy="1512168"/>
          </a:xfrm>
        </p:spPr>
        <p:txBody>
          <a:bodyPr>
            <a:noAutofit/>
          </a:bodyPr>
          <a:lstStyle/>
          <a:p>
            <a:pPr latinLnBrk="0">
              <a:buFont typeface="Wingdings" pitchFamily="2" charset="2"/>
              <a:buChar char="v"/>
            </a:pPr>
            <a:r>
              <a:rPr lang="en-US" altLang="ko-KR" sz="1600" dirty="0">
                <a:latin typeface="굴림체" panose="020B0609000101010101" pitchFamily="49" charset="-127"/>
                <a:ea typeface="굴림체" panose="020B0609000101010101" pitchFamily="49" charset="-127"/>
              </a:rPr>
              <a:t>JDK(</a:t>
            </a:r>
            <a:r>
              <a:rPr lang="ko-KR" altLang="en-US" sz="1600" dirty="0">
                <a:latin typeface="굴림체" panose="020B0609000101010101" pitchFamily="49" charset="-127"/>
                <a:ea typeface="굴림체" panose="020B0609000101010101" pitchFamily="49" charset="-127"/>
              </a:rPr>
              <a:t>자바 개발 도구</a:t>
            </a:r>
            <a:r>
              <a:rPr lang="en-US" altLang="ko-KR" sz="1600" dirty="0">
                <a:latin typeface="굴림체" panose="020B0609000101010101" pitchFamily="49" charset="-127"/>
                <a:ea typeface="굴림체" panose="020B0609000101010101" pitchFamily="49" charset="-127"/>
              </a:rPr>
              <a:t>) SE </a:t>
            </a:r>
            <a:r>
              <a:rPr lang="ko-KR" altLang="en-US" sz="1600" dirty="0">
                <a:latin typeface="굴림체" panose="020B0609000101010101" pitchFamily="49" charset="-127"/>
                <a:ea typeface="굴림체" panose="020B0609000101010101" pitchFamily="49" charset="-127"/>
              </a:rPr>
              <a:t>버전다운로드</a:t>
            </a:r>
            <a:endParaRPr lang="en-US" altLang="ko-KR" sz="1600" dirty="0">
              <a:latin typeface="굴림체" panose="020B0609000101010101" pitchFamily="49" charset="-127"/>
              <a:ea typeface="굴림체" panose="020B0609000101010101" pitchFamily="49" charset="-127"/>
            </a:endParaRPr>
          </a:p>
          <a:p>
            <a:pPr lvl="1" latinLnBrk="0">
              <a:buFont typeface="Wingdings" pitchFamily="2" charset="2"/>
              <a:buChar char="v"/>
            </a:pPr>
            <a:r>
              <a:rPr lang="en-US" altLang="ko-KR" sz="1600" dirty="0">
                <a:latin typeface="굴림체" panose="020B0609000101010101" pitchFamily="49" charset="-127"/>
                <a:ea typeface="굴림체" panose="020B0609000101010101" pitchFamily="49" charset="-127"/>
                <a:hlinkClick r:id="rId2"/>
              </a:rPr>
              <a:t>https://www.oracle.com/java/technologies/downloads/?</a:t>
            </a:r>
            <a:r>
              <a:rPr lang="en-US" altLang="ko-KR" sz="1600" dirty="0" smtClean="0">
                <a:latin typeface="굴림체" panose="020B0609000101010101" pitchFamily="49" charset="-127"/>
                <a:ea typeface="굴림체" panose="020B0609000101010101" pitchFamily="49" charset="-127"/>
                <a:hlinkClick r:id="rId2"/>
              </a:rPr>
              <a:t>er=221886#java11-windows</a:t>
            </a:r>
            <a:endParaRPr lang="en-US" altLang="ko-KR" sz="1600" dirty="0" smtClean="0">
              <a:latin typeface="굴림체" panose="020B0609000101010101" pitchFamily="49" charset="-127"/>
              <a:ea typeface="굴림체" panose="020B0609000101010101" pitchFamily="49" charset="-127"/>
            </a:endParaRPr>
          </a:p>
          <a:p>
            <a:pPr marL="457200" lvl="1" indent="0" latinLnBrk="0">
              <a:buNone/>
            </a:pPr>
            <a:endParaRPr lang="en-US" altLang="ko-KR" sz="1600" dirty="0">
              <a:latin typeface="굴림체" panose="020B0609000101010101" pitchFamily="49" charset="-127"/>
              <a:ea typeface="굴림체" panose="020B0609000101010101" pitchFamily="49" charset="-127"/>
            </a:endParaRPr>
          </a:p>
          <a:p>
            <a:pPr latinLnBrk="0">
              <a:buFont typeface="Wingdings" pitchFamily="2" charset="2"/>
              <a:buChar char="v"/>
            </a:pPr>
            <a:r>
              <a:rPr lang="en-US" altLang="ko-KR" sz="1600" dirty="0">
                <a:latin typeface="굴림체" panose="020B0609000101010101" pitchFamily="49" charset="-127"/>
                <a:ea typeface="굴림체" panose="020B0609000101010101" pitchFamily="49" charset="-127"/>
              </a:rPr>
              <a:t>API</a:t>
            </a:r>
            <a:r>
              <a:rPr lang="ko-KR" altLang="en-US" sz="1600" dirty="0">
                <a:latin typeface="굴림체" panose="020B0609000101010101" pitchFamily="49" charset="-127"/>
                <a:ea typeface="굴림체" panose="020B0609000101010101" pitchFamily="49" charset="-127"/>
              </a:rPr>
              <a:t>제공</a:t>
            </a:r>
            <a:r>
              <a:rPr lang="en-US" altLang="ko-KR" sz="1600" dirty="0">
                <a:latin typeface="굴림체" panose="020B0609000101010101" pitchFamily="49" charset="-127"/>
                <a:ea typeface="굴림체" panose="020B0609000101010101" pitchFamily="49" charset="-127"/>
              </a:rPr>
              <a:t>(Application Programming Interface)</a:t>
            </a:r>
          </a:p>
          <a:p>
            <a:pPr lvl="1" latinLnBrk="0">
              <a:buFont typeface="Wingdings" pitchFamily="2" charset="2"/>
              <a:buChar char="v"/>
            </a:pPr>
            <a:r>
              <a:rPr lang="en-US" altLang="ko-KR" sz="1600" dirty="0">
                <a:latin typeface="굴림체" panose="020B0609000101010101" pitchFamily="49" charset="-127"/>
                <a:ea typeface="굴림체" panose="020B0609000101010101" pitchFamily="49" charset="-127"/>
              </a:rPr>
              <a:t>JAVA API: http://docs.oracle.com/javase/8/docs/api/index.html</a:t>
            </a:r>
            <a:endParaRPr lang="ko-KR" altLang="en-US" sz="1600" dirty="0">
              <a:latin typeface="굴림체" panose="020B0609000101010101" pitchFamily="49" charset="-127"/>
              <a:ea typeface="굴림체" panose="020B0609000101010101" pitchFamily="49" charset="-127"/>
            </a:endParaRPr>
          </a:p>
        </p:txBody>
      </p:sp>
      <p:pic>
        <p:nvPicPr>
          <p:cNvPr id="6" name="Picture 2"/>
          <p:cNvPicPr>
            <a:picLocks noChangeAspect="1" noChangeArrowheads="1"/>
          </p:cNvPicPr>
          <p:nvPr/>
        </p:nvPicPr>
        <p:blipFill>
          <a:blip r:embed="rId3" cstate="print"/>
          <a:srcRect l="28298" t="14311" r="29167" b="36825"/>
          <a:stretch>
            <a:fillRect/>
          </a:stretch>
        </p:blipFill>
        <p:spPr bwMode="auto">
          <a:xfrm>
            <a:off x="1071538" y="3214686"/>
            <a:ext cx="6929486" cy="3000396"/>
          </a:xfrm>
          <a:prstGeom prst="rect">
            <a:avLst/>
          </a:prstGeom>
          <a:noFill/>
          <a:ln w="9525">
            <a:noFill/>
            <a:miter lim="800000"/>
            <a:headEnd/>
            <a:tailEnd/>
          </a:ln>
          <a:effectLst/>
        </p:spPr>
      </p:pic>
      <p:sp>
        <p:nvSpPr>
          <p:cNvPr id="8" name="제목 2">
            <a:extLst>
              <a:ext uri="{FF2B5EF4-FFF2-40B4-BE49-F238E27FC236}">
                <a16:creationId xmlns:a16="http://schemas.microsoft.com/office/drawing/2014/main" id="{5B3E31B4-BEC2-C44F-25FB-8ED3AD9FFCB6}"/>
              </a:ext>
            </a:extLst>
          </p:cNvPr>
          <p:cNvSpPr>
            <a:spLocks noGrp="1" noChangeArrowheads="1"/>
          </p:cNvSpPr>
          <p:nvPr>
            <p:ph type="title"/>
          </p:nvPr>
        </p:nvSpPr>
        <p:spPr bwMode="auto">
          <a:xfrm>
            <a:off x="1691680" y="620490"/>
            <a:ext cx="5040560"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ko-KR" altLang="en-US" sz="3600" dirty="0"/>
              <a:t>자바 개발 </a:t>
            </a:r>
            <a:r>
              <a:rPr lang="ko-KR" altLang="en-US" sz="3600" dirty="0" smtClean="0"/>
              <a:t>환경 구축</a:t>
            </a:r>
            <a:endParaRPr lang="ko-KR" altLang="en-US" sz="3600" dirty="0"/>
          </a:p>
        </p:txBody>
      </p:sp>
    </p:spTree>
    <p:extLst>
      <p:ext uri="{BB962C8B-B14F-4D97-AF65-F5344CB8AC3E}">
        <p14:creationId xmlns:p14="http://schemas.microsoft.com/office/powerpoint/2010/main" val="358743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내용 개체 틀 1">
            <a:extLst>
              <a:ext uri="{FF2B5EF4-FFF2-40B4-BE49-F238E27FC236}">
                <a16:creationId xmlns:a16="http://schemas.microsoft.com/office/drawing/2014/main" id="{8ACCE1F2-C617-4580-B869-BE17FCB4CFD2}"/>
              </a:ext>
            </a:extLst>
          </p:cNvPr>
          <p:cNvSpPr>
            <a:spLocks noGrp="1"/>
          </p:cNvSpPr>
          <p:nvPr>
            <p:ph sz="quarter" idx="10"/>
          </p:nvPr>
        </p:nvSpPr>
        <p:spPr>
          <a:xfrm>
            <a:off x="228600" y="1444626"/>
            <a:ext cx="8686800" cy="5202236"/>
          </a:xfrm>
        </p:spPr>
        <p:txBody>
          <a:bodyPr/>
          <a:lstStyle/>
          <a:p>
            <a:pPr>
              <a:defRPr/>
            </a:pPr>
            <a:r>
              <a:rPr lang="en-US" altLang="ko-KR" sz="1800" dirty="0">
                <a:latin typeface="굴림체" panose="020B0609000101010101" pitchFamily="49" charset="-127"/>
                <a:ea typeface="굴림체" panose="020B0609000101010101" pitchFamily="49" charset="-127"/>
              </a:rPr>
              <a:t>JDK </a:t>
            </a:r>
            <a:r>
              <a:rPr lang="ko-KR" altLang="en-US" sz="1800" dirty="0">
                <a:latin typeface="굴림체" panose="020B0609000101010101" pitchFamily="49" charset="-127"/>
                <a:ea typeface="굴림체" panose="020B0609000101010101" pitchFamily="49" charset="-127"/>
              </a:rPr>
              <a:t>버전 체계</a:t>
            </a:r>
            <a:endParaRPr lang="en-US" altLang="ko-KR" sz="1800" dirty="0">
              <a:latin typeface="굴림체" panose="020B0609000101010101" pitchFamily="49" charset="-127"/>
              <a:ea typeface="굴림체" panose="020B0609000101010101" pitchFamily="49" charset="-127"/>
            </a:endParaRPr>
          </a:p>
          <a:p>
            <a:pPr>
              <a:defRPr/>
            </a:pPr>
            <a:endParaRPr lang="en-US" altLang="ko-KR" sz="1800" dirty="0">
              <a:latin typeface="굴림체" panose="020B0609000101010101" pitchFamily="49" charset="-127"/>
              <a:ea typeface="굴림체" panose="020B0609000101010101" pitchFamily="49" charset="-127"/>
            </a:endParaRPr>
          </a:p>
          <a:p>
            <a:pPr>
              <a:defRPr/>
            </a:pPr>
            <a:endParaRPr lang="en-US" altLang="ko-KR" sz="1800" dirty="0">
              <a:latin typeface="굴림체" panose="020B0609000101010101" pitchFamily="49" charset="-127"/>
              <a:ea typeface="굴림체" panose="020B0609000101010101" pitchFamily="49" charset="-127"/>
            </a:endParaRPr>
          </a:p>
          <a:p>
            <a:pPr>
              <a:defRPr/>
            </a:pPr>
            <a:endParaRPr lang="en-US" altLang="ko-KR" sz="1800" dirty="0">
              <a:latin typeface="굴림체" panose="020B0609000101010101" pitchFamily="49" charset="-127"/>
              <a:ea typeface="굴림체" panose="020B0609000101010101" pitchFamily="49" charset="-127"/>
            </a:endParaRPr>
          </a:p>
          <a:p>
            <a:pPr marL="0" indent="0">
              <a:buFont typeface="Wingdings" pitchFamily="2" charset="2"/>
              <a:buNone/>
              <a:defRPr/>
            </a:pPr>
            <a:endParaRPr lang="en-US" altLang="ko-KR" sz="1800" dirty="0">
              <a:latin typeface="굴림체" panose="020B0609000101010101" pitchFamily="49" charset="-127"/>
              <a:ea typeface="굴림체" panose="020B0609000101010101" pitchFamily="49" charset="-127"/>
            </a:endParaRPr>
          </a:p>
          <a:p>
            <a:pPr>
              <a:defRPr/>
            </a:pPr>
            <a:r>
              <a:rPr lang="ko-KR" altLang="en-US" sz="1800" dirty="0">
                <a:latin typeface="굴림체" panose="020B0609000101010101" pitchFamily="49" charset="-127"/>
                <a:ea typeface="굴림체" panose="020B0609000101010101" pitchFamily="49" charset="-127"/>
              </a:rPr>
              <a:t>설치하기</a:t>
            </a:r>
            <a:r>
              <a:rPr lang="en-US" altLang="ko-KR" sz="1800" dirty="0">
                <a:latin typeface="굴림체" panose="020B0609000101010101" pitchFamily="49" charset="-127"/>
                <a:ea typeface="굴림체" panose="020B0609000101010101" pitchFamily="49" charset="-127"/>
              </a:rPr>
              <a:t>:</a:t>
            </a:r>
            <a:r>
              <a:rPr lang="ko-KR" altLang="en-US" sz="1800" dirty="0">
                <a:latin typeface="굴림체" panose="020B0609000101010101" pitchFamily="49" charset="-127"/>
                <a:ea typeface="굴림체" panose="020B0609000101010101" pitchFamily="49" charset="-127"/>
              </a:rPr>
              <a:t> </a:t>
            </a:r>
            <a:r>
              <a:rPr lang="en-US" altLang="ko-KR" sz="1800" dirty="0">
                <a:latin typeface="굴림체" panose="020B0609000101010101" pitchFamily="49" charset="-127"/>
                <a:ea typeface="굴림체" panose="020B0609000101010101" pitchFamily="49" charset="-127"/>
                <a:hlinkClick r:id="rId2"/>
              </a:rPr>
              <a:t>https://www.oracle.com</a:t>
            </a:r>
            <a:endParaRPr lang="en-US" altLang="ko-KR" sz="1800" dirty="0">
              <a:latin typeface="굴림체" panose="020B0609000101010101" pitchFamily="49" charset="-127"/>
              <a:ea typeface="굴림체" panose="020B0609000101010101" pitchFamily="49" charset="-127"/>
            </a:endParaRPr>
          </a:p>
          <a:p>
            <a:pPr lvl="1" indent="-136525">
              <a:defRPr/>
            </a:pPr>
            <a:r>
              <a:rPr lang="en-US" altLang="ko-KR" sz="1800" dirty="0">
                <a:latin typeface="굴림체" panose="020B0609000101010101" pitchFamily="49" charset="-127"/>
                <a:ea typeface="굴림체" panose="020B0609000101010101" pitchFamily="49" charset="-127"/>
              </a:rPr>
              <a:t>[Downloads] </a:t>
            </a:r>
            <a:r>
              <a:rPr lang="ko-KR" altLang="en-US" sz="1800" dirty="0">
                <a:latin typeface="굴림체" panose="020B0609000101010101" pitchFamily="49" charset="-127"/>
                <a:ea typeface="굴림체" panose="020B0609000101010101" pitchFamily="49" charset="-127"/>
              </a:rPr>
              <a:t>클릭</a:t>
            </a:r>
            <a:endParaRPr lang="en-US" altLang="ko-KR" sz="1800" dirty="0">
              <a:latin typeface="굴림체" panose="020B0609000101010101" pitchFamily="49" charset="-127"/>
              <a:ea typeface="굴림체" panose="020B0609000101010101" pitchFamily="49" charset="-127"/>
            </a:endParaRPr>
          </a:p>
          <a:p>
            <a:pPr lvl="1">
              <a:defRPr/>
            </a:pPr>
            <a:r>
              <a:rPr lang="en-US" altLang="ko-KR" sz="1800" dirty="0">
                <a:latin typeface="굴림체" panose="020B0609000101010101" pitchFamily="49" charset="-127"/>
                <a:ea typeface="굴림체" panose="020B0609000101010101" pitchFamily="49" charset="-127"/>
              </a:rPr>
              <a:t>[Developer Downloads] &gt; Java</a:t>
            </a:r>
          </a:p>
          <a:p>
            <a:pPr lvl="1">
              <a:defRPr/>
            </a:pPr>
            <a:r>
              <a:rPr lang="en-US" altLang="ko-KR" sz="1800" dirty="0">
                <a:latin typeface="굴림체" panose="020B0609000101010101" pitchFamily="49" charset="-127"/>
                <a:ea typeface="굴림체" panose="020B0609000101010101" pitchFamily="49" charset="-127"/>
              </a:rPr>
              <a:t>[Java (JDK) for Developers]</a:t>
            </a:r>
          </a:p>
        </p:txBody>
      </p:sp>
      <p:pic>
        <p:nvPicPr>
          <p:cNvPr id="133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4581128"/>
            <a:ext cx="6115050" cy="195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635" y="1904207"/>
            <a:ext cx="3489325" cy="968375"/>
          </a:xfrm>
          <a:prstGeom prst="rect">
            <a:avLst/>
          </a:prstGeom>
          <a:noFill/>
          <a:ln w="25400" cmpd="dbl">
            <a:solidFill>
              <a:schemeClr val="tx1">
                <a:alpha val="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3318" name="그림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138" y="1672035"/>
            <a:ext cx="4386262" cy="143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제목 2">
            <a:extLst>
              <a:ext uri="{FF2B5EF4-FFF2-40B4-BE49-F238E27FC236}">
                <a16:creationId xmlns:a16="http://schemas.microsoft.com/office/drawing/2014/main" id="{5B3E31B4-BEC2-C44F-25FB-8ED3AD9FFCB6}"/>
              </a:ext>
            </a:extLst>
          </p:cNvPr>
          <p:cNvSpPr>
            <a:spLocks noGrp="1" noChangeArrowheads="1"/>
          </p:cNvSpPr>
          <p:nvPr>
            <p:ph type="title"/>
          </p:nvPr>
        </p:nvSpPr>
        <p:spPr bwMode="auto">
          <a:xfrm>
            <a:off x="1691680" y="620490"/>
            <a:ext cx="5040560"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ko-KR" altLang="en-US" sz="3600" dirty="0"/>
              <a:t>자바 개발 </a:t>
            </a:r>
            <a:r>
              <a:rPr lang="ko-KR" altLang="en-US" sz="3600" dirty="0" smtClean="0"/>
              <a:t>환경 구축</a:t>
            </a:r>
            <a:endParaRPr lang="ko-KR" altLang="en-US" sz="3600" dirty="0"/>
          </a:p>
        </p:txBody>
      </p:sp>
    </p:spTree>
    <p:extLst>
      <p:ext uri="{BB962C8B-B14F-4D97-AF65-F5344CB8AC3E}">
        <p14:creationId xmlns:p14="http://schemas.microsoft.com/office/powerpoint/2010/main" val="126593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내용 개체 틀 1">
            <a:extLst>
              <a:ext uri="{FF2B5EF4-FFF2-40B4-BE49-F238E27FC236}">
                <a16:creationId xmlns:a16="http://schemas.microsoft.com/office/drawing/2014/main" id="{BDACC20B-29CE-41D3-8F41-56363790547E}"/>
              </a:ext>
            </a:extLst>
          </p:cNvPr>
          <p:cNvSpPr>
            <a:spLocks noGrp="1"/>
          </p:cNvSpPr>
          <p:nvPr>
            <p:ph sz="quarter" idx="10"/>
          </p:nvPr>
        </p:nvSpPr>
        <p:spPr>
          <a:xfrm>
            <a:off x="107504" y="1484784"/>
            <a:ext cx="8686800" cy="4824536"/>
          </a:xfrm>
        </p:spPr>
        <p:txBody>
          <a:bodyPr/>
          <a:lstStyle/>
          <a:p>
            <a:pPr marL="342900" lvl="1" indent="-342900">
              <a:lnSpc>
                <a:spcPct val="100000"/>
              </a:lnSpc>
              <a:spcAft>
                <a:spcPct val="0"/>
              </a:spcAft>
              <a:buClr>
                <a:srgbClr val="660033"/>
              </a:buClr>
              <a:buFont typeface="Wingdings" pitchFamily="2" charset="2"/>
              <a:buChar char="v"/>
              <a:defRPr/>
            </a:pPr>
            <a:r>
              <a:rPr lang="ko-KR" altLang="en-US" sz="2000" dirty="0">
                <a:latin typeface="굴림체" panose="020B0609000101010101" pitchFamily="49" charset="-127"/>
                <a:ea typeface="굴림체" panose="020B0609000101010101" pitchFamily="49" charset="-127"/>
              </a:rPr>
              <a:t>설치할 </a:t>
            </a:r>
            <a:r>
              <a:rPr lang="en-US" altLang="ko-KR" sz="2000" dirty="0">
                <a:latin typeface="굴림체" panose="020B0609000101010101" pitchFamily="49" charset="-127"/>
                <a:ea typeface="굴림체" panose="020B0609000101010101" pitchFamily="49" charset="-127"/>
              </a:rPr>
              <a:t>PC </a:t>
            </a:r>
            <a:r>
              <a:rPr lang="ko-KR" altLang="en-US" sz="2000" dirty="0">
                <a:latin typeface="굴림체" panose="020B0609000101010101" pitchFamily="49" charset="-127"/>
                <a:ea typeface="굴림체" panose="020B0609000101010101" pitchFamily="49" charset="-127"/>
              </a:rPr>
              <a:t>사양에 맞는 설치 파일을 다운로드</a:t>
            </a:r>
            <a:endParaRPr lang="en-US" altLang="ko-KR" sz="2000" dirty="0">
              <a:latin typeface="굴림체" panose="020B0609000101010101" pitchFamily="49" charset="-127"/>
              <a:ea typeface="굴림체" panose="020B0609000101010101" pitchFamily="49" charset="-127"/>
            </a:endParaRPr>
          </a:p>
          <a:p>
            <a:pPr lvl="2">
              <a:defRPr/>
            </a:pPr>
            <a:r>
              <a:rPr lang="en-US" altLang="ko-KR" sz="1800" dirty="0">
                <a:latin typeface="굴림체" panose="020B0609000101010101" pitchFamily="49" charset="-127"/>
                <a:ea typeface="굴림체" panose="020B0609000101010101" pitchFamily="49" charset="-127"/>
              </a:rPr>
              <a:t>64</a:t>
            </a:r>
            <a:r>
              <a:rPr lang="ko-KR" altLang="en-US" sz="1800" dirty="0">
                <a:latin typeface="굴림체" panose="020B0609000101010101" pitchFamily="49" charset="-127"/>
                <a:ea typeface="굴림체" panose="020B0609000101010101" pitchFamily="49" charset="-127"/>
              </a:rPr>
              <a:t>비트 윈도우 운영체제의 경우</a:t>
            </a:r>
            <a:r>
              <a:rPr lang="en-US" altLang="ko-KR" sz="1800" dirty="0">
                <a:latin typeface="굴림체" panose="020B0609000101010101" pitchFamily="49" charset="-127"/>
                <a:ea typeface="굴림체" panose="020B0609000101010101" pitchFamily="49" charset="-127"/>
              </a:rPr>
              <a:t>: </a:t>
            </a:r>
            <a:r>
              <a:rPr lang="ko-KR" altLang="en-US" sz="1800" dirty="0">
                <a:latin typeface="굴림체" panose="020B0609000101010101" pitchFamily="49" charset="-127"/>
                <a:ea typeface="굴림체" panose="020B0609000101010101" pitchFamily="49" charset="-127"/>
              </a:rPr>
              <a:t> </a:t>
            </a:r>
            <a:endParaRPr lang="en-US" altLang="ko-KR" sz="1800" dirty="0">
              <a:latin typeface="굴림체" panose="020B0609000101010101" pitchFamily="49" charset="-127"/>
              <a:ea typeface="굴림체" panose="020B0609000101010101" pitchFamily="49" charset="-127"/>
            </a:endParaRPr>
          </a:p>
          <a:p>
            <a:pPr lvl="3">
              <a:defRPr/>
            </a:pPr>
            <a:r>
              <a:rPr lang="en-US" altLang="ko-KR" sz="1800" dirty="0">
                <a:latin typeface="굴림체" panose="020B0609000101010101" pitchFamily="49" charset="-127"/>
                <a:ea typeface="굴림체" panose="020B0609000101010101" pitchFamily="49" charset="-127"/>
              </a:rPr>
              <a:t>JDK</a:t>
            </a:r>
            <a:r>
              <a:rPr lang="ko-KR" altLang="en-US" sz="1800" dirty="0">
                <a:latin typeface="굴림체" panose="020B0609000101010101" pitchFamily="49" charset="-127"/>
                <a:ea typeface="굴림체" panose="020B0609000101010101" pitchFamily="49" charset="-127"/>
              </a:rPr>
              <a:t> </a:t>
            </a:r>
            <a:r>
              <a:rPr lang="en-US" altLang="ko-KR" sz="1800" dirty="0">
                <a:latin typeface="굴림체" panose="020B0609000101010101" pitchFamily="49" charset="-127"/>
                <a:ea typeface="굴림체" panose="020B0609000101010101" pitchFamily="49" charset="-127"/>
              </a:rPr>
              <a:t>11 </a:t>
            </a:r>
            <a:r>
              <a:rPr lang="ko-KR" altLang="en-US" sz="1800" dirty="0">
                <a:latin typeface="굴림체" panose="020B0609000101010101" pitchFamily="49" charset="-127"/>
                <a:ea typeface="굴림체" panose="020B0609000101010101" pitchFamily="49" charset="-127"/>
              </a:rPr>
              <a:t>이후 버전</a:t>
            </a:r>
            <a:r>
              <a:rPr lang="en-US" altLang="ko-KR" sz="1800" dirty="0">
                <a:latin typeface="굴림체" panose="020B0609000101010101" pitchFamily="49" charset="-127"/>
                <a:ea typeface="굴림체" panose="020B0609000101010101" pitchFamily="49" charset="-127"/>
              </a:rPr>
              <a:t>: 	jdk-xx.x.x_windows-x64_bin.exe</a:t>
            </a:r>
          </a:p>
          <a:p>
            <a:pPr lvl="3">
              <a:defRPr/>
            </a:pPr>
            <a:r>
              <a:rPr lang="en-US" altLang="ko-KR" sz="1800" dirty="0">
                <a:latin typeface="굴림체" panose="020B0609000101010101" pitchFamily="49" charset="-127"/>
                <a:ea typeface="굴림체" panose="020B0609000101010101" pitchFamily="49" charset="-127"/>
              </a:rPr>
              <a:t>JDK 8 </a:t>
            </a:r>
            <a:r>
              <a:rPr lang="ko-KR" altLang="en-US" sz="1800" dirty="0">
                <a:latin typeface="굴림체" panose="020B0609000101010101" pitchFamily="49" charset="-127"/>
                <a:ea typeface="굴림체" panose="020B0609000101010101" pitchFamily="49" charset="-127"/>
              </a:rPr>
              <a:t>버전</a:t>
            </a:r>
            <a:r>
              <a:rPr lang="en-US" altLang="ko-KR" sz="1800" dirty="0">
                <a:latin typeface="굴림체" panose="020B0609000101010101" pitchFamily="49" charset="-127"/>
                <a:ea typeface="굴림체" panose="020B0609000101010101" pitchFamily="49" charset="-127"/>
              </a:rPr>
              <a:t>:		jdk-8uxxx-windows-x64.exe</a:t>
            </a:r>
          </a:p>
          <a:p>
            <a:pPr lvl="2">
              <a:defRPr/>
            </a:pPr>
            <a:r>
              <a:rPr lang="en-US" altLang="ko-KR" sz="1800" dirty="0">
                <a:latin typeface="굴림체" panose="020B0609000101010101" pitchFamily="49" charset="-127"/>
                <a:ea typeface="굴림체" panose="020B0609000101010101" pitchFamily="49" charset="-127"/>
              </a:rPr>
              <a:t>32</a:t>
            </a:r>
            <a:r>
              <a:rPr lang="ko-KR" altLang="en-US" sz="1800" dirty="0">
                <a:latin typeface="굴림체" panose="020B0609000101010101" pitchFamily="49" charset="-127"/>
                <a:ea typeface="굴림체" panose="020B0609000101010101" pitchFamily="49" charset="-127"/>
              </a:rPr>
              <a:t>비트 윈도우 운영체제의 경우</a:t>
            </a:r>
            <a:r>
              <a:rPr lang="en-US" altLang="ko-KR" sz="1800" dirty="0">
                <a:latin typeface="굴림체" panose="020B0609000101010101" pitchFamily="49" charset="-127"/>
                <a:ea typeface="굴림체" panose="020B0609000101010101" pitchFamily="49" charset="-127"/>
              </a:rPr>
              <a:t>: </a:t>
            </a:r>
          </a:p>
          <a:p>
            <a:pPr lvl="3">
              <a:defRPr/>
            </a:pPr>
            <a:r>
              <a:rPr lang="en-US" altLang="ko-KR" sz="1800" dirty="0">
                <a:latin typeface="굴림체" panose="020B0609000101010101" pitchFamily="49" charset="-127"/>
                <a:ea typeface="굴림체" panose="020B0609000101010101" pitchFamily="49" charset="-127"/>
              </a:rPr>
              <a:t>JDK 8 </a:t>
            </a:r>
            <a:r>
              <a:rPr lang="ko-KR" altLang="en-US" sz="1800" dirty="0">
                <a:latin typeface="굴림체" panose="020B0609000101010101" pitchFamily="49" charset="-127"/>
                <a:ea typeface="굴림체" panose="020B0609000101010101" pitchFamily="49" charset="-127"/>
              </a:rPr>
              <a:t>버전</a:t>
            </a:r>
            <a:r>
              <a:rPr lang="en-US" altLang="ko-KR" sz="1800" dirty="0">
                <a:latin typeface="굴림체" panose="020B0609000101010101" pitchFamily="49" charset="-127"/>
                <a:ea typeface="굴림체" panose="020B0609000101010101" pitchFamily="49" charset="-127"/>
              </a:rPr>
              <a:t>:   		jdk-8uxxx-windows-i586.exe</a:t>
            </a:r>
          </a:p>
          <a:p>
            <a:pPr marL="342900" lvl="1" indent="-342900">
              <a:lnSpc>
                <a:spcPct val="100000"/>
              </a:lnSpc>
              <a:spcAft>
                <a:spcPct val="0"/>
              </a:spcAft>
              <a:buClr>
                <a:srgbClr val="660033"/>
              </a:buClr>
              <a:buFont typeface="Wingdings" pitchFamily="2" charset="2"/>
              <a:buChar char="v"/>
              <a:defRPr/>
            </a:pPr>
            <a:r>
              <a:rPr lang="ko-KR" altLang="en-US" sz="2000" dirty="0" smtClean="0">
                <a:latin typeface="굴림체" panose="020B0609000101010101" pitchFamily="49" charset="-127"/>
                <a:ea typeface="굴림체" panose="020B0609000101010101" pitchFamily="49" charset="-127"/>
              </a:rPr>
              <a:t>설치된 </a:t>
            </a:r>
            <a:r>
              <a:rPr lang="ko-KR" altLang="en-US" sz="2000" dirty="0">
                <a:latin typeface="굴림체" panose="020B0609000101010101" pitchFamily="49" charset="-127"/>
                <a:ea typeface="굴림체" panose="020B0609000101010101" pitchFamily="49" charset="-127"/>
              </a:rPr>
              <a:t>경로</a:t>
            </a:r>
            <a:endParaRPr lang="en-US" altLang="ko-KR" sz="2000" dirty="0">
              <a:latin typeface="굴림체" panose="020B0609000101010101" pitchFamily="49" charset="-127"/>
              <a:ea typeface="굴림체" panose="020B0609000101010101" pitchFamily="49" charset="-127"/>
            </a:endParaRPr>
          </a:p>
          <a:p>
            <a:pPr lvl="2">
              <a:defRPr/>
            </a:pPr>
            <a:r>
              <a:rPr lang="en-US" altLang="ko-KR" sz="1800" dirty="0">
                <a:latin typeface="굴림체" panose="020B0609000101010101" pitchFamily="49" charset="-127"/>
                <a:ea typeface="굴림체" panose="020B0609000101010101" pitchFamily="49" charset="-127"/>
              </a:rPr>
              <a:t>JDK 11 </a:t>
            </a:r>
            <a:r>
              <a:rPr lang="ko-KR" altLang="en-US" sz="1800" dirty="0">
                <a:latin typeface="굴림체" panose="020B0609000101010101" pitchFamily="49" charset="-127"/>
                <a:ea typeface="굴림체" panose="020B0609000101010101" pitchFamily="49" charset="-127"/>
              </a:rPr>
              <a:t>이후 버전</a:t>
            </a:r>
            <a:r>
              <a:rPr lang="en-US" altLang="ko-KR" sz="1800" dirty="0">
                <a:latin typeface="굴림체" panose="020B0609000101010101" pitchFamily="49" charset="-127"/>
                <a:ea typeface="굴림체" panose="020B0609000101010101" pitchFamily="49" charset="-127"/>
              </a:rPr>
              <a:t>: 	C:\Program Files\Java\</a:t>
            </a:r>
            <a:r>
              <a:rPr lang="en-US" altLang="ko-KR" sz="1800" dirty="0" err="1">
                <a:latin typeface="굴림체" panose="020B0609000101010101" pitchFamily="49" charset="-127"/>
                <a:ea typeface="굴림체" panose="020B0609000101010101" pitchFamily="49" charset="-127"/>
              </a:rPr>
              <a:t>jdk</a:t>
            </a:r>
            <a:r>
              <a:rPr lang="en-US" altLang="ko-KR" sz="1800" dirty="0">
                <a:latin typeface="굴림체" panose="020B0609000101010101" pitchFamily="49" charset="-127"/>
                <a:ea typeface="굴림체" panose="020B0609000101010101" pitchFamily="49" charset="-127"/>
              </a:rPr>
              <a:t> -</a:t>
            </a:r>
            <a:r>
              <a:rPr lang="en-US" altLang="ko-KR" sz="1800" dirty="0" err="1">
                <a:latin typeface="굴림체" panose="020B0609000101010101" pitchFamily="49" charset="-127"/>
                <a:ea typeface="굴림체" panose="020B0609000101010101" pitchFamily="49" charset="-127"/>
              </a:rPr>
              <a:t>xx.x.x</a:t>
            </a:r>
            <a:endParaRPr lang="en-US" altLang="ko-KR" sz="1800" dirty="0">
              <a:latin typeface="굴림체" panose="020B0609000101010101" pitchFamily="49" charset="-127"/>
              <a:ea typeface="굴림체" panose="020B0609000101010101" pitchFamily="49" charset="-127"/>
            </a:endParaRPr>
          </a:p>
          <a:p>
            <a:pPr lvl="2">
              <a:defRPr/>
            </a:pPr>
            <a:r>
              <a:rPr lang="en-US" altLang="ko-KR" sz="1800" dirty="0">
                <a:latin typeface="굴림체" panose="020B0609000101010101" pitchFamily="49" charset="-127"/>
                <a:ea typeface="굴림체" panose="020B0609000101010101" pitchFamily="49" charset="-127"/>
              </a:rPr>
              <a:t>JDK 8 </a:t>
            </a:r>
            <a:r>
              <a:rPr lang="ko-KR" altLang="en-US" sz="1800" dirty="0">
                <a:latin typeface="굴림체" panose="020B0609000101010101" pitchFamily="49" charset="-127"/>
                <a:ea typeface="굴림체" panose="020B0609000101010101" pitchFamily="49" charset="-127"/>
              </a:rPr>
              <a:t>버전</a:t>
            </a:r>
            <a:r>
              <a:rPr lang="en-US" altLang="ko-KR" sz="1800" dirty="0">
                <a:latin typeface="굴림체" panose="020B0609000101010101" pitchFamily="49" charset="-127"/>
                <a:ea typeface="굴림체" panose="020B0609000101010101" pitchFamily="49" charset="-127"/>
              </a:rPr>
              <a:t>: 		C:\Program </a:t>
            </a:r>
            <a:r>
              <a:rPr lang="en-US" altLang="ko-KR" sz="1800" dirty="0" smtClean="0">
                <a:latin typeface="굴림체" panose="020B0609000101010101" pitchFamily="49" charset="-127"/>
                <a:ea typeface="굴림체" panose="020B0609000101010101" pitchFamily="49" charset="-127"/>
              </a:rPr>
              <a:t>Files\Java\jdk1.8.0_xxx</a:t>
            </a:r>
            <a:endParaRPr lang="en-US" altLang="ko-KR" sz="1800" dirty="0">
              <a:latin typeface="굴림체" panose="020B0609000101010101" pitchFamily="49" charset="-127"/>
              <a:ea typeface="굴림체" panose="020B0609000101010101" pitchFamily="49" charset="-127"/>
            </a:endParaRPr>
          </a:p>
          <a:p>
            <a:r>
              <a:rPr lang="ko-KR" altLang="en-US" sz="2000" b="0" dirty="0">
                <a:latin typeface="굴림체" panose="020B0609000101010101" pitchFamily="49" charset="-127"/>
                <a:ea typeface="굴림체" panose="020B0609000101010101" pitchFamily="49" charset="-127"/>
              </a:rPr>
              <a:t>시스템 환경변수 및 </a:t>
            </a:r>
            <a:r>
              <a:rPr lang="ko-KR" altLang="en-US" sz="2000" b="0" dirty="0" err="1">
                <a:latin typeface="굴림체" panose="020B0609000101010101" pitchFamily="49" charset="-127"/>
                <a:ea typeface="굴림체" panose="020B0609000101010101" pitchFamily="49" charset="-127"/>
              </a:rPr>
              <a:t>Path</a:t>
            </a:r>
            <a:r>
              <a:rPr lang="ko-KR" altLang="en-US" sz="2000" b="0" dirty="0">
                <a:latin typeface="굴림체" panose="020B0609000101010101" pitchFamily="49" charset="-127"/>
                <a:ea typeface="굴림체" panose="020B0609000101010101" pitchFamily="49" charset="-127"/>
              </a:rPr>
              <a:t> 등록</a:t>
            </a:r>
          </a:p>
          <a:p>
            <a:pPr marL="0" indent="0">
              <a:buNone/>
            </a:pPr>
            <a:r>
              <a:rPr lang="ko-KR" altLang="en-US" sz="2000" b="0" dirty="0">
                <a:latin typeface="굴림체" panose="020B0609000101010101" pitchFamily="49" charset="-127"/>
                <a:ea typeface="굴림체" panose="020B0609000101010101" pitchFamily="49" charset="-127"/>
              </a:rPr>
              <a:t>      JAVA_HOME </a:t>
            </a:r>
            <a:r>
              <a:rPr lang="en-US" altLang="ko-KR" sz="2000" b="0" dirty="0">
                <a:latin typeface="굴림체" panose="020B0609000101010101" pitchFamily="49" charset="-127"/>
                <a:ea typeface="굴림체" panose="020B0609000101010101" pitchFamily="49" charset="-127"/>
              </a:rPr>
              <a:t>: </a:t>
            </a:r>
            <a:r>
              <a:rPr lang="ko-KR" altLang="en-US" sz="2000" b="0" dirty="0">
                <a:latin typeface="굴림체" panose="020B0609000101010101" pitchFamily="49" charset="-127"/>
                <a:ea typeface="굴림체" panose="020B0609000101010101" pitchFamily="49" charset="-127"/>
              </a:rPr>
              <a:t>	</a:t>
            </a:r>
            <a:r>
              <a:rPr lang="pt-BR" altLang="ko-KR" sz="2000" b="0" dirty="0">
                <a:latin typeface="굴림체" panose="020B0609000101010101" pitchFamily="49" charset="-127"/>
                <a:ea typeface="굴림체" panose="020B0609000101010101" pitchFamily="49" charset="-127"/>
              </a:rPr>
              <a:t>C:\Program Files\Java\jdk-11.0.16.1</a:t>
            </a:r>
            <a:endParaRPr lang="ko-KR" altLang="en-US" sz="2000" b="0" dirty="0">
              <a:latin typeface="굴림체" panose="020B0609000101010101" pitchFamily="49" charset="-127"/>
              <a:ea typeface="굴림체" panose="020B0609000101010101" pitchFamily="49" charset="-127"/>
            </a:endParaRPr>
          </a:p>
          <a:p>
            <a:r>
              <a:rPr lang="ko-KR" altLang="en-US" sz="2000" b="0" dirty="0" err="1">
                <a:latin typeface="굴림체" panose="020B0609000101010101" pitchFamily="49" charset="-127"/>
                <a:ea typeface="굴림체" panose="020B0609000101010101" pitchFamily="49" charset="-127"/>
              </a:rPr>
              <a:t>Path</a:t>
            </a:r>
            <a:r>
              <a:rPr lang="ko-KR" altLang="en-US" sz="2000" b="0" dirty="0">
                <a:latin typeface="굴림체" panose="020B0609000101010101" pitchFamily="49" charset="-127"/>
                <a:ea typeface="굴림체" panose="020B0609000101010101" pitchFamily="49" charset="-127"/>
              </a:rPr>
              <a:t> 등록 </a:t>
            </a:r>
            <a:r>
              <a:rPr lang="en-US" altLang="ko-KR" sz="2000" b="0" dirty="0">
                <a:latin typeface="굴림체" panose="020B0609000101010101" pitchFamily="49" charset="-127"/>
                <a:ea typeface="굴림체" panose="020B0609000101010101" pitchFamily="49" charset="-127"/>
              </a:rPr>
              <a:t>: </a:t>
            </a:r>
            <a:r>
              <a:rPr lang="ko-KR" altLang="en-US" sz="2000" b="0" dirty="0">
                <a:latin typeface="굴림체" panose="020B0609000101010101" pitchFamily="49" charset="-127"/>
                <a:ea typeface="굴림체" panose="020B0609000101010101" pitchFamily="49" charset="-127"/>
              </a:rPr>
              <a:t>%JAVA_HOME%\</a:t>
            </a:r>
            <a:r>
              <a:rPr lang="ko-KR" altLang="en-US" sz="2000" b="0" dirty="0" err="1">
                <a:latin typeface="굴림체" panose="020B0609000101010101" pitchFamily="49" charset="-127"/>
                <a:ea typeface="굴림체" panose="020B0609000101010101" pitchFamily="49" charset="-127"/>
              </a:rPr>
              <a:t>bin</a:t>
            </a:r>
            <a:r>
              <a:rPr lang="ko-KR" altLang="en-US" sz="2000" b="0" dirty="0">
                <a:latin typeface="굴림체" panose="020B0609000101010101" pitchFamily="49" charset="-127"/>
                <a:ea typeface="굴림체" panose="020B0609000101010101" pitchFamily="49" charset="-127"/>
              </a:rPr>
              <a:t> </a:t>
            </a:r>
            <a:endParaRPr lang="en-US" altLang="ko-KR" sz="2000" b="0" dirty="0" smtClean="0">
              <a:latin typeface="굴림체" panose="020B0609000101010101" pitchFamily="49" charset="-127"/>
              <a:ea typeface="굴림체" panose="020B0609000101010101" pitchFamily="49" charset="-127"/>
            </a:endParaRPr>
          </a:p>
          <a:p>
            <a:pPr marL="0" indent="0">
              <a:buNone/>
            </a:pPr>
            <a:r>
              <a:rPr lang="ko-KR" altLang="en-US" sz="2000" b="0" dirty="0" smtClean="0">
                <a:latin typeface="굴림체" panose="020B0609000101010101" pitchFamily="49" charset="-127"/>
                <a:ea typeface="굴림체" panose="020B0609000101010101" pitchFamily="49" charset="-127"/>
              </a:rPr>
              <a:t>     또는 </a:t>
            </a:r>
            <a:r>
              <a:rPr lang="pt-BR" altLang="ko-KR" sz="2000" b="0" dirty="0" smtClean="0">
                <a:latin typeface="굴림체" panose="020B0609000101010101" pitchFamily="49" charset="-127"/>
                <a:ea typeface="굴림체" panose="020B0609000101010101" pitchFamily="49" charset="-127"/>
              </a:rPr>
              <a:t>C:\Program Files\Java\jdk-11.0.16.1</a:t>
            </a:r>
            <a:r>
              <a:rPr lang="en-US" altLang="ko-KR" sz="2000" b="0" dirty="0" smtClean="0">
                <a:latin typeface="굴림체" panose="020B0609000101010101" pitchFamily="49" charset="-127"/>
                <a:ea typeface="굴림체" panose="020B0609000101010101" pitchFamily="49" charset="-127"/>
              </a:rPr>
              <a:t>\bin</a:t>
            </a:r>
            <a:endParaRPr lang="ko-KR" altLang="en-US" sz="1800" b="0" dirty="0">
              <a:latin typeface="굴림체" panose="020B0609000101010101" pitchFamily="49" charset="-127"/>
              <a:ea typeface="굴림체" panose="020B0609000101010101" pitchFamily="49" charset="-127"/>
            </a:endParaRPr>
          </a:p>
        </p:txBody>
      </p:sp>
      <p:sp>
        <p:nvSpPr>
          <p:cNvPr id="7" name="제목 2">
            <a:extLst>
              <a:ext uri="{FF2B5EF4-FFF2-40B4-BE49-F238E27FC236}">
                <a16:creationId xmlns:a16="http://schemas.microsoft.com/office/drawing/2014/main" id="{5B3E31B4-BEC2-C44F-25FB-8ED3AD9FFCB6}"/>
              </a:ext>
            </a:extLst>
          </p:cNvPr>
          <p:cNvSpPr>
            <a:spLocks noGrp="1" noChangeArrowheads="1"/>
          </p:cNvSpPr>
          <p:nvPr>
            <p:ph type="title"/>
          </p:nvPr>
        </p:nvSpPr>
        <p:spPr bwMode="auto">
          <a:xfrm>
            <a:off x="1691680" y="620490"/>
            <a:ext cx="5040560"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ko-KR" altLang="en-US" sz="3600" dirty="0"/>
              <a:t>자바 개발 </a:t>
            </a:r>
            <a:r>
              <a:rPr lang="ko-KR" altLang="en-US" sz="3600" dirty="0" smtClean="0"/>
              <a:t>환경 구축</a:t>
            </a:r>
            <a:endParaRPr lang="ko-KR" altLang="en-US" sz="3600" dirty="0"/>
          </a:p>
        </p:txBody>
      </p:sp>
    </p:spTree>
    <p:extLst>
      <p:ext uri="{BB962C8B-B14F-4D97-AF65-F5344CB8AC3E}">
        <p14:creationId xmlns:p14="http://schemas.microsoft.com/office/powerpoint/2010/main" val="762911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7D510475-85D5-4A92-7775-F584C42B3CB9}"/>
              </a:ext>
            </a:extLst>
          </p:cNvPr>
          <p:cNvSpPr>
            <a:spLocks noGrp="1"/>
          </p:cNvSpPr>
          <p:nvPr>
            <p:ph type="sldNum" sz="quarter" idx="4294967295"/>
          </p:nvPr>
        </p:nvSpPr>
        <p:spPr>
          <a:xfrm>
            <a:off x="8342314" y="6381328"/>
            <a:ext cx="801688" cy="261938"/>
          </a:xfrm>
          <a:prstGeom prst="rect">
            <a:avLst/>
          </a:prstGeom>
        </p:spPr>
        <p:txBody>
          <a:bodyPr/>
          <a:lstStyle/>
          <a:p>
            <a:fld id="{4C751A5E-B517-4058-B869-5ED9F281E1C1}" type="slidenum">
              <a:rPr lang="ko-KR" altLang="en-US" smtClean="0">
                <a:solidFill>
                  <a:srgbClr val="000000"/>
                </a:solidFill>
              </a:rPr>
              <a:pPr/>
              <a:t>2</a:t>
            </a:fld>
            <a:endParaRPr lang="en-US" altLang="ko-KR" dirty="0">
              <a:solidFill>
                <a:srgbClr val="000000"/>
              </a:solidFill>
            </a:endParaRPr>
          </a:p>
        </p:txBody>
      </p:sp>
      <p:sp>
        <p:nvSpPr>
          <p:cNvPr id="4" name="TextBox 3">
            <a:extLst>
              <a:ext uri="{FF2B5EF4-FFF2-40B4-BE49-F238E27FC236}">
                <a16:creationId xmlns:a16="http://schemas.microsoft.com/office/drawing/2014/main" id="{7ABAF706-61E5-BB01-CAA5-B27652C12D3A}"/>
              </a:ext>
            </a:extLst>
          </p:cNvPr>
          <p:cNvSpPr txBox="1"/>
          <p:nvPr/>
        </p:nvSpPr>
        <p:spPr>
          <a:xfrm>
            <a:off x="2051720" y="476672"/>
            <a:ext cx="6480720" cy="769441"/>
          </a:xfrm>
          <a:prstGeom prst="rect">
            <a:avLst/>
          </a:prstGeom>
          <a:noFill/>
        </p:spPr>
        <p:txBody>
          <a:bodyPr wrap="square">
            <a:spAutoFit/>
          </a:bodyPr>
          <a:lstStyle/>
          <a:p>
            <a:pPr fontAlgn="auto" latinLnBrk="1">
              <a:spcBef>
                <a:spcPts val="0"/>
              </a:spcBef>
              <a:spcAft>
                <a:spcPts val="0"/>
              </a:spcAft>
              <a:defRPr/>
            </a:pPr>
            <a:r>
              <a:rPr lang="ko-KR" altLang="en-US" sz="4400" dirty="0">
                <a:solidFill>
                  <a:srgbClr val="FFFFFF"/>
                </a:solidFill>
                <a:latin typeface="맑은 고딕" pitchFamily="50" charset="-127"/>
                <a:ea typeface="맑은 고딕" pitchFamily="50" charset="-127"/>
              </a:rPr>
              <a:t>소프트웨어 개발</a:t>
            </a:r>
          </a:p>
        </p:txBody>
      </p:sp>
      <p:pic>
        <p:nvPicPr>
          <p:cNvPr id="5" name="Picture 8" descr="도구상자에 대한 이미지 검색결과">
            <a:extLst>
              <a:ext uri="{FF2B5EF4-FFF2-40B4-BE49-F238E27FC236}">
                <a16:creationId xmlns:a16="http://schemas.microsoft.com/office/drawing/2014/main" id="{1B59C33E-2EB8-DB9F-75E3-82BC6F5CC08B}"/>
              </a:ext>
            </a:extLst>
          </p:cNvPr>
          <p:cNvPicPr>
            <a:picLocks noChangeAspect="1" noChangeArrowheads="1"/>
          </p:cNvPicPr>
          <p:nvPr/>
        </p:nvPicPr>
        <p:blipFill>
          <a:blip r:embed="rId2" cstate="print"/>
          <a:srcRect/>
          <a:stretch>
            <a:fillRect/>
          </a:stretch>
        </p:blipFill>
        <p:spPr bwMode="auto">
          <a:xfrm>
            <a:off x="4214813" y="3485604"/>
            <a:ext cx="1354137" cy="1347788"/>
          </a:xfrm>
          <a:prstGeom prst="rect">
            <a:avLst/>
          </a:prstGeom>
          <a:noFill/>
          <a:ln w="9525">
            <a:noFill/>
            <a:miter lim="800000"/>
            <a:headEnd/>
            <a:tailEnd/>
          </a:ln>
        </p:spPr>
      </p:pic>
      <p:sp>
        <p:nvSpPr>
          <p:cNvPr id="6" name="이등변 삼각형 37">
            <a:extLst>
              <a:ext uri="{FF2B5EF4-FFF2-40B4-BE49-F238E27FC236}">
                <a16:creationId xmlns:a16="http://schemas.microsoft.com/office/drawing/2014/main" id="{0459652C-F644-C053-3959-66FEEB1057CF}"/>
              </a:ext>
            </a:extLst>
          </p:cNvPr>
          <p:cNvSpPr>
            <a:spLocks noChangeArrowheads="1"/>
          </p:cNvSpPr>
          <p:nvPr/>
        </p:nvSpPr>
        <p:spPr bwMode="auto">
          <a:xfrm rot="10957943">
            <a:off x="3717925" y="2604542"/>
            <a:ext cx="2166938" cy="1117600"/>
          </a:xfrm>
          <a:prstGeom prst="triangle">
            <a:avLst>
              <a:gd name="adj" fmla="val 50000"/>
            </a:avLst>
          </a:prstGeom>
          <a:solidFill>
            <a:srgbClr val="000000">
              <a:alpha val="50195"/>
            </a:srgbClr>
          </a:solidFill>
          <a:ln w="9525">
            <a:noFill/>
            <a:miter lim="800000"/>
            <a:headEnd/>
            <a:tailEnd/>
          </a:ln>
        </p:spPr>
        <p:txBody>
          <a:bodyPr anchor="ctr"/>
          <a:lstStyle/>
          <a:p>
            <a:pPr algn="ctr"/>
            <a:endParaRPr lang="ko-KR" altLang="en-US" dirty="0"/>
          </a:p>
        </p:txBody>
      </p:sp>
      <p:pic>
        <p:nvPicPr>
          <p:cNvPr id="7" name="Picture 2" descr="환원주의에 대한 이미지 검색결과">
            <a:extLst>
              <a:ext uri="{FF2B5EF4-FFF2-40B4-BE49-F238E27FC236}">
                <a16:creationId xmlns:a16="http://schemas.microsoft.com/office/drawing/2014/main" id="{F1489064-CC45-340A-EF2F-C0AC3732E445}"/>
              </a:ext>
            </a:extLst>
          </p:cNvPr>
          <p:cNvPicPr>
            <a:picLocks noChangeAspect="1" noChangeArrowheads="1"/>
          </p:cNvPicPr>
          <p:nvPr/>
        </p:nvPicPr>
        <p:blipFill>
          <a:blip r:embed="rId3" cstate="print"/>
          <a:srcRect/>
          <a:stretch>
            <a:fillRect/>
          </a:stretch>
        </p:blipFill>
        <p:spPr bwMode="auto">
          <a:xfrm>
            <a:off x="6786563" y="1628229"/>
            <a:ext cx="1397000" cy="1257300"/>
          </a:xfrm>
          <a:prstGeom prst="rect">
            <a:avLst/>
          </a:prstGeom>
          <a:noFill/>
          <a:ln w="9525">
            <a:noFill/>
            <a:miter lim="800000"/>
            <a:headEnd/>
            <a:tailEnd/>
          </a:ln>
        </p:spPr>
      </p:pic>
      <p:pic>
        <p:nvPicPr>
          <p:cNvPr id="8" name="Picture 6" descr="이미지 검색결과">
            <a:extLst>
              <a:ext uri="{FF2B5EF4-FFF2-40B4-BE49-F238E27FC236}">
                <a16:creationId xmlns:a16="http://schemas.microsoft.com/office/drawing/2014/main" id="{01BE9409-D7B5-904C-6CD8-0A93C0E14A35}"/>
              </a:ext>
            </a:extLst>
          </p:cNvPr>
          <p:cNvPicPr>
            <a:picLocks noChangeAspect="1" noChangeArrowheads="1"/>
          </p:cNvPicPr>
          <p:nvPr/>
        </p:nvPicPr>
        <p:blipFill>
          <a:blip r:embed="rId4" cstate="print"/>
          <a:srcRect/>
          <a:stretch>
            <a:fillRect/>
          </a:stretch>
        </p:blipFill>
        <p:spPr bwMode="auto">
          <a:xfrm>
            <a:off x="1143000" y="1556792"/>
            <a:ext cx="2081213" cy="1490662"/>
          </a:xfrm>
          <a:prstGeom prst="rect">
            <a:avLst/>
          </a:prstGeom>
          <a:noFill/>
          <a:ln w="9525">
            <a:noFill/>
            <a:miter lim="800000"/>
            <a:headEnd/>
            <a:tailEnd/>
          </a:ln>
        </p:spPr>
      </p:pic>
      <p:sp>
        <p:nvSpPr>
          <p:cNvPr id="9" name="TextBox 6">
            <a:extLst>
              <a:ext uri="{FF2B5EF4-FFF2-40B4-BE49-F238E27FC236}">
                <a16:creationId xmlns:a16="http://schemas.microsoft.com/office/drawing/2014/main" id="{AEE0D63B-DEF3-54CC-BED7-6CC1E081E214}"/>
              </a:ext>
            </a:extLst>
          </p:cNvPr>
          <p:cNvSpPr txBox="1">
            <a:spLocks noChangeArrowheads="1"/>
          </p:cNvSpPr>
          <p:nvPr/>
        </p:nvSpPr>
        <p:spPr bwMode="auto">
          <a:xfrm>
            <a:off x="1525588" y="2985542"/>
            <a:ext cx="1163637" cy="646112"/>
          </a:xfrm>
          <a:prstGeom prst="rect">
            <a:avLst/>
          </a:prstGeom>
          <a:noFill/>
          <a:ln w="9525">
            <a:noFill/>
            <a:miter lim="800000"/>
            <a:headEnd/>
            <a:tailEnd/>
          </a:ln>
        </p:spPr>
        <p:txBody>
          <a:bodyPr wrap="none">
            <a:spAutoFit/>
          </a:bodyPr>
          <a:lstStyle/>
          <a:p>
            <a:pPr algn="ctr"/>
            <a:r>
              <a:rPr lang="ko-KR" altLang="en-US" b="1" dirty="0">
                <a:latin typeface="HY궁서" pitchFamily="18" charset="-127"/>
                <a:ea typeface="HY궁서" pitchFamily="18" charset="-127"/>
              </a:rPr>
              <a:t>관심대상</a:t>
            </a:r>
            <a:endParaRPr lang="en-US" altLang="ko-KR" b="1" dirty="0">
              <a:latin typeface="HY궁서" pitchFamily="18" charset="-127"/>
              <a:ea typeface="HY궁서" pitchFamily="18" charset="-127"/>
            </a:endParaRPr>
          </a:p>
          <a:p>
            <a:pPr algn="ctr"/>
            <a:r>
              <a:rPr lang="ko-KR" altLang="en-US" b="1" dirty="0">
                <a:latin typeface="HY궁서" pitchFamily="18" charset="-127"/>
                <a:ea typeface="HY궁서" pitchFamily="18" charset="-127"/>
              </a:rPr>
              <a:t>현실 세계</a:t>
            </a:r>
          </a:p>
        </p:txBody>
      </p:sp>
      <p:sp>
        <p:nvSpPr>
          <p:cNvPr id="10" name="오각형 7">
            <a:extLst>
              <a:ext uri="{FF2B5EF4-FFF2-40B4-BE49-F238E27FC236}">
                <a16:creationId xmlns:a16="http://schemas.microsoft.com/office/drawing/2014/main" id="{492ABFE8-F5D0-6327-9CC0-44E4A9462A15}"/>
              </a:ext>
            </a:extLst>
          </p:cNvPr>
          <p:cNvSpPr/>
          <p:nvPr/>
        </p:nvSpPr>
        <p:spPr>
          <a:xfrm>
            <a:off x="3500430" y="1771103"/>
            <a:ext cx="3000396" cy="928688"/>
          </a:xfrm>
          <a:prstGeom prst="homePlate">
            <a:avLst>
              <a:gd name="adj" fmla="val 36162"/>
            </a:avLst>
          </a:prstGeom>
          <a:solidFill>
            <a:srgbClr val="867DC7"/>
          </a:solidFill>
          <a:ln>
            <a:solidFill>
              <a:srgbClr val="5F50B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ko-KR" altLang="en-US" b="1" dirty="0">
                <a:solidFill>
                  <a:srgbClr val="CCEACD"/>
                </a:solidFill>
                <a:latin typeface="+mj-lt"/>
              </a:rPr>
              <a:t>변환과정</a:t>
            </a:r>
          </a:p>
        </p:txBody>
      </p:sp>
      <p:sp>
        <p:nvSpPr>
          <p:cNvPr id="11" name="오각형 8">
            <a:extLst>
              <a:ext uri="{FF2B5EF4-FFF2-40B4-BE49-F238E27FC236}">
                <a16:creationId xmlns:a16="http://schemas.microsoft.com/office/drawing/2014/main" id="{13EEE1F1-C8AE-10F2-342E-C9B8F67227FF}"/>
              </a:ext>
            </a:extLst>
          </p:cNvPr>
          <p:cNvSpPr/>
          <p:nvPr/>
        </p:nvSpPr>
        <p:spPr>
          <a:xfrm>
            <a:off x="3571868" y="2342601"/>
            <a:ext cx="642942" cy="357190"/>
          </a:xfrm>
          <a:prstGeom prst="homePlate">
            <a:avLst>
              <a:gd name="adj" fmla="val 36162"/>
            </a:avLst>
          </a:prstGeom>
          <a:solidFill>
            <a:srgbClr val="E2C8E0"/>
          </a:solidFill>
          <a:ln>
            <a:solidFill>
              <a:srgbClr val="5F50B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ko-KR" altLang="en-US" sz="1400" dirty="0">
                <a:solidFill>
                  <a:schemeClr val="tx1"/>
                </a:solidFill>
                <a:latin typeface="+mj-lt"/>
              </a:rPr>
              <a:t>정의</a:t>
            </a:r>
          </a:p>
        </p:txBody>
      </p:sp>
      <p:sp>
        <p:nvSpPr>
          <p:cNvPr id="12" name="갈매기형 수장 9">
            <a:extLst>
              <a:ext uri="{FF2B5EF4-FFF2-40B4-BE49-F238E27FC236}">
                <a16:creationId xmlns:a16="http://schemas.microsoft.com/office/drawing/2014/main" id="{6B5564BD-78A2-DCAF-4FC8-2E8A20AD4F8B}"/>
              </a:ext>
            </a:extLst>
          </p:cNvPr>
          <p:cNvSpPr/>
          <p:nvPr/>
        </p:nvSpPr>
        <p:spPr>
          <a:xfrm>
            <a:off x="4135134" y="2342601"/>
            <a:ext cx="714380" cy="357190"/>
          </a:xfrm>
          <a:prstGeom prst="chevron">
            <a:avLst>
              <a:gd name="adj" fmla="val 38468"/>
            </a:avLst>
          </a:prstGeom>
          <a:solidFill>
            <a:srgbClr val="C48EC0"/>
          </a:solidFill>
          <a:ln>
            <a:solidFill>
              <a:srgbClr val="5F50B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ko-KR" altLang="en-US" sz="1400" dirty="0">
                <a:solidFill>
                  <a:schemeClr val="tx1"/>
                </a:solidFill>
                <a:latin typeface="+mj-lt"/>
              </a:rPr>
              <a:t>분석</a:t>
            </a:r>
          </a:p>
        </p:txBody>
      </p:sp>
      <p:sp>
        <p:nvSpPr>
          <p:cNvPr id="13" name="갈매기형 수장 10">
            <a:extLst>
              <a:ext uri="{FF2B5EF4-FFF2-40B4-BE49-F238E27FC236}">
                <a16:creationId xmlns:a16="http://schemas.microsoft.com/office/drawing/2014/main" id="{07EB8323-7437-1142-2BCE-832E92161EA8}"/>
              </a:ext>
            </a:extLst>
          </p:cNvPr>
          <p:cNvSpPr/>
          <p:nvPr/>
        </p:nvSpPr>
        <p:spPr>
          <a:xfrm>
            <a:off x="4786314" y="2342601"/>
            <a:ext cx="714380" cy="357190"/>
          </a:xfrm>
          <a:prstGeom prst="chevron">
            <a:avLst>
              <a:gd name="adj" fmla="val 38468"/>
            </a:avLst>
          </a:prstGeom>
          <a:solidFill>
            <a:srgbClr val="A4569E"/>
          </a:solidFill>
          <a:ln>
            <a:solidFill>
              <a:srgbClr val="5F50B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ko-KR" altLang="en-US" sz="1400" dirty="0">
                <a:solidFill>
                  <a:schemeClr val="bg1"/>
                </a:solidFill>
                <a:latin typeface="+mj-lt"/>
              </a:rPr>
              <a:t>개발</a:t>
            </a:r>
          </a:p>
        </p:txBody>
      </p:sp>
      <p:sp>
        <p:nvSpPr>
          <p:cNvPr id="14" name="갈매기형 수장 11">
            <a:extLst>
              <a:ext uri="{FF2B5EF4-FFF2-40B4-BE49-F238E27FC236}">
                <a16:creationId xmlns:a16="http://schemas.microsoft.com/office/drawing/2014/main" id="{1E2B88B3-F99E-4668-D0DB-CF811A21E658}"/>
              </a:ext>
            </a:extLst>
          </p:cNvPr>
          <p:cNvSpPr/>
          <p:nvPr/>
        </p:nvSpPr>
        <p:spPr>
          <a:xfrm>
            <a:off x="5429256" y="2342601"/>
            <a:ext cx="714380" cy="357190"/>
          </a:xfrm>
          <a:prstGeom prst="chevron">
            <a:avLst>
              <a:gd name="adj" fmla="val 38468"/>
            </a:avLst>
          </a:prstGeom>
          <a:solidFill>
            <a:srgbClr val="743C70"/>
          </a:solidFill>
          <a:ln>
            <a:solidFill>
              <a:srgbClr val="5F50B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ko-KR" altLang="en-US" sz="1400" dirty="0">
                <a:solidFill>
                  <a:schemeClr val="bg1"/>
                </a:solidFill>
                <a:latin typeface="+mj-lt"/>
              </a:rPr>
              <a:t>운영</a:t>
            </a:r>
          </a:p>
        </p:txBody>
      </p:sp>
      <p:sp>
        <p:nvSpPr>
          <p:cNvPr id="15" name="TextBox 14">
            <a:extLst>
              <a:ext uri="{FF2B5EF4-FFF2-40B4-BE49-F238E27FC236}">
                <a16:creationId xmlns:a16="http://schemas.microsoft.com/office/drawing/2014/main" id="{CB8C56BA-9868-A7C4-B4CF-D0C1746840BA}"/>
              </a:ext>
            </a:extLst>
          </p:cNvPr>
          <p:cNvSpPr txBox="1"/>
          <p:nvPr/>
        </p:nvSpPr>
        <p:spPr>
          <a:xfrm>
            <a:off x="3214688" y="3280817"/>
            <a:ext cx="1168400" cy="276225"/>
          </a:xfrm>
          <a:prstGeom prst="rect">
            <a:avLst/>
          </a:prstGeom>
          <a:noFill/>
        </p:spPr>
        <p:txBody>
          <a:bodyPr wrap="none">
            <a:spAutoFit/>
          </a:bodyPr>
          <a:lstStyle/>
          <a:p>
            <a:pPr>
              <a:defRPr/>
            </a:pPr>
            <a:r>
              <a:rPr lang="ko-KR" altLang="en-US" sz="1200" dirty="0">
                <a:latin typeface="+mn-lt"/>
                <a:ea typeface="굴림" charset="-127"/>
              </a:rPr>
              <a:t>효과성</a:t>
            </a:r>
            <a:r>
              <a:rPr lang="en-US" altLang="ko-KR" sz="1200" dirty="0">
                <a:latin typeface="+mn-lt"/>
                <a:ea typeface="굴림" charset="-127"/>
              </a:rPr>
              <a:t>/</a:t>
            </a:r>
            <a:r>
              <a:rPr lang="ko-KR" altLang="en-US" sz="1200" dirty="0">
                <a:latin typeface="+mn-lt"/>
                <a:ea typeface="굴림" charset="-127"/>
              </a:rPr>
              <a:t>효율성</a:t>
            </a:r>
          </a:p>
        </p:txBody>
      </p:sp>
      <p:sp>
        <p:nvSpPr>
          <p:cNvPr id="16" name="TextBox 15">
            <a:extLst>
              <a:ext uri="{FF2B5EF4-FFF2-40B4-BE49-F238E27FC236}">
                <a16:creationId xmlns:a16="http://schemas.microsoft.com/office/drawing/2014/main" id="{D5AC40BC-D33D-235C-B44F-E1E0F0007FB0}"/>
              </a:ext>
            </a:extLst>
          </p:cNvPr>
          <p:cNvSpPr txBox="1"/>
          <p:nvPr/>
        </p:nvSpPr>
        <p:spPr>
          <a:xfrm>
            <a:off x="4357688" y="2963317"/>
            <a:ext cx="890587" cy="307975"/>
          </a:xfrm>
          <a:prstGeom prst="rect">
            <a:avLst/>
          </a:prstGeom>
          <a:solidFill>
            <a:srgbClr val="69C1C5">
              <a:alpha val="54118"/>
            </a:srgbClr>
          </a:solidFill>
        </p:spPr>
        <p:txBody>
          <a:bodyPr wrap="none">
            <a:spAutoFit/>
          </a:bodyPr>
          <a:lstStyle/>
          <a:p>
            <a:pPr>
              <a:defRPr/>
            </a:pPr>
            <a:r>
              <a:rPr lang="ko-KR" altLang="en-US" sz="1400" b="1" dirty="0">
                <a:solidFill>
                  <a:srgbClr val="15323B"/>
                </a:solidFill>
                <a:latin typeface="+mn-lt"/>
                <a:ea typeface="굴림" charset="-127"/>
              </a:rPr>
              <a:t>생각도구</a:t>
            </a:r>
          </a:p>
        </p:txBody>
      </p:sp>
      <p:sp>
        <p:nvSpPr>
          <p:cNvPr id="17" name="TextBox 16">
            <a:extLst>
              <a:ext uri="{FF2B5EF4-FFF2-40B4-BE49-F238E27FC236}">
                <a16:creationId xmlns:a16="http://schemas.microsoft.com/office/drawing/2014/main" id="{C2C1DC5B-AA63-E5C3-BF5E-5B38912E212B}"/>
              </a:ext>
            </a:extLst>
          </p:cNvPr>
          <p:cNvSpPr txBox="1"/>
          <p:nvPr/>
        </p:nvSpPr>
        <p:spPr>
          <a:xfrm>
            <a:off x="2974975" y="3628479"/>
            <a:ext cx="1108075" cy="276225"/>
          </a:xfrm>
          <a:prstGeom prst="rect">
            <a:avLst/>
          </a:prstGeom>
          <a:noFill/>
        </p:spPr>
        <p:txBody>
          <a:bodyPr wrap="none">
            <a:spAutoFit/>
          </a:bodyPr>
          <a:lstStyle/>
          <a:p>
            <a:pPr>
              <a:defRPr/>
            </a:pPr>
            <a:r>
              <a:rPr lang="ko-KR" altLang="en-US" sz="1200" dirty="0">
                <a:latin typeface="+mn-lt"/>
                <a:ea typeface="굴림" charset="-127"/>
              </a:rPr>
              <a:t>구성요소파악</a:t>
            </a:r>
          </a:p>
        </p:txBody>
      </p:sp>
      <p:sp>
        <p:nvSpPr>
          <p:cNvPr id="18" name="TextBox 17">
            <a:extLst>
              <a:ext uri="{FF2B5EF4-FFF2-40B4-BE49-F238E27FC236}">
                <a16:creationId xmlns:a16="http://schemas.microsoft.com/office/drawing/2014/main" id="{89015DA5-D6DF-0BC6-505E-F2960EE3A0F9}"/>
              </a:ext>
            </a:extLst>
          </p:cNvPr>
          <p:cNvSpPr txBox="1"/>
          <p:nvPr/>
        </p:nvSpPr>
        <p:spPr>
          <a:xfrm>
            <a:off x="3068638" y="4923879"/>
            <a:ext cx="646112" cy="276225"/>
          </a:xfrm>
          <a:prstGeom prst="rect">
            <a:avLst/>
          </a:prstGeom>
          <a:noFill/>
        </p:spPr>
        <p:txBody>
          <a:bodyPr wrap="none">
            <a:spAutoFit/>
          </a:bodyPr>
          <a:lstStyle/>
          <a:p>
            <a:pPr>
              <a:defRPr/>
            </a:pPr>
            <a:r>
              <a:rPr lang="ko-KR" altLang="en-US" sz="1200" dirty="0">
                <a:latin typeface="+mn-lt"/>
                <a:ea typeface="굴림" charset="-127"/>
              </a:rPr>
              <a:t>구조화</a:t>
            </a:r>
          </a:p>
        </p:txBody>
      </p:sp>
      <p:sp>
        <p:nvSpPr>
          <p:cNvPr id="19" name="TextBox 18">
            <a:extLst>
              <a:ext uri="{FF2B5EF4-FFF2-40B4-BE49-F238E27FC236}">
                <a16:creationId xmlns:a16="http://schemas.microsoft.com/office/drawing/2014/main" id="{3448C872-471C-34ED-CB6D-12BF0C61B566}"/>
              </a:ext>
            </a:extLst>
          </p:cNvPr>
          <p:cNvSpPr txBox="1"/>
          <p:nvPr/>
        </p:nvSpPr>
        <p:spPr>
          <a:xfrm>
            <a:off x="3286125" y="4628604"/>
            <a:ext cx="646113" cy="276225"/>
          </a:xfrm>
          <a:prstGeom prst="rect">
            <a:avLst/>
          </a:prstGeom>
          <a:noFill/>
        </p:spPr>
        <p:txBody>
          <a:bodyPr wrap="none">
            <a:spAutoFit/>
          </a:bodyPr>
          <a:lstStyle/>
          <a:p>
            <a:pPr>
              <a:defRPr/>
            </a:pPr>
            <a:r>
              <a:rPr lang="ko-KR" altLang="en-US" sz="1200" dirty="0">
                <a:latin typeface="+mn-lt"/>
                <a:ea typeface="굴림" charset="-127"/>
              </a:rPr>
              <a:t>추상화</a:t>
            </a:r>
          </a:p>
        </p:txBody>
      </p:sp>
      <p:sp>
        <p:nvSpPr>
          <p:cNvPr id="20" name="TextBox 19">
            <a:extLst>
              <a:ext uri="{FF2B5EF4-FFF2-40B4-BE49-F238E27FC236}">
                <a16:creationId xmlns:a16="http://schemas.microsoft.com/office/drawing/2014/main" id="{7885359C-1DE9-A3EB-D3FF-F7AFEFCF2313}"/>
              </a:ext>
            </a:extLst>
          </p:cNvPr>
          <p:cNvSpPr txBox="1"/>
          <p:nvPr/>
        </p:nvSpPr>
        <p:spPr>
          <a:xfrm>
            <a:off x="3500438" y="4293096"/>
            <a:ext cx="646112" cy="276225"/>
          </a:xfrm>
          <a:prstGeom prst="rect">
            <a:avLst/>
          </a:prstGeom>
          <a:noFill/>
        </p:spPr>
        <p:txBody>
          <a:bodyPr wrap="none">
            <a:spAutoFit/>
          </a:bodyPr>
          <a:lstStyle/>
          <a:p>
            <a:pPr>
              <a:defRPr/>
            </a:pPr>
            <a:r>
              <a:rPr lang="ko-KR" altLang="en-US" sz="1200" dirty="0">
                <a:latin typeface="+mn-lt"/>
                <a:ea typeface="굴림" charset="-127"/>
              </a:rPr>
              <a:t>메타화</a:t>
            </a:r>
          </a:p>
        </p:txBody>
      </p:sp>
      <p:sp>
        <p:nvSpPr>
          <p:cNvPr id="22" name="TextBox 21">
            <a:extLst>
              <a:ext uri="{FF2B5EF4-FFF2-40B4-BE49-F238E27FC236}">
                <a16:creationId xmlns:a16="http://schemas.microsoft.com/office/drawing/2014/main" id="{0850B486-CDB3-9876-F16C-D170362CF199}"/>
              </a:ext>
            </a:extLst>
          </p:cNvPr>
          <p:cNvSpPr txBox="1"/>
          <p:nvPr/>
        </p:nvSpPr>
        <p:spPr>
          <a:xfrm>
            <a:off x="5345113" y="3352254"/>
            <a:ext cx="1171575" cy="276225"/>
          </a:xfrm>
          <a:prstGeom prst="rect">
            <a:avLst/>
          </a:prstGeom>
          <a:noFill/>
        </p:spPr>
        <p:txBody>
          <a:bodyPr wrap="none">
            <a:spAutoFit/>
          </a:bodyPr>
          <a:lstStyle/>
          <a:p>
            <a:pPr>
              <a:defRPr/>
            </a:pPr>
            <a:r>
              <a:rPr lang="ko-KR" altLang="en-US" sz="1200" dirty="0">
                <a:latin typeface="+mn-lt"/>
                <a:ea typeface="굴림" charset="-127"/>
              </a:rPr>
              <a:t>공통성</a:t>
            </a:r>
            <a:r>
              <a:rPr lang="en-US" altLang="ko-KR" sz="1200" dirty="0">
                <a:latin typeface="+mn-lt"/>
                <a:ea typeface="굴림" charset="-127"/>
              </a:rPr>
              <a:t>/</a:t>
            </a:r>
            <a:r>
              <a:rPr lang="ko-KR" altLang="en-US" sz="1200" dirty="0">
                <a:latin typeface="+mn-lt"/>
                <a:ea typeface="굴림" charset="-127"/>
              </a:rPr>
              <a:t>가변성</a:t>
            </a:r>
          </a:p>
        </p:txBody>
      </p:sp>
      <p:sp>
        <p:nvSpPr>
          <p:cNvPr id="23" name="TextBox 22">
            <a:extLst>
              <a:ext uri="{FF2B5EF4-FFF2-40B4-BE49-F238E27FC236}">
                <a16:creationId xmlns:a16="http://schemas.microsoft.com/office/drawing/2014/main" id="{1F4CEE07-3B1C-2FC6-2C42-481BB76A6144}"/>
              </a:ext>
            </a:extLst>
          </p:cNvPr>
          <p:cNvSpPr txBox="1"/>
          <p:nvPr/>
        </p:nvSpPr>
        <p:spPr>
          <a:xfrm>
            <a:off x="5357813" y="2914104"/>
            <a:ext cx="646112" cy="276225"/>
          </a:xfrm>
          <a:prstGeom prst="rect">
            <a:avLst/>
          </a:prstGeom>
          <a:noFill/>
        </p:spPr>
        <p:txBody>
          <a:bodyPr wrap="none">
            <a:spAutoFit/>
          </a:bodyPr>
          <a:lstStyle/>
          <a:p>
            <a:pPr>
              <a:defRPr/>
            </a:pPr>
            <a:r>
              <a:rPr lang="ko-KR" altLang="en-US" sz="1200" dirty="0">
                <a:latin typeface="+mn-lt"/>
                <a:ea typeface="굴림" charset="-127"/>
              </a:rPr>
              <a:t>모듈화</a:t>
            </a:r>
          </a:p>
        </p:txBody>
      </p:sp>
      <p:sp>
        <p:nvSpPr>
          <p:cNvPr id="24" name="TextBox 23">
            <a:extLst>
              <a:ext uri="{FF2B5EF4-FFF2-40B4-BE49-F238E27FC236}">
                <a16:creationId xmlns:a16="http://schemas.microsoft.com/office/drawing/2014/main" id="{98970EAC-8858-2A79-2139-F5BC872CBA04}"/>
              </a:ext>
            </a:extLst>
          </p:cNvPr>
          <p:cNvSpPr txBox="1"/>
          <p:nvPr/>
        </p:nvSpPr>
        <p:spPr>
          <a:xfrm>
            <a:off x="5500688" y="3669754"/>
            <a:ext cx="1004887" cy="276225"/>
          </a:xfrm>
          <a:prstGeom prst="rect">
            <a:avLst/>
          </a:prstGeom>
          <a:noFill/>
        </p:spPr>
        <p:txBody>
          <a:bodyPr wrap="none">
            <a:spAutoFit/>
          </a:bodyPr>
          <a:lstStyle/>
          <a:p>
            <a:pPr>
              <a:defRPr/>
            </a:pPr>
            <a:r>
              <a:rPr lang="ko-KR" altLang="en-US" sz="1200" dirty="0">
                <a:latin typeface="+mn-lt"/>
                <a:ea typeface="굴림" charset="-127"/>
              </a:rPr>
              <a:t>디자인 패턴</a:t>
            </a:r>
          </a:p>
        </p:txBody>
      </p:sp>
      <p:sp>
        <p:nvSpPr>
          <p:cNvPr id="25" name="TextBox 24">
            <a:extLst>
              <a:ext uri="{FF2B5EF4-FFF2-40B4-BE49-F238E27FC236}">
                <a16:creationId xmlns:a16="http://schemas.microsoft.com/office/drawing/2014/main" id="{76E10AC8-EF42-8721-F364-52C9CA03E69E}"/>
              </a:ext>
            </a:extLst>
          </p:cNvPr>
          <p:cNvSpPr txBox="1"/>
          <p:nvPr/>
        </p:nvSpPr>
        <p:spPr>
          <a:xfrm>
            <a:off x="5365750" y="4199979"/>
            <a:ext cx="1365250" cy="276225"/>
          </a:xfrm>
          <a:prstGeom prst="rect">
            <a:avLst/>
          </a:prstGeom>
          <a:noFill/>
        </p:spPr>
        <p:txBody>
          <a:bodyPr wrap="none">
            <a:spAutoFit/>
          </a:bodyPr>
          <a:lstStyle/>
          <a:p>
            <a:pPr>
              <a:defRPr/>
            </a:pPr>
            <a:r>
              <a:rPr lang="ko-KR" altLang="en-US" sz="1200" dirty="0">
                <a:latin typeface="+mn-lt"/>
                <a:ea typeface="굴림" charset="-127"/>
              </a:rPr>
              <a:t>테스트 주도 개발</a:t>
            </a:r>
          </a:p>
        </p:txBody>
      </p:sp>
      <p:sp>
        <p:nvSpPr>
          <p:cNvPr id="26" name="TextBox 25">
            <a:extLst>
              <a:ext uri="{FF2B5EF4-FFF2-40B4-BE49-F238E27FC236}">
                <a16:creationId xmlns:a16="http://schemas.microsoft.com/office/drawing/2014/main" id="{0FBD70D7-7662-C542-A8BA-B1346DACBDD5}"/>
              </a:ext>
            </a:extLst>
          </p:cNvPr>
          <p:cNvSpPr txBox="1"/>
          <p:nvPr/>
        </p:nvSpPr>
        <p:spPr>
          <a:xfrm>
            <a:off x="5286375" y="4771479"/>
            <a:ext cx="636713" cy="276999"/>
          </a:xfrm>
          <a:prstGeom prst="rect">
            <a:avLst/>
          </a:prstGeom>
          <a:noFill/>
        </p:spPr>
        <p:txBody>
          <a:bodyPr wrap="none">
            <a:spAutoFit/>
          </a:bodyPr>
          <a:lstStyle/>
          <a:p>
            <a:pPr>
              <a:defRPr/>
            </a:pPr>
            <a:r>
              <a:rPr lang="ko-KR" altLang="en-US" sz="1200" dirty="0">
                <a:latin typeface="+mn-lt"/>
                <a:ea typeface="굴림" charset="-127"/>
              </a:rPr>
              <a:t>테스팅</a:t>
            </a:r>
          </a:p>
        </p:txBody>
      </p:sp>
      <p:sp>
        <p:nvSpPr>
          <p:cNvPr id="27" name="TextBox 26">
            <a:extLst>
              <a:ext uri="{FF2B5EF4-FFF2-40B4-BE49-F238E27FC236}">
                <a16:creationId xmlns:a16="http://schemas.microsoft.com/office/drawing/2014/main" id="{E519AE29-9FA8-A236-9B79-594DF11152E2}"/>
              </a:ext>
            </a:extLst>
          </p:cNvPr>
          <p:cNvSpPr txBox="1"/>
          <p:nvPr/>
        </p:nvSpPr>
        <p:spPr>
          <a:xfrm>
            <a:off x="2143125" y="4638129"/>
            <a:ext cx="800100" cy="276225"/>
          </a:xfrm>
          <a:prstGeom prst="rect">
            <a:avLst/>
          </a:prstGeom>
          <a:noFill/>
        </p:spPr>
        <p:txBody>
          <a:bodyPr wrap="none">
            <a:spAutoFit/>
          </a:bodyPr>
          <a:lstStyle/>
          <a:p>
            <a:pPr>
              <a:defRPr/>
            </a:pPr>
            <a:r>
              <a:rPr lang="ko-KR" altLang="en-US" sz="1200" dirty="0">
                <a:latin typeface="+mn-lt"/>
                <a:ea typeface="굴림" charset="-127"/>
              </a:rPr>
              <a:t>객체지향</a:t>
            </a:r>
          </a:p>
        </p:txBody>
      </p:sp>
      <p:sp>
        <p:nvSpPr>
          <p:cNvPr id="28" name="TextBox 27">
            <a:extLst>
              <a:ext uri="{FF2B5EF4-FFF2-40B4-BE49-F238E27FC236}">
                <a16:creationId xmlns:a16="http://schemas.microsoft.com/office/drawing/2014/main" id="{6C553E7B-CD18-2523-2B08-C3754730C10B}"/>
              </a:ext>
            </a:extLst>
          </p:cNvPr>
          <p:cNvSpPr txBox="1"/>
          <p:nvPr/>
        </p:nvSpPr>
        <p:spPr>
          <a:xfrm>
            <a:off x="5572125" y="3914229"/>
            <a:ext cx="646113" cy="276225"/>
          </a:xfrm>
          <a:prstGeom prst="rect">
            <a:avLst/>
          </a:prstGeom>
          <a:noFill/>
        </p:spPr>
        <p:txBody>
          <a:bodyPr wrap="none">
            <a:spAutoFit/>
          </a:bodyPr>
          <a:lstStyle/>
          <a:p>
            <a:pPr>
              <a:defRPr/>
            </a:pPr>
            <a:r>
              <a:rPr lang="ko-KR" altLang="en-US" sz="1200" dirty="0">
                <a:latin typeface="+mn-lt"/>
                <a:ea typeface="굴림" charset="-127"/>
              </a:rPr>
              <a:t>재사용</a:t>
            </a:r>
          </a:p>
        </p:txBody>
      </p:sp>
      <p:sp>
        <p:nvSpPr>
          <p:cNvPr id="29" name="TextBox 28">
            <a:extLst>
              <a:ext uri="{FF2B5EF4-FFF2-40B4-BE49-F238E27FC236}">
                <a16:creationId xmlns:a16="http://schemas.microsoft.com/office/drawing/2014/main" id="{6CF2F947-A016-FF3B-319D-4BFA7E608779}"/>
              </a:ext>
            </a:extLst>
          </p:cNvPr>
          <p:cNvSpPr txBox="1"/>
          <p:nvPr/>
        </p:nvSpPr>
        <p:spPr>
          <a:xfrm>
            <a:off x="1928813" y="4074567"/>
            <a:ext cx="1466850" cy="276225"/>
          </a:xfrm>
          <a:prstGeom prst="rect">
            <a:avLst/>
          </a:prstGeom>
          <a:noFill/>
        </p:spPr>
        <p:txBody>
          <a:bodyPr wrap="none">
            <a:spAutoFit/>
          </a:bodyPr>
          <a:lstStyle/>
          <a:p>
            <a:pPr>
              <a:defRPr/>
            </a:pPr>
            <a:r>
              <a:rPr lang="ko-KR" altLang="en-US" sz="1200" dirty="0">
                <a:latin typeface="+mn-lt"/>
                <a:ea typeface="굴림" charset="-127"/>
              </a:rPr>
              <a:t>구조적 프로그래밍</a:t>
            </a:r>
          </a:p>
        </p:txBody>
      </p:sp>
      <p:sp>
        <p:nvSpPr>
          <p:cNvPr id="30" name="TextBox 29">
            <a:extLst>
              <a:ext uri="{FF2B5EF4-FFF2-40B4-BE49-F238E27FC236}">
                <a16:creationId xmlns:a16="http://schemas.microsoft.com/office/drawing/2014/main" id="{B5984F1E-0D2B-9BC4-5097-634A21FEE916}"/>
              </a:ext>
            </a:extLst>
          </p:cNvPr>
          <p:cNvSpPr txBox="1"/>
          <p:nvPr/>
        </p:nvSpPr>
        <p:spPr>
          <a:xfrm>
            <a:off x="2071688" y="4360317"/>
            <a:ext cx="800100" cy="276225"/>
          </a:xfrm>
          <a:prstGeom prst="rect">
            <a:avLst/>
          </a:prstGeom>
          <a:noFill/>
        </p:spPr>
        <p:txBody>
          <a:bodyPr wrap="none">
            <a:spAutoFit/>
          </a:bodyPr>
          <a:lstStyle/>
          <a:p>
            <a:pPr>
              <a:defRPr/>
            </a:pPr>
            <a:r>
              <a:rPr lang="ko-KR" altLang="en-US" sz="1200" dirty="0">
                <a:latin typeface="+mn-lt"/>
                <a:ea typeface="굴림" charset="-127"/>
              </a:rPr>
              <a:t>정보공학</a:t>
            </a:r>
          </a:p>
        </p:txBody>
      </p:sp>
      <p:sp>
        <p:nvSpPr>
          <p:cNvPr id="31" name="TextBox 30">
            <a:extLst>
              <a:ext uri="{FF2B5EF4-FFF2-40B4-BE49-F238E27FC236}">
                <a16:creationId xmlns:a16="http://schemas.microsoft.com/office/drawing/2014/main" id="{1DD2605C-BAB5-DC8F-B44B-B3F96057D19A}"/>
              </a:ext>
            </a:extLst>
          </p:cNvPr>
          <p:cNvSpPr txBox="1"/>
          <p:nvPr/>
        </p:nvSpPr>
        <p:spPr>
          <a:xfrm>
            <a:off x="5429250" y="3128417"/>
            <a:ext cx="646113" cy="276225"/>
          </a:xfrm>
          <a:prstGeom prst="rect">
            <a:avLst/>
          </a:prstGeom>
          <a:noFill/>
        </p:spPr>
        <p:txBody>
          <a:bodyPr wrap="none">
            <a:spAutoFit/>
          </a:bodyPr>
          <a:lstStyle/>
          <a:p>
            <a:pPr>
              <a:defRPr/>
            </a:pPr>
            <a:r>
              <a:rPr lang="ko-KR" altLang="en-US" sz="1200" dirty="0">
                <a:latin typeface="+mn-lt"/>
                <a:ea typeface="굴림" charset="-127"/>
              </a:rPr>
              <a:t>캡슐화</a:t>
            </a:r>
          </a:p>
        </p:txBody>
      </p:sp>
      <p:sp>
        <p:nvSpPr>
          <p:cNvPr id="32" name="TextBox 31">
            <a:extLst>
              <a:ext uri="{FF2B5EF4-FFF2-40B4-BE49-F238E27FC236}">
                <a16:creationId xmlns:a16="http://schemas.microsoft.com/office/drawing/2014/main" id="{E9A3382A-3BC2-4E97-E3AE-2ED05CD1E566}"/>
              </a:ext>
            </a:extLst>
          </p:cNvPr>
          <p:cNvSpPr txBox="1"/>
          <p:nvPr/>
        </p:nvSpPr>
        <p:spPr>
          <a:xfrm>
            <a:off x="5500688" y="4485729"/>
            <a:ext cx="1466850" cy="276225"/>
          </a:xfrm>
          <a:prstGeom prst="rect">
            <a:avLst/>
          </a:prstGeom>
          <a:noFill/>
        </p:spPr>
        <p:txBody>
          <a:bodyPr wrap="none">
            <a:spAutoFit/>
          </a:bodyPr>
          <a:lstStyle/>
          <a:p>
            <a:pPr>
              <a:defRPr/>
            </a:pPr>
            <a:r>
              <a:rPr lang="ko-KR" altLang="en-US" sz="1200" dirty="0">
                <a:latin typeface="+mn-lt"/>
                <a:ea typeface="굴림" charset="-127"/>
              </a:rPr>
              <a:t>애자일 프로그래밍</a:t>
            </a:r>
          </a:p>
        </p:txBody>
      </p:sp>
      <p:sp>
        <p:nvSpPr>
          <p:cNvPr id="33" name="TextBox 32">
            <a:extLst>
              <a:ext uri="{FF2B5EF4-FFF2-40B4-BE49-F238E27FC236}">
                <a16:creationId xmlns:a16="http://schemas.microsoft.com/office/drawing/2014/main" id="{15E002AB-E2DD-A1E8-AF2E-572AA60263AE}"/>
              </a:ext>
            </a:extLst>
          </p:cNvPr>
          <p:cNvSpPr txBox="1"/>
          <p:nvPr/>
        </p:nvSpPr>
        <p:spPr>
          <a:xfrm>
            <a:off x="6364288" y="3914229"/>
            <a:ext cx="646112" cy="276225"/>
          </a:xfrm>
          <a:prstGeom prst="rect">
            <a:avLst/>
          </a:prstGeom>
          <a:noFill/>
        </p:spPr>
        <p:txBody>
          <a:bodyPr wrap="none">
            <a:spAutoFit/>
          </a:bodyPr>
          <a:lstStyle/>
          <a:p>
            <a:pPr>
              <a:defRPr/>
            </a:pPr>
            <a:r>
              <a:rPr lang="ko-KR" altLang="en-US" sz="1200" dirty="0">
                <a:latin typeface="+mn-lt"/>
                <a:ea typeface="굴림" charset="-127"/>
              </a:rPr>
              <a:t>가독성</a:t>
            </a:r>
          </a:p>
        </p:txBody>
      </p:sp>
      <p:sp>
        <p:nvSpPr>
          <p:cNvPr id="34" name="TextBox 33">
            <a:extLst>
              <a:ext uri="{FF2B5EF4-FFF2-40B4-BE49-F238E27FC236}">
                <a16:creationId xmlns:a16="http://schemas.microsoft.com/office/drawing/2014/main" id="{8A25A647-740F-F098-6DD5-079B4999F2F4}"/>
              </a:ext>
            </a:extLst>
          </p:cNvPr>
          <p:cNvSpPr txBox="1"/>
          <p:nvPr/>
        </p:nvSpPr>
        <p:spPr>
          <a:xfrm>
            <a:off x="3491880" y="3944863"/>
            <a:ext cx="611187" cy="276225"/>
          </a:xfrm>
          <a:prstGeom prst="rect">
            <a:avLst/>
          </a:prstGeom>
          <a:noFill/>
        </p:spPr>
        <p:txBody>
          <a:bodyPr wrap="none">
            <a:spAutoFit/>
          </a:bodyPr>
          <a:lstStyle/>
          <a:p>
            <a:pPr>
              <a:defRPr/>
            </a:pPr>
            <a:r>
              <a:rPr lang="en-US" altLang="ko-KR" sz="1200" dirty="0">
                <a:latin typeface="+mn-lt"/>
                <a:ea typeface="굴림" charset="-127"/>
              </a:rPr>
              <a:t>5W1H</a:t>
            </a:r>
            <a:endParaRPr lang="ko-KR" altLang="en-US" sz="1200" dirty="0">
              <a:latin typeface="+mn-lt"/>
              <a:ea typeface="굴림" charset="-127"/>
            </a:endParaRPr>
          </a:p>
        </p:txBody>
      </p:sp>
      <p:sp>
        <p:nvSpPr>
          <p:cNvPr id="35" name="TextBox 35">
            <a:extLst>
              <a:ext uri="{FF2B5EF4-FFF2-40B4-BE49-F238E27FC236}">
                <a16:creationId xmlns:a16="http://schemas.microsoft.com/office/drawing/2014/main" id="{3A8B74AA-FF72-0EAA-A5A1-63425E467D69}"/>
              </a:ext>
            </a:extLst>
          </p:cNvPr>
          <p:cNvSpPr txBox="1">
            <a:spLocks noChangeArrowheads="1"/>
          </p:cNvSpPr>
          <p:nvPr/>
        </p:nvSpPr>
        <p:spPr bwMode="auto">
          <a:xfrm>
            <a:off x="6572250" y="2914104"/>
            <a:ext cx="1841500" cy="369888"/>
          </a:xfrm>
          <a:prstGeom prst="rect">
            <a:avLst/>
          </a:prstGeom>
          <a:noFill/>
          <a:ln w="9525">
            <a:noFill/>
            <a:miter lim="800000"/>
            <a:headEnd/>
            <a:tailEnd/>
          </a:ln>
        </p:spPr>
        <p:txBody>
          <a:bodyPr wrap="none">
            <a:spAutoFit/>
          </a:bodyPr>
          <a:lstStyle/>
          <a:p>
            <a:pPr algn="ctr"/>
            <a:r>
              <a:rPr lang="ko-KR" altLang="en-US" b="1" dirty="0">
                <a:latin typeface="HY궁서" pitchFamily="18" charset="-127"/>
                <a:ea typeface="HY궁서" pitchFamily="18" charset="-127"/>
              </a:rPr>
              <a:t>컴퓨터에서 해석</a:t>
            </a:r>
          </a:p>
        </p:txBody>
      </p:sp>
      <p:sp>
        <p:nvSpPr>
          <p:cNvPr id="36" name="TextBox 35">
            <a:extLst>
              <a:ext uri="{FF2B5EF4-FFF2-40B4-BE49-F238E27FC236}">
                <a16:creationId xmlns:a16="http://schemas.microsoft.com/office/drawing/2014/main" id="{1C723DB7-56F0-17BE-00D8-7E243DBAB0FE}"/>
              </a:ext>
            </a:extLst>
          </p:cNvPr>
          <p:cNvSpPr txBox="1"/>
          <p:nvPr/>
        </p:nvSpPr>
        <p:spPr>
          <a:xfrm>
            <a:off x="4214813" y="4809579"/>
            <a:ext cx="999248" cy="276999"/>
          </a:xfrm>
          <a:prstGeom prst="rect">
            <a:avLst/>
          </a:prstGeom>
          <a:noFill/>
        </p:spPr>
        <p:txBody>
          <a:bodyPr wrap="none">
            <a:spAutoFit/>
          </a:bodyPr>
          <a:lstStyle/>
          <a:p>
            <a:pPr>
              <a:defRPr/>
            </a:pPr>
            <a:r>
              <a:rPr lang="en-US" altLang="ko-KR" sz="1200" dirty="0">
                <a:latin typeface="+mn-lt"/>
                <a:ea typeface="굴림" charset="-127"/>
              </a:rPr>
              <a:t>Team Work</a:t>
            </a:r>
          </a:p>
        </p:txBody>
      </p:sp>
      <p:sp>
        <p:nvSpPr>
          <p:cNvPr id="69" name="TextBox 68">
            <a:extLst>
              <a:ext uri="{FF2B5EF4-FFF2-40B4-BE49-F238E27FC236}">
                <a16:creationId xmlns:a16="http://schemas.microsoft.com/office/drawing/2014/main" id="{997E545B-FBEF-E026-027D-A8BF080E58AC}"/>
              </a:ext>
            </a:extLst>
          </p:cNvPr>
          <p:cNvSpPr txBox="1"/>
          <p:nvPr/>
        </p:nvSpPr>
        <p:spPr>
          <a:xfrm>
            <a:off x="2295525" y="4952975"/>
            <a:ext cx="516488" cy="276999"/>
          </a:xfrm>
          <a:prstGeom prst="rect">
            <a:avLst/>
          </a:prstGeom>
          <a:noFill/>
        </p:spPr>
        <p:txBody>
          <a:bodyPr wrap="none">
            <a:spAutoFit/>
          </a:bodyPr>
          <a:lstStyle/>
          <a:p>
            <a:pPr>
              <a:defRPr/>
            </a:pPr>
            <a:r>
              <a:rPr lang="en-US" altLang="ko-KR" sz="1200" dirty="0">
                <a:latin typeface="+mn-lt"/>
                <a:ea typeface="굴림" charset="-127"/>
              </a:rPr>
              <a:t>CBD</a:t>
            </a:r>
            <a:endParaRPr lang="ko-KR" altLang="en-US" sz="1200" dirty="0">
              <a:latin typeface="+mn-lt"/>
              <a:ea typeface="굴림" charset="-127"/>
            </a:endParaRPr>
          </a:p>
        </p:txBody>
      </p:sp>
      <p:sp>
        <p:nvSpPr>
          <p:cNvPr id="70" name="TextBox 69">
            <a:extLst>
              <a:ext uri="{FF2B5EF4-FFF2-40B4-BE49-F238E27FC236}">
                <a16:creationId xmlns:a16="http://schemas.microsoft.com/office/drawing/2014/main" id="{7BB9D69F-706F-CC34-5E45-85C1CBD881C3}"/>
              </a:ext>
            </a:extLst>
          </p:cNvPr>
          <p:cNvSpPr txBox="1"/>
          <p:nvPr/>
        </p:nvSpPr>
        <p:spPr>
          <a:xfrm>
            <a:off x="2295525" y="5219154"/>
            <a:ext cx="561372" cy="276999"/>
          </a:xfrm>
          <a:prstGeom prst="rect">
            <a:avLst/>
          </a:prstGeom>
          <a:noFill/>
        </p:spPr>
        <p:txBody>
          <a:bodyPr wrap="none">
            <a:spAutoFit/>
          </a:bodyPr>
          <a:lstStyle/>
          <a:p>
            <a:pPr>
              <a:defRPr/>
            </a:pPr>
            <a:r>
              <a:rPr lang="en-US" altLang="ko-KR" sz="1200" dirty="0">
                <a:latin typeface="+mn-lt"/>
                <a:ea typeface="굴림" charset="-127"/>
              </a:rPr>
              <a:t>Agile</a:t>
            </a:r>
            <a:endParaRPr lang="ko-KR" altLang="en-US" sz="1200" dirty="0">
              <a:latin typeface="+mn-lt"/>
              <a:ea typeface="굴림" charset="-127"/>
            </a:endParaRPr>
          </a:p>
        </p:txBody>
      </p:sp>
    </p:spTree>
    <p:extLst>
      <p:ext uri="{BB962C8B-B14F-4D97-AF65-F5344CB8AC3E}">
        <p14:creationId xmlns:p14="http://schemas.microsoft.com/office/powerpoint/2010/main" val="2147588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내용 개체 틀 1"/>
          <p:cNvSpPr>
            <a:spLocks noGrp="1"/>
          </p:cNvSpPr>
          <p:nvPr>
            <p:ph sz="quarter" idx="10"/>
          </p:nvPr>
        </p:nvSpPr>
        <p:spPr>
          <a:xfrm>
            <a:off x="179512" y="1484784"/>
            <a:ext cx="8784976" cy="5018063"/>
          </a:xfrm>
        </p:spPr>
        <p:txBody>
          <a:bodyPr/>
          <a:lstStyle/>
          <a:p>
            <a:r>
              <a:rPr lang="ko-KR" altLang="en-US" sz="2400" dirty="0" err="1">
                <a:latin typeface="굴림체" panose="020B0609000101010101" pitchFamily="49" charset="-127"/>
                <a:ea typeface="굴림체" panose="020B0609000101010101" pitchFamily="49" charset="-127"/>
              </a:rPr>
              <a:t>이클립스</a:t>
            </a:r>
            <a:r>
              <a:rPr lang="en-US" altLang="ko-KR" sz="2400" dirty="0">
                <a:latin typeface="굴림체" panose="020B0609000101010101" pitchFamily="49" charset="-127"/>
                <a:ea typeface="굴림체" panose="020B0609000101010101" pitchFamily="49" charset="-127"/>
              </a:rPr>
              <a:t>(Eclipse)</a:t>
            </a:r>
            <a:r>
              <a:rPr lang="ko-KR" altLang="en-US" sz="2400" dirty="0">
                <a:latin typeface="굴림체" panose="020B0609000101010101" pitchFamily="49" charset="-127"/>
                <a:ea typeface="굴림체" panose="020B0609000101010101" pitchFamily="49" charset="-127"/>
              </a:rPr>
              <a:t> 소개</a:t>
            </a:r>
            <a:endParaRPr lang="en-US" altLang="ko-KR" sz="2400" dirty="0">
              <a:latin typeface="굴림체" panose="020B0609000101010101" pitchFamily="49" charset="-127"/>
              <a:ea typeface="굴림체" panose="020B0609000101010101" pitchFamily="49" charset="-127"/>
            </a:endParaRPr>
          </a:p>
          <a:p>
            <a:pPr lvl="1"/>
            <a:r>
              <a:rPr lang="en-US" altLang="ko-KR" sz="2000" dirty="0">
                <a:latin typeface="굴림체" panose="020B0609000101010101" pitchFamily="49" charset="-127"/>
                <a:ea typeface="굴림체" panose="020B0609000101010101" pitchFamily="49" charset="-127"/>
              </a:rPr>
              <a:t>2003</a:t>
            </a:r>
            <a:r>
              <a:rPr lang="ko-KR" altLang="en-US" sz="2000" dirty="0">
                <a:latin typeface="굴림체" panose="020B0609000101010101" pitchFamily="49" charset="-127"/>
                <a:ea typeface="굴림체" panose="020B0609000101010101" pitchFamily="49" charset="-127"/>
              </a:rPr>
              <a:t>년 </a:t>
            </a:r>
            <a:r>
              <a:rPr lang="en-US" altLang="ko-KR" sz="2000" dirty="0">
                <a:latin typeface="굴림체" panose="020B0609000101010101" pitchFamily="49" charset="-127"/>
                <a:ea typeface="굴림체" panose="020B0609000101010101" pitchFamily="49" charset="-127"/>
              </a:rPr>
              <a:t>IBM</a:t>
            </a:r>
            <a:r>
              <a:rPr lang="ko-KR" altLang="en-US" sz="2000" dirty="0">
                <a:latin typeface="굴림체" panose="020B0609000101010101" pitchFamily="49" charset="-127"/>
                <a:ea typeface="굴림체" panose="020B0609000101010101" pitchFamily="49" charset="-127"/>
              </a:rPr>
              <a:t>에서 개발</a:t>
            </a:r>
            <a:endParaRPr lang="en-US" altLang="ko-KR" sz="2000" dirty="0">
              <a:latin typeface="굴림체" panose="020B0609000101010101" pitchFamily="49" charset="-127"/>
              <a:ea typeface="굴림체" panose="020B0609000101010101" pitchFamily="49" charset="-127"/>
            </a:endParaRPr>
          </a:p>
          <a:p>
            <a:pPr lvl="1"/>
            <a:r>
              <a:rPr lang="ko-KR" altLang="en-US" sz="2000" dirty="0">
                <a:latin typeface="굴림체" panose="020B0609000101010101" pitchFamily="49" charset="-127"/>
                <a:ea typeface="굴림체" panose="020B0609000101010101" pitchFamily="49" charset="-127"/>
              </a:rPr>
              <a:t>자바 통합 개발 환경</a:t>
            </a:r>
            <a:r>
              <a:rPr lang="en-US" altLang="ko-KR" sz="2000" dirty="0">
                <a:latin typeface="굴림체" panose="020B0609000101010101" pitchFamily="49" charset="-127"/>
                <a:ea typeface="굴림체" panose="020B0609000101010101" pitchFamily="49" charset="-127"/>
              </a:rPr>
              <a:t>(IDE: Integrated Development Environments)</a:t>
            </a:r>
            <a:r>
              <a:rPr lang="ko-KR" altLang="en-US" sz="2000" dirty="0">
                <a:latin typeface="굴림체" panose="020B0609000101010101" pitchFamily="49" charset="-127"/>
                <a:ea typeface="굴림체" panose="020B0609000101010101" pitchFamily="49" charset="-127"/>
              </a:rPr>
              <a:t> 제공</a:t>
            </a:r>
            <a:endParaRPr lang="en-US" altLang="ko-KR" sz="2000" dirty="0">
              <a:latin typeface="굴림체" panose="020B0609000101010101" pitchFamily="49" charset="-127"/>
              <a:ea typeface="굴림체" panose="020B0609000101010101" pitchFamily="49" charset="-127"/>
            </a:endParaRPr>
          </a:p>
          <a:p>
            <a:pPr lvl="2"/>
            <a:r>
              <a:rPr lang="ko-KR" altLang="en-US" sz="1800" dirty="0">
                <a:latin typeface="굴림체" panose="020B0609000101010101" pitchFamily="49" charset="-127"/>
                <a:ea typeface="굴림체" panose="020B0609000101010101" pitchFamily="49" charset="-127"/>
              </a:rPr>
              <a:t>프로젝트 생성 기능 제공</a:t>
            </a:r>
            <a:endParaRPr lang="en-US" altLang="ko-KR" sz="1800" dirty="0">
              <a:latin typeface="굴림체" panose="020B0609000101010101" pitchFamily="49" charset="-127"/>
              <a:ea typeface="굴림체" panose="020B0609000101010101" pitchFamily="49" charset="-127"/>
            </a:endParaRPr>
          </a:p>
          <a:p>
            <a:pPr lvl="2"/>
            <a:r>
              <a:rPr lang="ko-KR" altLang="en-US" sz="1800" dirty="0">
                <a:latin typeface="굴림체" panose="020B0609000101010101" pitchFamily="49" charset="-127"/>
                <a:ea typeface="굴림체" panose="020B0609000101010101" pitchFamily="49" charset="-127"/>
              </a:rPr>
              <a:t>자동 코드 완성 기능 제공</a:t>
            </a:r>
            <a:endParaRPr lang="en-US" altLang="ko-KR" sz="1800" dirty="0">
              <a:latin typeface="굴림체" panose="020B0609000101010101" pitchFamily="49" charset="-127"/>
              <a:ea typeface="굴림체" panose="020B0609000101010101" pitchFamily="49" charset="-127"/>
            </a:endParaRPr>
          </a:p>
          <a:p>
            <a:pPr lvl="2"/>
            <a:r>
              <a:rPr lang="ko-KR" altLang="en-US" sz="1800" dirty="0">
                <a:latin typeface="굴림체" panose="020B0609000101010101" pitchFamily="49" charset="-127"/>
                <a:ea typeface="굴림체" panose="020B0609000101010101" pitchFamily="49" charset="-127"/>
              </a:rPr>
              <a:t>디버깅 기능 </a:t>
            </a:r>
            <a:r>
              <a:rPr lang="ko-KR" altLang="en-US" sz="1800" dirty="0" smtClean="0">
                <a:latin typeface="굴림체" panose="020B0609000101010101" pitchFamily="49" charset="-127"/>
                <a:ea typeface="굴림체" panose="020B0609000101010101" pitchFamily="49" charset="-127"/>
              </a:rPr>
              <a:t>제공</a:t>
            </a:r>
            <a:endParaRPr lang="en-US" altLang="ko-KR" dirty="0">
              <a:latin typeface="굴림체" panose="020B0609000101010101" pitchFamily="49" charset="-127"/>
              <a:ea typeface="굴림체" panose="020B0609000101010101" pitchFamily="49" charset="-127"/>
            </a:endParaRPr>
          </a:p>
          <a:p>
            <a:pPr lvl="1"/>
            <a:r>
              <a:rPr lang="ko-KR" altLang="en-US" sz="2000" dirty="0" err="1">
                <a:latin typeface="굴림체" panose="020B0609000101010101" pitchFamily="49" charset="-127"/>
                <a:ea typeface="굴림체" panose="020B0609000101010101" pitchFamily="49" charset="-127"/>
              </a:rPr>
              <a:t>이클립스</a:t>
            </a:r>
            <a:r>
              <a:rPr lang="ko-KR" altLang="en-US" sz="2000" dirty="0">
                <a:latin typeface="굴림체" panose="020B0609000101010101" pitchFamily="49" charset="-127"/>
                <a:ea typeface="굴림체" panose="020B0609000101010101" pitchFamily="49" charset="-127"/>
              </a:rPr>
              <a:t> 연합</a:t>
            </a:r>
            <a:r>
              <a:rPr lang="en-US" altLang="ko-KR" sz="2000" dirty="0">
                <a:latin typeface="굴림체" panose="020B0609000101010101" pitchFamily="49" charset="-127"/>
                <a:ea typeface="굴림체" panose="020B0609000101010101" pitchFamily="49" charset="-127"/>
              </a:rPr>
              <a:t>(Eclipse Foundation)</a:t>
            </a:r>
            <a:r>
              <a:rPr lang="ko-KR" altLang="en-US" sz="2000" dirty="0">
                <a:latin typeface="굴림체" panose="020B0609000101010101" pitchFamily="49" charset="-127"/>
                <a:ea typeface="굴림체" panose="020B0609000101010101" pitchFamily="49" charset="-127"/>
              </a:rPr>
              <a:t> 설립 </a:t>
            </a:r>
            <a:r>
              <a:rPr lang="en-US" altLang="ko-KR" sz="2000" dirty="0">
                <a:latin typeface="굴림체" panose="020B0609000101010101" pitchFamily="49" charset="-127"/>
                <a:ea typeface="굴림체" panose="020B0609000101010101" pitchFamily="49" charset="-127"/>
              </a:rPr>
              <a:t>-</a:t>
            </a:r>
            <a:r>
              <a:rPr lang="ko-KR" altLang="en-US" sz="2000" dirty="0">
                <a:latin typeface="굴림체" panose="020B0609000101010101" pitchFamily="49" charset="-127"/>
                <a:ea typeface="굴림체" panose="020B0609000101010101" pitchFamily="49" charset="-127"/>
              </a:rPr>
              <a:t> 지속적 버전업과 </a:t>
            </a:r>
            <a:r>
              <a:rPr lang="ko-KR" altLang="en-US" sz="2000" dirty="0" smtClean="0">
                <a:latin typeface="굴림체" panose="020B0609000101010101" pitchFamily="49" charset="-127"/>
                <a:ea typeface="굴림체" panose="020B0609000101010101" pitchFamily="49" charset="-127"/>
              </a:rPr>
              <a:t>배포</a:t>
            </a:r>
            <a:endParaRPr lang="en-US" altLang="ko-KR" sz="2000" dirty="0">
              <a:latin typeface="굴림체" panose="020B0609000101010101" pitchFamily="49" charset="-127"/>
              <a:ea typeface="굴림체" panose="020B0609000101010101" pitchFamily="49" charset="-127"/>
            </a:endParaRPr>
          </a:p>
          <a:p>
            <a:pPr lvl="1"/>
            <a:r>
              <a:rPr lang="ko-KR" altLang="en-US" sz="2000" dirty="0">
                <a:latin typeface="굴림체" panose="020B0609000101010101" pitchFamily="49" charset="-127"/>
                <a:ea typeface="굴림체" panose="020B0609000101010101" pitchFamily="49" charset="-127"/>
              </a:rPr>
              <a:t>다양한 개발 환경을 구축할 수 있도록 플러그인</a:t>
            </a:r>
            <a:r>
              <a:rPr lang="en-US" altLang="ko-KR" sz="2000" dirty="0">
                <a:latin typeface="굴림체" panose="020B0609000101010101" pitchFamily="49" charset="-127"/>
                <a:ea typeface="굴림체" panose="020B0609000101010101" pitchFamily="49" charset="-127"/>
              </a:rPr>
              <a:t>(Plug-In) </a:t>
            </a:r>
            <a:r>
              <a:rPr lang="ko-KR" altLang="en-US" sz="2000" dirty="0">
                <a:latin typeface="굴림체" panose="020B0609000101010101" pitchFamily="49" charset="-127"/>
                <a:ea typeface="굴림체" panose="020B0609000101010101" pitchFamily="49" charset="-127"/>
              </a:rPr>
              <a:t>설치 가능</a:t>
            </a:r>
            <a:endParaRPr lang="en-US" altLang="ko-KR" sz="2000" dirty="0">
              <a:latin typeface="굴림체" panose="020B0609000101010101" pitchFamily="49" charset="-127"/>
              <a:ea typeface="굴림체" panose="020B0609000101010101" pitchFamily="49" charset="-127"/>
            </a:endParaRPr>
          </a:p>
          <a:p>
            <a:pPr lvl="2"/>
            <a:r>
              <a:rPr lang="ko-KR" altLang="en-US" sz="1800" dirty="0" err="1">
                <a:latin typeface="굴림체" panose="020B0609000101010101" pitchFamily="49" charset="-127"/>
                <a:ea typeface="굴림체" panose="020B0609000101010101" pitchFamily="49" charset="-127"/>
              </a:rPr>
              <a:t>안드로이드</a:t>
            </a:r>
            <a:r>
              <a:rPr lang="ko-KR" altLang="en-US" sz="1800" dirty="0">
                <a:latin typeface="굴림체" panose="020B0609000101010101" pitchFamily="49" charset="-127"/>
                <a:ea typeface="굴림체" panose="020B0609000101010101" pitchFamily="49" charset="-127"/>
              </a:rPr>
              <a:t> 개발 환경</a:t>
            </a:r>
            <a:endParaRPr lang="en-US" altLang="ko-KR" sz="1800" dirty="0">
              <a:latin typeface="굴림체" panose="020B0609000101010101" pitchFamily="49" charset="-127"/>
              <a:ea typeface="굴림체" panose="020B0609000101010101" pitchFamily="49" charset="-127"/>
            </a:endParaRPr>
          </a:p>
          <a:p>
            <a:pPr lvl="2"/>
            <a:r>
              <a:rPr lang="ko-KR" altLang="en-US" sz="1800" dirty="0">
                <a:latin typeface="굴림체" panose="020B0609000101010101" pitchFamily="49" charset="-127"/>
                <a:ea typeface="굴림체" panose="020B0609000101010101" pitchFamily="49" charset="-127"/>
              </a:rPr>
              <a:t>스프링</a:t>
            </a:r>
            <a:r>
              <a:rPr lang="en-US" altLang="ko-KR" sz="1800" dirty="0">
                <a:latin typeface="굴림체" panose="020B0609000101010101" pitchFamily="49" charset="-127"/>
                <a:ea typeface="굴림체" panose="020B0609000101010101" pitchFamily="49" charset="-127"/>
              </a:rPr>
              <a:t>(Spring)</a:t>
            </a:r>
            <a:r>
              <a:rPr lang="ko-KR" altLang="en-US" sz="1800" dirty="0">
                <a:latin typeface="굴림체" panose="020B0609000101010101" pitchFamily="49" charset="-127"/>
                <a:ea typeface="굴림체" panose="020B0609000101010101" pitchFamily="49" charset="-127"/>
              </a:rPr>
              <a:t> 개발 환경</a:t>
            </a:r>
            <a:endParaRPr lang="en-US" altLang="ko-KR" sz="1800" dirty="0">
              <a:latin typeface="굴림체" panose="020B0609000101010101" pitchFamily="49" charset="-127"/>
              <a:ea typeface="굴림체" panose="020B0609000101010101" pitchFamily="49" charset="-127"/>
            </a:endParaRPr>
          </a:p>
          <a:p>
            <a:pPr lvl="2"/>
            <a:r>
              <a:rPr lang="en-US" altLang="ko-KR" sz="1800" dirty="0">
                <a:latin typeface="굴림체" panose="020B0609000101010101" pitchFamily="49" charset="-127"/>
                <a:ea typeface="굴림체" panose="020B0609000101010101" pitchFamily="49" charset="-127"/>
              </a:rPr>
              <a:t>C, C++ </a:t>
            </a:r>
            <a:r>
              <a:rPr lang="ko-KR" altLang="en-US" sz="1800" dirty="0">
                <a:latin typeface="굴림체" panose="020B0609000101010101" pitchFamily="49" charset="-127"/>
                <a:ea typeface="굴림체" panose="020B0609000101010101" pitchFamily="49" charset="-127"/>
              </a:rPr>
              <a:t>개발 환경</a:t>
            </a:r>
            <a:endParaRPr lang="en-US" altLang="ko-KR" sz="1800" dirty="0">
              <a:latin typeface="굴림체" panose="020B0609000101010101" pitchFamily="49" charset="-127"/>
              <a:ea typeface="굴림체" panose="020B0609000101010101" pitchFamily="49" charset="-127"/>
            </a:endParaRPr>
          </a:p>
        </p:txBody>
      </p:sp>
      <p:sp>
        <p:nvSpPr>
          <p:cNvPr id="5" name="제목 2">
            <a:extLst>
              <a:ext uri="{FF2B5EF4-FFF2-40B4-BE49-F238E27FC236}">
                <a16:creationId xmlns:a16="http://schemas.microsoft.com/office/drawing/2014/main" id="{5B3E31B4-BEC2-C44F-25FB-8ED3AD9FFCB6}"/>
              </a:ext>
            </a:extLst>
          </p:cNvPr>
          <p:cNvSpPr>
            <a:spLocks noGrp="1" noChangeArrowheads="1"/>
          </p:cNvSpPr>
          <p:nvPr>
            <p:ph type="title"/>
          </p:nvPr>
        </p:nvSpPr>
        <p:spPr bwMode="auto">
          <a:xfrm>
            <a:off x="1691680" y="620490"/>
            <a:ext cx="5040560"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ko-KR" altLang="en-US" sz="3600" dirty="0"/>
              <a:t>자바 개발 </a:t>
            </a:r>
            <a:r>
              <a:rPr lang="ko-KR" altLang="en-US" sz="3600" dirty="0" smtClean="0"/>
              <a:t>도구 설치</a:t>
            </a:r>
            <a:endParaRPr lang="ko-KR" altLang="en-US" sz="3600" dirty="0"/>
          </a:p>
        </p:txBody>
      </p:sp>
    </p:spTree>
    <p:extLst>
      <p:ext uri="{BB962C8B-B14F-4D97-AF65-F5344CB8AC3E}">
        <p14:creationId xmlns:p14="http://schemas.microsoft.com/office/powerpoint/2010/main" val="3241486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a:xfrm>
            <a:off x="107504" y="1484783"/>
            <a:ext cx="8807896" cy="5162079"/>
          </a:xfrm>
        </p:spPr>
        <p:txBody>
          <a:bodyPr/>
          <a:lstStyle/>
          <a:p>
            <a:pPr>
              <a:defRPr/>
            </a:pPr>
            <a:r>
              <a:rPr lang="ko-KR" altLang="en-US" sz="2400" dirty="0">
                <a:latin typeface="굴림체" panose="020B0609000101010101" pitchFamily="49" charset="-127"/>
                <a:ea typeface="굴림체" panose="020B0609000101010101" pitchFamily="49" charset="-127"/>
              </a:rPr>
              <a:t>이클립스 다운로드</a:t>
            </a:r>
            <a:endParaRPr lang="en-US" altLang="ko-KR" sz="2400" dirty="0">
              <a:latin typeface="굴림체" panose="020B0609000101010101" pitchFamily="49" charset="-127"/>
              <a:ea typeface="굴림체" panose="020B0609000101010101" pitchFamily="49" charset="-127"/>
            </a:endParaRPr>
          </a:p>
          <a:p>
            <a:pPr lvl="1">
              <a:defRPr/>
            </a:pPr>
            <a:r>
              <a:rPr lang="ko-KR" altLang="en-US" sz="2000" dirty="0">
                <a:latin typeface="굴림체" panose="020B0609000101010101" pitchFamily="49" charset="-127"/>
                <a:ea typeface="굴림체" panose="020B0609000101010101" pitchFamily="49" charset="-127"/>
              </a:rPr>
              <a:t>이클립스는 자바 언어로 개발된 툴 </a:t>
            </a:r>
            <a:r>
              <a:rPr lang="en-US" altLang="ko-KR" sz="2000" dirty="0">
                <a:latin typeface="굴림체" panose="020B0609000101010101" pitchFamily="49" charset="-127"/>
                <a:ea typeface="굴림체" panose="020B0609000101010101" pitchFamily="49" charset="-127"/>
              </a:rPr>
              <a:t>- JDK</a:t>
            </a:r>
            <a:r>
              <a:rPr lang="ko-KR" altLang="en-US" sz="2000" dirty="0">
                <a:latin typeface="굴림체" panose="020B0609000101010101" pitchFamily="49" charset="-127"/>
                <a:ea typeface="굴림체" panose="020B0609000101010101" pitchFamily="49" charset="-127"/>
              </a:rPr>
              <a:t> </a:t>
            </a:r>
            <a:r>
              <a:rPr lang="ko-KR" altLang="en-US" sz="2000" dirty="0" smtClean="0">
                <a:latin typeface="굴림체" panose="020B0609000101010101" pitchFamily="49" charset="-127"/>
                <a:ea typeface="굴림체" panose="020B0609000101010101" pitchFamily="49" charset="-127"/>
              </a:rPr>
              <a:t>필요</a:t>
            </a:r>
            <a:endParaRPr lang="en-US" altLang="ko-KR" sz="2000" dirty="0">
              <a:latin typeface="굴림체" panose="020B0609000101010101" pitchFamily="49" charset="-127"/>
              <a:ea typeface="굴림체" panose="020B0609000101010101" pitchFamily="49" charset="-127"/>
            </a:endParaRPr>
          </a:p>
          <a:p>
            <a:pPr marL="357187" lvl="1" indent="0">
              <a:buNone/>
              <a:defRPr/>
            </a:pPr>
            <a:endParaRPr lang="en-US" altLang="ko-KR" sz="2000" dirty="0">
              <a:latin typeface="굴림체" panose="020B0609000101010101" pitchFamily="49" charset="-127"/>
              <a:ea typeface="굴림체" panose="020B0609000101010101" pitchFamily="49" charset="-127"/>
            </a:endParaRPr>
          </a:p>
          <a:p>
            <a:pPr lvl="1">
              <a:defRPr/>
            </a:pPr>
            <a:r>
              <a:rPr lang="ko-KR" altLang="en-US" sz="2000" dirty="0">
                <a:latin typeface="굴림체" panose="020B0609000101010101" pitchFamily="49" charset="-127"/>
                <a:ea typeface="굴림체" panose="020B0609000101010101" pitchFamily="49" charset="-127"/>
              </a:rPr>
              <a:t>다운로드 사이트</a:t>
            </a:r>
            <a:r>
              <a:rPr lang="en-US" altLang="ko-KR" sz="2000" dirty="0">
                <a:latin typeface="굴림체" panose="020B0609000101010101" pitchFamily="49" charset="-127"/>
                <a:ea typeface="굴림체" panose="020B0609000101010101" pitchFamily="49" charset="-127"/>
              </a:rPr>
              <a:t>: </a:t>
            </a:r>
            <a:r>
              <a:rPr lang="en-US" altLang="ko-KR" sz="2000" dirty="0">
                <a:latin typeface="굴림체" panose="020B0609000101010101" pitchFamily="49" charset="-127"/>
                <a:ea typeface="굴림체" panose="020B0609000101010101" pitchFamily="49" charset="-127"/>
                <a:hlinkClick r:id="rId2"/>
              </a:rPr>
              <a:t>http://www.eclipse.org</a:t>
            </a:r>
            <a:endParaRPr lang="en-US" altLang="ko-KR" sz="2000" dirty="0">
              <a:latin typeface="굴림체" panose="020B0609000101010101" pitchFamily="49" charset="-127"/>
              <a:ea typeface="굴림체" panose="020B0609000101010101" pitchFamily="49" charset="-127"/>
            </a:endParaRPr>
          </a:p>
          <a:p>
            <a:pPr lvl="2">
              <a:defRPr/>
            </a:pPr>
            <a:r>
              <a:rPr lang="en-US" altLang="ko-KR" sz="1800" dirty="0">
                <a:latin typeface="굴림체" panose="020B0609000101010101" pitchFamily="49" charset="-127"/>
                <a:ea typeface="굴림체" panose="020B0609000101010101" pitchFamily="49" charset="-127"/>
              </a:rPr>
              <a:t>Eclipse IDE for Java Developers </a:t>
            </a:r>
            <a:r>
              <a:rPr lang="ko-KR" altLang="en-US" sz="1800" dirty="0">
                <a:latin typeface="굴림체" panose="020B0609000101010101" pitchFamily="49" charset="-127"/>
                <a:ea typeface="굴림체" panose="020B0609000101010101" pitchFamily="49" charset="-127"/>
              </a:rPr>
              <a:t>버전</a:t>
            </a:r>
            <a:endParaRPr lang="en-US" altLang="ko-KR" sz="1800" dirty="0">
              <a:latin typeface="굴림체" panose="020B0609000101010101" pitchFamily="49" charset="-127"/>
              <a:ea typeface="굴림체" panose="020B0609000101010101" pitchFamily="49" charset="-127"/>
            </a:endParaRPr>
          </a:p>
          <a:p>
            <a:pPr lvl="3">
              <a:defRPr/>
            </a:pPr>
            <a:r>
              <a:rPr lang="ko-KR" altLang="en-US" dirty="0">
                <a:latin typeface="굴림체" panose="020B0609000101010101" pitchFamily="49" charset="-127"/>
                <a:ea typeface="굴림체" panose="020B0609000101010101" pitchFamily="49" charset="-127"/>
              </a:rPr>
              <a:t>순수 자바 학습용</a:t>
            </a:r>
            <a:endParaRPr lang="en-US" altLang="ko-KR" dirty="0">
              <a:latin typeface="굴림체" panose="020B0609000101010101" pitchFamily="49" charset="-127"/>
              <a:ea typeface="굴림체" panose="020B0609000101010101" pitchFamily="49" charset="-127"/>
            </a:endParaRPr>
          </a:p>
          <a:p>
            <a:pPr marL="627062" lvl="2" indent="0">
              <a:buFontTx/>
              <a:buNone/>
              <a:defRPr/>
            </a:pPr>
            <a:endParaRPr lang="en-US" altLang="ko-KR" sz="1800" dirty="0">
              <a:latin typeface="굴림체" panose="020B0609000101010101" pitchFamily="49" charset="-127"/>
              <a:ea typeface="굴림체" panose="020B0609000101010101" pitchFamily="49" charset="-127"/>
            </a:endParaRPr>
          </a:p>
          <a:p>
            <a:pPr lvl="2">
              <a:defRPr/>
            </a:pPr>
            <a:r>
              <a:rPr lang="en-US" altLang="ko-KR" sz="1800" dirty="0">
                <a:latin typeface="굴림체" panose="020B0609000101010101" pitchFamily="49" charset="-127"/>
                <a:ea typeface="굴림체" panose="020B0609000101010101" pitchFamily="49" charset="-127"/>
              </a:rPr>
              <a:t>Eclipse IDE for Java EE Developers </a:t>
            </a:r>
            <a:r>
              <a:rPr lang="ko-KR" altLang="en-US" sz="1800" dirty="0">
                <a:latin typeface="굴림체" panose="020B0609000101010101" pitchFamily="49" charset="-127"/>
                <a:ea typeface="굴림체" panose="020B0609000101010101" pitchFamily="49" charset="-127"/>
              </a:rPr>
              <a:t>버전</a:t>
            </a:r>
            <a:endParaRPr lang="en-US" altLang="ko-KR" sz="1800" dirty="0">
              <a:latin typeface="굴림체" panose="020B0609000101010101" pitchFamily="49" charset="-127"/>
              <a:ea typeface="굴림체" panose="020B0609000101010101" pitchFamily="49" charset="-127"/>
            </a:endParaRPr>
          </a:p>
          <a:p>
            <a:pPr lvl="3">
              <a:defRPr/>
            </a:pPr>
            <a:r>
              <a:rPr lang="ko-KR" altLang="en-US" dirty="0">
                <a:latin typeface="굴림체" panose="020B0609000101010101" pitchFamily="49" charset="-127"/>
                <a:ea typeface="굴림체" panose="020B0609000101010101" pitchFamily="49" charset="-127"/>
              </a:rPr>
              <a:t>웹 애플리케이션 등의 </a:t>
            </a:r>
            <a:r>
              <a:rPr lang="en-US" altLang="ko-KR" dirty="0">
                <a:latin typeface="굴림체" panose="020B0609000101010101" pitchFamily="49" charset="-127"/>
                <a:ea typeface="굴림체" panose="020B0609000101010101" pitchFamily="49" charset="-127"/>
              </a:rPr>
              <a:t>Enterprise (Network) </a:t>
            </a:r>
            <a:r>
              <a:rPr lang="ko-KR" altLang="en-US" dirty="0">
                <a:latin typeface="굴림체" panose="020B0609000101010101" pitchFamily="49" charset="-127"/>
                <a:ea typeface="굴림체" panose="020B0609000101010101" pitchFamily="49" charset="-127"/>
              </a:rPr>
              <a:t>환경에서 실행</a:t>
            </a:r>
            <a:endParaRPr lang="en-US" altLang="ko-KR" dirty="0">
              <a:latin typeface="굴림체" panose="020B0609000101010101" pitchFamily="49" charset="-127"/>
              <a:ea typeface="굴림체" panose="020B0609000101010101" pitchFamily="49" charset="-127"/>
            </a:endParaRPr>
          </a:p>
          <a:p>
            <a:pPr marL="627062" lvl="2" indent="0">
              <a:buNone/>
              <a:defRPr/>
            </a:pPr>
            <a:endParaRPr lang="en-US" altLang="ko-KR" sz="1800" dirty="0">
              <a:latin typeface="굴림체" panose="020B0609000101010101" pitchFamily="49" charset="-127"/>
              <a:ea typeface="굴림체" panose="020B0609000101010101" pitchFamily="49" charset="-127"/>
            </a:endParaRPr>
          </a:p>
          <a:p>
            <a:pPr lvl="2">
              <a:defRPr/>
            </a:pPr>
            <a:r>
              <a:rPr lang="en-US" altLang="ko-KR" sz="1800" dirty="0">
                <a:latin typeface="굴림체" panose="020B0609000101010101" pitchFamily="49" charset="-127"/>
                <a:ea typeface="굴림체" panose="020B0609000101010101" pitchFamily="49" charset="-127"/>
              </a:rPr>
              <a:t>CPU </a:t>
            </a:r>
            <a:r>
              <a:rPr lang="ko-KR" altLang="en-US" sz="1800" dirty="0">
                <a:latin typeface="굴림체" panose="020B0609000101010101" pitchFamily="49" charset="-127"/>
                <a:ea typeface="굴림체" panose="020B0609000101010101" pitchFamily="49" charset="-127"/>
              </a:rPr>
              <a:t>사양에 맞게 다운로드</a:t>
            </a:r>
            <a:endParaRPr lang="ko-KR" altLang="en-US" dirty="0">
              <a:latin typeface="굴림체" panose="020B0609000101010101" pitchFamily="49" charset="-127"/>
              <a:ea typeface="굴림체" panose="020B0609000101010101" pitchFamily="49" charset="-127"/>
            </a:endParaRPr>
          </a:p>
        </p:txBody>
      </p:sp>
      <p:sp>
        <p:nvSpPr>
          <p:cNvPr id="5" name="제목 2">
            <a:extLst>
              <a:ext uri="{FF2B5EF4-FFF2-40B4-BE49-F238E27FC236}">
                <a16:creationId xmlns:a16="http://schemas.microsoft.com/office/drawing/2014/main" id="{5B3E31B4-BEC2-C44F-25FB-8ED3AD9FFCB6}"/>
              </a:ext>
            </a:extLst>
          </p:cNvPr>
          <p:cNvSpPr>
            <a:spLocks noGrp="1" noChangeArrowheads="1"/>
          </p:cNvSpPr>
          <p:nvPr>
            <p:ph type="title"/>
          </p:nvPr>
        </p:nvSpPr>
        <p:spPr bwMode="auto">
          <a:xfrm>
            <a:off x="1691680" y="620490"/>
            <a:ext cx="5040560"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ko-KR" altLang="en-US" sz="3600" dirty="0"/>
              <a:t>자바 개발 </a:t>
            </a:r>
            <a:r>
              <a:rPr lang="ko-KR" altLang="en-US" sz="3600" dirty="0" smtClean="0"/>
              <a:t>도구 설치</a:t>
            </a:r>
            <a:endParaRPr lang="ko-KR" altLang="en-US" sz="3600" dirty="0"/>
          </a:p>
        </p:txBody>
      </p:sp>
    </p:spTree>
    <p:extLst>
      <p:ext uri="{BB962C8B-B14F-4D97-AF65-F5344CB8AC3E}">
        <p14:creationId xmlns:p14="http://schemas.microsoft.com/office/powerpoint/2010/main" val="2491848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내용 개체 틀 1"/>
          <p:cNvSpPr>
            <a:spLocks noGrp="1"/>
          </p:cNvSpPr>
          <p:nvPr>
            <p:ph sz="quarter" idx="10"/>
          </p:nvPr>
        </p:nvSpPr>
        <p:spPr>
          <a:xfrm>
            <a:off x="228600" y="1556791"/>
            <a:ext cx="8686800" cy="5090071"/>
          </a:xfrm>
        </p:spPr>
        <p:txBody>
          <a:bodyPr/>
          <a:lstStyle/>
          <a:p>
            <a:r>
              <a:rPr lang="ko-KR" altLang="en-US" sz="2400" dirty="0" err="1">
                <a:latin typeface="굴림체" panose="020B0609000101010101" pitchFamily="49" charset="-127"/>
                <a:ea typeface="굴림체" panose="020B0609000101010101" pitchFamily="49" charset="-127"/>
              </a:rPr>
              <a:t>퍼스펙티브</a:t>
            </a:r>
            <a:r>
              <a:rPr lang="en-US" altLang="ko-KR" sz="2400" dirty="0">
                <a:latin typeface="굴림체" panose="020B0609000101010101" pitchFamily="49" charset="-127"/>
                <a:ea typeface="굴림체" panose="020B0609000101010101" pitchFamily="49" charset="-127"/>
              </a:rPr>
              <a:t>(Perspective)</a:t>
            </a:r>
          </a:p>
          <a:p>
            <a:pPr lvl="1"/>
            <a:r>
              <a:rPr lang="ko-KR" altLang="en-US" sz="1800" dirty="0">
                <a:latin typeface="굴림체" panose="020B0609000101010101" pitchFamily="49" charset="-127"/>
                <a:ea typeface="굴림체" panose="020B0609000101010101" pitchFamily="49" charset="-127"/>
              </a:rPr>
              <a:t>개발 프로젝트 종류별로 유용한 </a:t>
            </a:r>
            <a:r>
              <a:rPr lang="en-US" altLang="ko-KR" sz="1800" dirty="0">
                <a:latin typeface="굴림체" panose="020B0609000101010101" pitchFamily="49" charset="-127"/>
                <a:ea typeface="굴림체" panose="020B0609000101010101" pitchFamily="49" charset="-127"/>
              </a:rPr>
              <a:t>View</a:t>
            </a:r>
            <a:r>
              <a:rPr lang="ko-KR" altLang="en-US" sz="1800" dirty="0">
                <a:latin typeface="굴림체" panose="020B0609000101010101" pitchFamily="49" charset="-127"/>
                <a:ea typeface="굴림체" panose="020B0609000101010101" pitchFamily="49" charset="-127"/>
              </a:rPr>
              <a:t>들을 </a:t>
            </a:r>
            <a:r>
              <a:rPr lang="ko-KR" altLang="en-US" sz="1800" dirty="0" smtClean="0">
                <a:latin typeface="굴림체" panose="020B0609000101010101" pitchFamily="49" charset="-127"/>
                <a:ea typeface="굴림체" panose="020B0609000101010101" pitchFamily="49" charset="-127"/>
              </a:rPr>
              <a:t>묶어 놓은 </a:t>
            </a:r>
            <a:r>
              <a:rPr lang="ko-KR" altLang="en-US" sz="1800" dirty="0">
                <a:latin typeface="굴림체" panose="020B0609000101010101" pitchFamily="49" charset="-127"/>
                <a:ea typeface="굴림체" panose="020B0609000101010101" pitchFamily="49" charset="-127"/>
              </a:rPr>
              <a:t>것</a:t>
            </a:r>
          </a:p>
          <a:p>
            <a:pPr lvl="1"/>
            <a:endParaRPr lang="en-US" altLang="ko-KR" sz="1800" dirty="0">
              <a:latin typeface="굴림체" panose="020B0609000101010101" pitchFamily="49" charset="-127"/>
              <a:ea typeface="굴림체" panose="020B0609000101010101" pitchFamily="49" charset="-127"/>
            </a:endParaRPr>
          </a:p>
          <a:p>
            <a:pPr lvl="1"/>
            <a:r>
              <a:rPr lang="en-US" altLang="ko-KR" sz="1800" dirty="0">
                <a:latin typeface="굴림체" panose="020B0609000101010101" pitchFamily="49" charset="-127"/>
                <a:ea typeface="굴림체" panose="020B0609000101010101" pitchFamily="49" charset="-127"/>
              </a:rPr>
              <a:t>Eclipse IDE for Java EE Developers</a:t>
            </a:r>
          </a:p>
          <a:p>
            <a:pPr lvl="2"/>
            <a:r>
              <a:rPr lang="ko-KR" altLang="en-US" sz="1800" dirty="0">
                <a:latin typeface="굴림체" panose="020B0609000101010101" pitchFamily="49" charset="-127"/>
                <a:ea typeface="굴림체" panose="020B0609000101010101" pitchFamily="49" charset="-127"/>
              </a:rPr>
              <a:t>기본적으로 </a:t>
            </a:r>
            <a:r>
              <a:rPr lang="en-US" altLang="ko-KR" sz="1800" dirty="0">
                <a:latin typeface="굴림체" panose="020B0609000101010101" pitchFamily="49" charset="-127"/>
                <a:ea typeface="굴림체" panose="020B0609000101010101" pitchFamily="49" charset="-127"/>
              </a:rPr>
              <a:t>Java EE </a:t>
            </a:r>
            <a:r>
              <a:rPr lang="ko-KR" altLang="en-US" sz="1800" dirty="0" err="1">
                <a:latin typeface="굴림체" panose="020B0609000101010101" pitchFamily="49" charset="-127"/>
                <a:ea typeface="굴림체" panose="020B0609000101010101" pitchFamily="49" charset="-127"/>
              </a:rPr>
              <a:t>퍼스펙티브</a:t>
            </a:r>
            <a:r>
              <a:rPr lang="ko-KR" altLang="en-US" sz="1800" dirty="0">
                <a:latin typeface="굴림체" panose="020B0609000101010101" pitchFamily="49" charset="-127"/>
                <a:ea typeface="굴림체" panose="020B0609000101010101" pitchFamily="49" charset="-127"/>
              </a:rPr>
              <a:t> </a:t>
            </a:r>
            <a:endParaRPr lang="en-US" altLang="ko-KR" sz="1800" dirty="0">
              <a:latin typeface="굴림체" panose="020B0609000101010101" pitchFamily="49" charset="-127"/>
              <a:ea typeface="굴림체" panose="020B0609000101010101" pitchFamily="49" charset="-127"/>
            </a:endParaRPr>
          </a:p>
          <a:p>
            <a:pPr lvl="2"/>
            <a:r>
              <a:rPr lang="ko-KR" altLang="en-US" sz="1800" dirty="0">
                <a:latin typeface="굴림체" panose="020B0609000101010101" pitchFamily="49" charset="-127"/>
                <a:ea typeface="굴림체" panose="020B0609000101010101" pitchFamily="49" charset="-127"/>
              </a:rPr>
              <a:t>책에서는 </a:t>
            </a:r>
            <a:r>
              <a:rPr lang="en-US" altLang="ko-KR" sz="1800" dirty="0">
                <a:latin typeface="굴림체" panose="020B0609000101010101" pitchFamily="49" charset="-127"/>
                <a:ea typeface="굴림체" panose="020B0609000101010101" pitchFamily="49" charset="-127"/>
              </a:rPr>
              <a:t>Java </a:t>
            </a:r>
            <a:r>
              <a:rPr lang="ko-KR" altLang="en-US" sz="1800" dirty="0" err="1">
                <a:latin typeface="굴림체" panose="020B0609000101010101" pitchFamily="49" charset="-127"/>
                <a:ea typeface="굴림체" panose="020B0609000101010101" pitchFamily="49" charset="-127"/>
              </a:rPr>
              <a:t>퍼스펙티브로</a:t>
            </a:r>
            <a:r>
              <a:rPr lang="ko-KR" altLang="en-US" sz="1800" dirty="0">
                <a:latin typeface="굴림체" panose="020B0609000101010101" pitchFamily="49" charset="-127"/>
                <a:ea typeface="굴림체" panose="020B0609000101010101" pitchFamily="49" charset="-127"/>
              </a:rPr>
              <a:t> 변경해 </a:t>
            </a:r>
            <a:r>
              <a:rPr lang="ko-KR" altLang="en-US" sz="1800" dirty="0" smtClean="0">
                <a:latin typeface="굴림체" panose="020B0609000101010101" pitchFamily="49" charset="-127"/>
                <a:ea typeface="굴림체" panose="020B0609000101010101" pitchFamily="49" charset="-127"/>
              </a:rPr>
              <a:t>사용</a:t>
            </a:r>
            <a:endParaRPr lang="en-US" altLang="ko-KR" dirty="0">
              <a:latin typeface="굴림체" panose="020B0609000101010101" pitchFamily="49" charset="-127"/>
              <a:ea typeface="굴림체" panose="020B0609000101010101" pitchFamily="49" charset="-127"/>
            </a:endParaRPr>
          </a:p>
          <a:p>
            <a:r>
              <a:rPr lang="ko-KR" altLang="en-US" sz="2400" dirty="0">
                <a:latin typeface="굴림체" panose="020B0609000101010101" pitchFamily="49" charset="-127"/>
                <a:ea typeface="굴림체" panose="020B0609000101010101" pitchFamily="49" charset="-127"/>
              </a:rPr>
              <a:t>뷰</a:t>
            </a:r>
            <a:r>
              <a:rPr lang="en-US" altLang="ko-KR" sz="2400" dirty="0">
                <a:latin typeface="굴림체" panose="020B0609000101010101" pitchFamily="49" charset="-127"/>
                <a:ea typeface="굴림체" panose="020B0609000101010101" pitchFamily="49" charset="-127"/>
              </a:rPr>
              <a:t>(View)</a:t>
            </a:r>
          </a:p>
          <a:p>
            <a:pPr lvl="1"/>
            <a:r>
              <a:rPr lang="ko-KR" altLang="en-US" sz="1800" dirty="0" err="1">
                <a:latin typeface="굴림체" panose="020B0609000101010101" pitchFamily="49" charset="-127"/>
                <a:ea typeface="굴림체" panose="020B0609000101010101" pitchFamily="49" charset="-127"/>
              </a:rPr>
              <a:t>퍼스렉티브를</a:t>
            </a:r>
            <a:r>
              <a:rPr lang="ko-KR" altLang="en-US" sz="1800" dirty="0">
                <a:latin typeface="굴림체" panose="020B0609000101010101" pitchFamily="49" charset="-127"/>
                <a:ea typeface="굴림체" panose="020B0609000101010101" pitchFamily="49" charset="-127"/>
              </a:rPr>
              <a:t> 구성하는 작은 창으로 여러가지 목적에 맞게 내용 보여줌</a:t>
            </a:r>
            <a:endParaRPr lang="en-US" altLang="ko-KR" sz="1800" dirty="0">
              <a:latin typeface="굴림체" panose="020B0609000101010101" pitchFamily="49" charset="-127"/>
              <a:ea typeface="굴림체" panose="020B0609000101010101" pitchFamily="49" charset="-127"/>
            </a:endParaRPr>
          </a:p>
          <a:p>
            <a:pPr lvl="1"/>
            <a:r>
              <a:rPr lang="ko-KR" altLang="en-US" sz="1800" dirty="0">
                <a:latin typeface="굴림체" panose="020B0609000101010101" pitchFamily="49" charset="-127"/>
                <a:ea typeface="굴림체" panose="020B0609000101010101" pitchFamily="49" charset="-127"/>
              </a:rPr>
              <a:t>자유롭게 제거 하거나 추가 가능</a:t>
            </a:r>
            <a:endParaRPr lang="en-US" altLang="ko-KR" sz="1800" dirty="0">
              <a:latin typeface="굴림체" panose="020B0609000101010101" pitchFamily="49" charset="-127"/>
              <a:ea typeface="굴림체" panose="020B0609000101010101" pitchFamily="49" charset="-127"/>
            </a:endParaRPr>
          </a:p>
          <a:p>
            <a:pPr lvl="1"/>
            <a:r>
              <a:rPr lang="ko-KR" altLang="en-US" sz="1800" dirty="0" smtClean="0">
                <a:latin typeface="굴림체" panose="020B0609000101010101" pitchFamily="49" charset="-127"/>
                <a:ea typeface="굴림체" panose="020B0609000101010101" pitchFamily="49" charset="-127"/>
              </a:rPr>
              <a:t>유용한 </a:t>
            </a:r>
            <a:r>
              <a:rPr lang="ko-KR" altLang="en-US" sz="1800" dirty="0">
                <a:latin typeface="굴림체" panose="020B0609000101010101" pitchFamily="49" charset="-127"/>
                <a:ea typeface="굴림체" panose="020B0609000101010101" pitchFamily="49" charset="-127"/>
              </a:rPr>
              <a:t>뷰들</a:t>
            </a:r>
          </a:p>
          <a:p>
            <a:pPr lvl="2"/>
            <a:r>
              <a:rPr lang="en-US" altLang="ko-KR" sz="1800" dirty="0">
                <a:latin typeface="굴림체" panose="020B0609000101010101" pitchFamily="49" charset="-127"/>
                <a:ea typeface="굴림체" panose="020B0609000101010101" pitchFamily="49" charset="-127"/>
              </a:rPr>
              <a:t>Package Explorer</a:t>
            </a:r>
          </a:p>
          <a:p>
            <a:pPr lvl="2"/>
            <a:r>
              <a:rPr lang="en-US" altLang="ko-KR" sz="1800" dirty="0">
                <a:latin typeface="굴림체" panose="020B0609000101010101" pitchFamily="49" charset="-127"/>
                <a:ea typeface="굴림체" panose="020B0609000101010101" pitchFamily="49" charset="-127"/>
              </a:rPr>
              <a:t>Console</a:t>
            </a:r>
          </a:p>
        </p:txBody>
      </p:sp>
      <p:pic>
        <p:nvPicPr>
          <p:cNvPr id="21508" name="Picture 3"/>
          <p:cNvPicPr>
            <a:picLocks noChangeAspect="1" noChangeArrowheads="1"/>
          </p:cNvPicPr>
          <p:nvPr/>
        </p:nvPicPr>
        <p:blipFill>
          <a:blip r:embed="rId2"/>
          <a:srcRect/>
          <a:stretch>
            <a:fillRect/>
          </a:stretch>
        </p:blipFill>
        <p:spPr bwMode="auto">
          <a:xfrm>
            <a:off x="6879636" y="1778788"/>
            <a:ext cx="1190625" cy="371475"/>
          </a:xfrm>
          <a:prstGeom prst="rect">
            <a:avLst/>
          </a:prstGeom>
          <a:noFill/>
          <a:ln w="9525">
            <a:noFill/>
            <a:miter lim="800000"/>
            <a:headEnd/>
            <a:tailEnd/>
          </a:ln>
        </p:spPr>
      </p:pic>
      <p:pic>
        <p:nvPicPr>
          <p:cNvPr id="21509" name="Picture 4"/>
          <p:cNvPicPr>
            <a:picLocks noChangeAspect="1" noChangeArrowheads="1"/>
          </p:cNvPicPr>
          <p:nvPr/>
        </p:nvPicPr>
        <p:blipFill>
          <a:blip r:embed="rId3"/>
          <a:srcRect/>
          <a:stretch>
            <a:fillRect/>
          </a:stretch>
        </p:blipFill>
        <p:spPr bwMode="auto">
          <a:xfrm>
            <a:off x="6706974" y="2945612"/>
            <a:ext cx="1685925" cy="371475"/>
          </a:xfrm>
          <a:prstGeom prst="rect">
            <a:avLst/>
          </a:prstGeom>
          <a:noFill/>
          <a:ln w="9525">
            <a:noFill/>
            <a:miter lim="800000"/>
            <a:headEnd/>
            <a:tailEnd/>
          </a:ln>
        </p:spPr>
      </p:pic>
      <p:sp>
        <p:nvSpPr>
          <p:cNvPr id="12" name="타원 11"/>
          <p:cNvSpPr/>
          <p:nvPr/>
        </p:nvSpPr>
        <p:spPr>
          <a:xfrm>
            <a:off x="6099175" y="2290763"/>
            <a:ext cx="571500" cy="5000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 name="원호 12"/>
          <p:cNvSpPr/>
          <p:nvPr/>
        </p:nvSpPr>
        <p:spPr>
          <a:xfrm>
            <a:off x="6456363" y="2076450"/>
            <a:ext cx="1071562" cy="571500"/>
          </a:xfrm>
          <a:prstGeom prst="arc">
            <a:avLst>
              <a:gd name="adj1" fmla="val 11431070"/>
              <a:gd name="adj2" fmla="val 0"/>
            </a:avLst>
          </a:prstGeom>
          <a:ln>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pic>
        <p:nvPicPr>
          <p:cNvPr id="21512" name="Picture 5"/>
          <p:cNvPicPr>
            <a:picLocks noChangeAspect="1" noChangeArrowheads="1"/>
          </p:cNvPicPr>
          <p:nvPr/>
        </p:nvPicPr>
        <p:blipFill>
          <a:blip r:embed="rId4"/>
          <a:srcRect/>
          <a:stretch>
            <a:fillRect/>
          </a:stretch>
        </p:blipFill>
        <p:spPr bwMode="auto">
          <a:xfrm>
            <a:off x="3605709" y="5229200"/>
            <a:ext cx="2266950" cy="1019175"/>
          </a:xfrm>
          <a:prstGeom prst="rect">
            <a:avLst/>
          </a:prstGeom>
          <a:noFill/>
          <a:ln w="9525">
            <a:noFill/>
            <a:miter lim="800000"/>
            <a:headEnd/>
            <a:tailEnd/>
          </a:ln>
        </p:spPr>
      </p:pic>
      <p:pic>
        <p:nvPicPr>
          <p:cNvPr id="21513" name="Picture 6"/>
          <p:cNvPicPr>
            <a:picLocks noChangeAspect="1" noChangeArrowheads="1"/>
          </p:cNvPicPr>
          <p:nvPr/>
        </p:nvPicPr>
        <p:blipFill>
          <a:blip r:embed="rId5"/>
          <a:srcRect/>
          <a:stretch>
            <a:fillRect/>
          </a:stretch>
        </p:blipFill>
        <p:spPr bwMode="auto">
          <a:xfrm>
            <a:off x="6260554" y="5229200"/>
            <a:ext cx="2266950" cy="1038225"/>
          </a:xfrm>
          <a:prstGeom prst="rect">
            <a:avLst/>
          </a:prstGeom>
          <a:noFill/>
          <a:ln w="9525">
            <a:noFill/>
            <a:miter lim="800000"/>
            <a:headEnd/>
            <a:tailEnd/>
          </a:ln>
        </p:spPr>
      </p:pic>
      <p:sp>
        <p:nvSpPr>
          <p:cNvPr id="11" name="제목 2">
            <a:extLst>
              <a:ext uri="{FF2B5EF4-FFF2-40B4-BE49-F238E27FC236}">
                <a16:creationId xmlns:a16="http://schemas.microsoft.com/office/drawing/2014/main" id="{5B3E31B4-BEC2-C44F-25FB-8ED3AD9FFCB6}"/>
              </a:ext>
            </a:extLst>
          </p:cNvPr>
          <p:cNvSpPr>
            <a:spLocks noGrp="1" noChangeArrowheads="1"/>
          </p:cNvSpPr>
          <p:nvPr>
            <p:ph type="title"/>
          </p:nvPr>
        </p:nvSpPr>
        <p:spPr bwMode="auto">
          <a:xfrm>
            <a:off x="1691680" y="620490"/>
            <a:ext cx="5040560"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ko-KR" altLang="en-US" sz="3600" dirty="0"/>
              <a:t>자바 개발 </a:t>
            </a:r>
            <a:r>
              <a:rPr lang="ko-KR" altLang="en-US" sz="3600" dirty="0" smtClean="0"/>
              <a:t>도구 설치</a:t>
            </a:r>
            <a:endParaRPr lang="ko-KR" altLang="en-US" sz="3600" dirty="0"/>
          </a:p>
        </p:txBody>
      </p:sp>
    </p:spTree>
    <p:extLst>
      <p:ext uri="{BB962C8B-B14F-4D97-AF65-F5344CB8AC3E}">
        <p14:creationId xmlns:p14="http://schemas.microsoft.com/office/powerpoint/2010/main" val="3400505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idx="4294967295"/>
          </p:nvPr>
        </p:nvSpPr>
        <p:spPr>
          <a:xfrm>
            <a:off x="457200" y="3645024"/>
            <a:ext cx="8229600" cy="431576"/>
          </a:xfrm>
          <a:prstGeom prst="rect">
            <a:avLst/>
          </a:prstGeom>
        </p:spPr>
        <p:txBody>
          <a:bodyPr/>
          <a:lstStyle/>
          <a:p>
            <a:pPr>
              <a:buFont typeface="Wingdings" pitchFamily="2" charset="2"/>
              <a:buChar char=""/>
            </a:pPr>
            <a:r>
              <a:rPr lang="en-US" altLang="ko-KR" sz="1800" dirty="0">
                <a:latin typeface="굴림체" pitchFamily="49" charset="-127"/>
                <a:ea typeface="굴림체" pitchFamily="49" charset="-127"/>
              </a:rPr>
              <a:t>[Welcome] </a:t>
            </a:r>
            <a:r>
              <a:rPr lang="ko-KR" altLang="en-US" sz="1800" dirty="0">
                <a:latin typeface="굴림체" pitchFamily="49" charset="-127"/>
                <a:ea typeface="굴림체" pitchFamily="49" charset="-127"/>
              </a:rPr>
              <a:t>창이 나타난다</a:t>
            </a:r>
            <a:r>
              <a:rPr lang="en-US" altLang="ko-KR" sz="1800" dirty="0">
                <a:latin typeface="굴림체" pitchFamily="49" charset="-127"/>
                <a:ea typeface="굴림체" pitchFamily="49" charset="-127"/>
              </a:rPr>
              <a:t>.[Welcome] </a:t>
            </a:r>
            <a:r>
              <a:rPr lang="ko-KR" altLang="en-US" sz="1800" dirty="0">
                <a:latin typeface="굴림체" pitchFamily="49" charset="-127"/>
                <a:ea typeface="굴림체" pitchFamily="49" charset="-127"/>
              </a:rPr>
              <a:t>창의 닫기</a:t>
            </a:r>
            <a:r>
              <a:rPr lang="en-US" altLang="ko-KR" sz="1800" dirty="0">
                <a:latin typeface="굴림체" pitchFamily="49" charset="-127"/>
                <a:ea typeface="굴림체" pitchFamily="49" charset="-127"/>
              </a:rPr>
              <a:t>[x] </a:t>
            </a:r>
            <a:r>
              <a:rPr lang="ko-KR" altLang="en-US" sz="1800" dirty="0">
                <a:latin typeface="굴림체" pitchFamily="49" charset="-127"/>
                <a:ea typeface="굴림체" pitchFamily="49" charset="-127"/>
              </a:rPr>
              <a:t>버튼을 클릭한다</a:t>
            </a:r>
            <a:r>
              <a:rPr lang="en-US" altLang="ko-KR" sz="1800" dirty="0">
                <a:latin typeface="굴림체" pitchFamily="49" charset="-127"/>
                <a:ea typeface="굴림체" pitchFamily="49" charset="-127"/>
              </a:rPr>
              <a:t>. </a:t>
            </a:r>
            <a:endParaRPr lang="ko-KR" altLang="en-US" sz="1800" dirty="0">
              <a:latin typeface="굴림체" pitchFamily="49" charset="-127"/>
              <a:ea typeface="굴림체" pitchFamily="49" charset="-127"/>
            </a:endParaRPr>
          </a:p>
        </p:txBody>
      </p:sp>
      <p:pic>
        <p:nvPicPr>
          <p:cNvPr id="57347" name="_x84363424" descr="EMB00000b483ad5"/>
          <p:cNvPicPr>
            <a:picLocks noChangeAspect="1" noChangeArrowheads="1"/>
          </p:cNvPicPr>
          <p:nvPr/>
        </p:nvPicPr>
        <p:blipFill>
          <a:blip r:embed="rId2" cstate="print"/>
          <a:srcRect/>
          <a:stretch>
            <a:fillRect/>
          </a:stretch>
        </p:blipFill>
        <p:spPr bwMode="auto">
          <a:xfrm>
            <a:off x="1040129" y="4149080"/>
            <a:ext cx="5905500" cy="2519362"/>
          </a:xfrm>
          <a:prstGeom prst="rect">
            <a:avLst/>
          </a:prstGeom>
          <a:noFill/>
          <a:ln w="9525">
            <a:noFill/>
            <a:miter lim="800000"/>
            <a:headEnd/>
            <a:tailEnd/>
          </a:ln>
        </p:spPr>
      </p:pic>
      <p:pic>
        <p:nvPicPr>
          <p:cNvPr id="57348" name="_x84395256" descr="EMB00000b483ad4"/>
          <p:cNvPicPr>
            <a:picLocks noChangeAspect="1" noChangeArrowheads="1"/>
          </p:cNvPicPr>
          <p:nvPr/>
        </p:nvPicPr>
        <p:blipFill>
          <a:blip r:embed="rId3" cstate="print"/>
          <a:srcRect/>
          <a:stretch>
            <a:fillRect/>
          </a:stretch>
        </p:blipFill>
        <p:spPr bwMode="auto">
          <a:xfrm>
            <a:off x="1040129" y="1611468"/>
            <a:ext cx="6264275" cy="1944688"/>
          </a:xfrm>
          <a:prstGeom prst="rect">
            <a:avLst/>
          </a:prstGeom>
          <a:noFill/>
          <a:ln w="9525">
            <a:noFill/>
            <a:miter lim="800000"/>
            <a:headEnd/>
            <a:tailEnd/>
          </a:ln>
        </p:spPr>
      </p:pic>
      <p:sp>
        <p:nvSpPr>
          <p:cNvPr id="6" name="제목 2">
            <a:extLst>
              <a:ext uri="{FF2B5EF4-FFF2-40B4-BE49-F238E27FC236}">
                <a16:creationId xmlns:a16="http://schemas.microsoft.com/office/drawing/2014/main" id="{5B3E31B4-BEC2-C44F-25FB-8ED3AD9FFCB6}"/>
              </a:ext>
            </a:extLst>
          </p:cNvPr>
          <p:cNvSpPr txBox="1">
            <a:spLocks noChangeArrowheads="1"/>
          </p:cNvSpPr>
          <p:nvPr/>
        </p:nvSpPr>
        <p:spPr bwMode="auto">
          <a:xfrm>
            <a:off x="1691680" y="620490"/>
            <a:ext cx="5040560" cy="576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1" fontAlgn="base" latinLnBrk="1" hangingPunct="1">
              <a:spcBef>
                <a:spcPct val="0"/>
              </a:spcBef>
              <a:spcAft>
                <a:spcPct val="0"/>
              </a:spcAft>
              <a:defRPr sz="3600" b="1">
                <a:solidFill>
                  <a:schemeClr val="bg1"/>
                </a:solidFill>
                <a:latin typeface="+mj-lt"/>
                <a:ea typeface="+mj-ea"/>
                <a:cs typeface="+mj-cs"/>
              </a:defRPr>
            </a:lvl1pPr>
            <a:lvl2pPr algn="ctr" rtl="0" eaLnBrk="1" fontAlgn="base" latinLnBrk="1" hangingPunct="1">
              <a:spcBef>
                <a:spcPct val="0"/>
              </a:spcBef>
              <a:spcAft>
                <a:spcPct val="0"/>
              </a:spcAft>
              <a:defRPr sz="3600" b="1">
                <a:solidFill>
                  <a:schemeClr val="bg1"/>
                </a:solidFill>
                <a:latin typeface="굴림" charset="-127"/>
                <a:ea typeface="굴림" charset="-127"/>
              </a:defRPr>
            </a:lvl2pPr>
            <a:lvl3pPr algn="ctr" rtl="0" eaLnBrk="1" fontAlgn="base" latinLnBrk="1" hangingPunct="1">
              <a:spcBef>
                <a:spcPct val="0"/>
              </a:spcBef>
              <a:spcAft>
                <a:spcPct val="0"/>
              </a:spcAft>
              <a:defRPr sz="3600" b="1">
                <a:solidFill>
                  <a:schemeClr val="bg1"/>
                </a:solidFill>
                <a:latin typeface="굴림" charset="-127"/>
                <a:ea typeface="굴림" charset="-127"/>
              </a:defRPr>
            </a:lvl3pPr>
            <a:lvl4pPr algn="ctr" rtl="0" eaLnBrk="1" fontAlgn="base" latinLnBrk="1" hangingPunct="1">
              <a:spcBef>
                <a:spcPct val="0"/>
              </a:spcBef>
              <a:spcAft>
                <a:spcPct val="0"/>
              </a:spcAft>
              <a:defRPr sz="3600" b="1">
                <a:solidFill>
                  <a:schemeClr val="bg1"/>
                </a:solidFill>
                <a:latin typeface="굴림" charset="-127"/>
                <a:ea typeface="굴림" charset="-127"/>
              </a:defRPr>
            </a:lvl4pPr>
            <a:lvl5pPr algn="ctr" rtl="0" eaLnBrk="1" fontAlgn="base" latinLnBrk="1" hangingPunct="1">
              <a:spcBef>
                <a:spcPct val="0"/>
              </a:spcBef>
              <a:spcAft>
                <a:spcPct val="0"/>
              </a:spcAft>
              <a:defRPr sz="3600" b="1">
                <a:solidFill>
                  <a:schemeClr val="bg1"/>
                </a:solidFill>
                <a:latin typeface="굴림" charset="-127"/>
                <a:ea typeface="굴림" charset="-127"/>
              </a:defRPr>
            </a:lvl5pPr>
            <a:lvl6pPr marL="457200" algn="ctr" rtl="0" eaLnBrk="1" fontAlgn="base" latinLnBrk="1" hangingPunct="1">
              <a:spcBef>
                <a:spcPct val="0"/>
              </a:spcBef>
              <a:spcAft>
                <a:spcPct val="0"/>
              </a:spcAft>
              <a:defRPr sz="3600" b="1">
                <a:solidFill>
                  <a:schemeClr val="bg1"/>
                </a:solidFill>
                <a:latin typeface="굴림" charset="-127"/>
                <a:ea typeface="굴림" charset="-127"/>
              </a:defRPr>
            </a:lvl6pPr>
            <a:lvl7pPr marL="914400" algn="ctr" rtl="0" eaLnBrk="1" fontAlgn="base" latinLnBrk="1" hangingPunct="1">
              <a:spcBef>
                <a:spcPct val="0"/>
              </a:spcBef>
              <a:spcAft>
                <a:spcPct val="0"/>
              </a:spcAft>
              <a:defRPr sz="3600" b="1">
                <a:solidFill>
                  <a:schemeClr val="bg1"/>
                </a:solidFill>
                <a:latin typeface="굴림" charset="-127"/>
                <a:ea typeface="굴림" charset="-127"/>
              </a:defRPr>
            </a:lvl7pPr>
            <a:lvl8pPr marL="1371600" algn="ctr" rtl="0" eaLnBrk="1" fontAlgn="base" latinLnBrk="1" hangingPunct="1">
              <a:spcBef>
                <a:spcPct val="0"/>
              </a:spcBef>
              <a:spcAft>
                <a:spcPct val="0"/>
              </a:spcAft>
              <a:defRPr sz="3600" b="1">
                <a:solidFill>
                  <a:schemeClr val="bg1"/>
                </a:solidFill>
                <a:latin typeface="굴림" charset="-127"/>
                <a:ea typeface="굴림" charset="-127"/>
              </a:defRPr>
            </a:lvl8pPr>
            <a:lvl9pPr marL="1828800" algn="ctr" rtl="0" eaLnBrk="1" fontAlgn="base" latinLnBrk="1" hangingPunct="1">
              <a:spcBef>
                <a:spcPct val="0"/>
              </a:spcBef>
              <a:spcAft>
                <a:spcPct val="0"/>
              </a:spcAft>
              <a:defRPr sz="3600" b="1">
                <a:solidFill>
                  <a:schemeClr val="bg1"/>
                </a:solidFill>
                <a:latin typeface="굴림" charset="-127"/>
                <a:ea typeface="굴림" charset="-127"/>
              </a:defRPr>
            </a:lvl9pPr>
          </a:lstStyle>
          <a:p>
            <a:r>
              <a:rPr lang="ko-KR" altLang="en-US" kern="0" smtClean="0"/>
              <a:t>자바 개발 도구 설치</a:t>
            </a:r>
            <a:endParaRPr lang="ko-KR" altLang="en-US" kern="0" dirty="0"/>
          </a:p>
        </p:txBody>
      </p:sp>
    </p:spTree>
    <p:extLst>
      <p:ext uri="{BB962C8B-B14F-4D97-AF65-F5344CB8AC3E}">
        <p14:creationId xmlns:p14="http://schemas.microsoft.com/office/powerpoint/2010/main" val="116621661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589971" y="1628800"/>
            <a:ext cx="4500562" cy="5006360"/>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77" y="1628800"/>
            <a:ext cx="4000500" cy="502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43658" y="2853154"/>
            <a:ext cx="1296144" cy="272415"/>
          </a:xfrm>
          <a:prstGeom prst="wedgeRoundRectCallout">
            <a:avLst>
              <a:gd name="adj1" fmla="val -37397"/>
              <a:gd name="adj2" fmla="val 159127"/>
              <a:gd name="adj3" fmla="val 16667"/>
            </a:avLst>
          </a:prstGeom>
          <a:solidFill>
            <a:schemeClr val="accent4">
              <a:lumMod val="20000"/>
              <a:lumOff val="80000"/>
            </a:schemeClr>
          </a:solidFill>
          <a:ln>
            <a:solidFill>
              <a:srgbClr val="FF0000"/>
            </a:solidFill>
          </a:ln>
        </p:spPr>
        <p:txBody>
          <a:bodyPr wrap="square" rtlCol="0">
            <a:spAutoFit/>
          </a:bodyPr>
          <a:lstStyle/>
          <a:p>
            <a:r>
              <a:rPr lang="en-US" altLang="ko-KR" sz="1000" dirty="0"/>
              <a:t>Java Project </a:t>
            </a:r>
            <a:r>
              <a:rPr lang="ko-KR" altLang="en-US" sz="1000" dirty="0"/>
              <a:t>선택</a:t>
            </a:r>
          </a:p>
        </p:txBody>
      </p:sp>
      <p:sp>
        <p:nvSpPr>
          <p:cNvPr id="8" name="TextBox 7"/>
          <p:cNvSpPr txBox="1"/>
          <p:nvPr/>
        </p:nvSpPr>
        <p:spPr>
          <a:xfrm>
            <a:off x="6156176" y="2348880"/>
            <a:ext cx="1368152" cy="272415"/>
          </a:xfrm>
          <a:prstGeom prst="wedgeRoundRectCallout">
            <a:avLst>
              <a:gd name="adj1" fmla="val -42488"/>
              <a:gd name="adj2" fmla="val 82997"/>
              <a:gd name="adj3" fmla="val 16667"/>
            </a:avLst>
          </a:prstGeom>
          <a:solidFill>
            <a:schemeClr val="accent4">
              <a:lumMod val="20000"/>
              <a:lumOff val="80000"/>
            </a:schemeClr>
          </a:solidFill>
          <a:ln>
            <a:solidFill>
              <a:srgbClr val="FF0000"/>
            </a:solidFill>
          </a:ln>
        </p:spPr>
        <p:txBody>
          <a:bodyPr wrap="square" rtlCol="0">
            <a:spAutoFit/>
          </a:bodyPr>
          <a:lstStyle/>
          <a:p>
            <a:r>
              <a:rPr lang="ko-KR" altLang="en-US" sz="1000" dirty="0"/>
              <a:t>프로젝트 이름 지정</a:t>
            </a:r>
          </a:p>
        </p:txBody>
      </p:sp>
      <p:sp>
        <p:nvSpPr>
          <p:cNvPr id="9" name="TextBox 8"/>
          <p:cNvSpPr txBox="1"/>
          <p:nvPr/>
        </p:nvSpPr>
        <p:spPr>
          <a:xfrm>
            <a:off x="7380312" y="2996952"/>
            <a:ext cx="1440160" cy="442674"/>
          </a:xfrm>
          <a:prstGeom prst="wedgeRoundRectCallout">
            <a:avLst>
              <a:gd name="adj1" fmla="val -39043"/>
              <a:gd name="adj2" fmla="val 68091"/>
              <a:gd name="adj3" fmla="val 16667"/>
            </a:avLst>
          </a:prstGeom>
          <a:solidFill>
            <a:schemeClr val="accent4">
              <a:lumMod val="20000"/>
              <a:lumOff val="80000"/>
            </a:schemeClr>
          </a:solidFill>
          <a:ln>
            <a:solidFill>
              <a:srgbClr val="FF0000"/>
            </a:solidFill>
          </a:ln>
        </p:spPr>
        <p:txBody>
          <a:bodyPr wrap="square" rtlCol="0">
            <a:spAutoFit/>
          </a:bodyPr>
          <a:lstStyle/>
          <a:p>
            <a:r>
              <a:rPr lang="ko-KR" altLang="en-US" sz="1000" dirty="0"/>
              <a:t>이 컴퓨터에 </a:t>
            </a:r>
            <a:r>
              <a:rPr lang="en-US" altLang="ko-KR" sz="1000" dirty="0"/>
              <a:t>JDK 8</a:t>
            </a:r>
            <a:r>
              <a:rPr lang="ko-KR" altLang="en-US" sz="1000" dirty="0"/>
              <a:t>이 설치되어 있음</a:t>
            </a:r>
            <a:r>
              <a:rPr lang="en-US" altLang="ko-KR" sz="1000" dirty="0"/>
              <a:t>. </a:t>
            </a:r>
            <a:r>
              <a:rPr lang="ko-KR" altLang="en-US" sz="1000" dirty="0"/>
              <a:t>자동</a:t>
            </a:r>
          </a:p>
        </p:txBody>
      </p:sp>
      <p:sp>
        <p:nvSpPr>
          <p:cNvPr id="10" name="TextBox 9"/>
          <p:cNvSpPr txBox="1"/>
          <p:nvPr/>
        </p:nvSpPr>
        <p:spPr>
          <a:xfrm>
            <a:off x="7219473" y="5772599"/>
            <a:ext cx="864096" cy="272415"/>
          </a:xfrm>
          <a:prstGeom prst="wedgeRoundRectCallout">
            <a:avLst>
              <a:gd name="adj1" fmla="val -14583"/>
              <a:gd name="adj2" fmla="val 86458"/>
              <a:gd name="adj3" fmla="val 16667"/>
            </a:avLst>
          </a:prstGeom>
          <a:solidFill>
            <a:schemeClr val="accent4">
              <a:lumMod val="20000"/>
              <a:lumOff val="80000"/>
            </a:schemeClr>
          </a:solidFill>
          <a:ln>
            <a:solidFill>
              <a:srgbClr val="FF0000"/>
            </a:solidFill>
          </a:ln>
        </p:spPr>
        <p:txBody>
          <a:bodyPr wrap="square" rtlCol="0">
            <a:spAutoFit/>
          </a:bodyPr>
          <a:lstStyle/>
          <a:p>
            <a:r>
              <a:rPr lang="en-US" altLang="ko-KR" sz="1000"/>
              <a:t>Finish </a:t>
            </a:r>
            <a:r>
              <a:rPr lang="ko-KR" altLang="en-US" sz="1000" dirty="0"/>
              <a:t>선택</a:t>
            </a:r>
          </a:p>
        </p:txBody>
      </p:sp>
      <p:sp>
        <p:nvSpPr>
          <p:cNvPr id="11" name="제목 6"/>
          <p:cNvSpPr txBox="1">
            <a:spLocks/>
          </p:cNvSpPr>
          <p:nvPr/>
        </p:nvSpPr>
        <p:spPr bwMode="white">
          <a:xfrm>
            <a:off x="1458833" y="482669"/>
            <a:ext cx="5760640" cy="6480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atinLnBrk="1">
              <a:defRPr/>
            </a:pPr>
            <a:r>
              <a:rPr kumimoji="0" lang="en-US" altLang="ko-KR" sz="3200" b="1" i="0" u="none" strike="noStrike" kern="0" cap="none" spc="0" normalizeH="0" baseline="0" noProof="0" dirty="0" smtClean="0">
                <a:ln>
                  <a:noFill/>
                </a:ln>
                <a:solidFill>
                  <a:schemeClr val="bg1"/>
                </a:solidFill>
                <a:effectLst/>
                <a:uLnTx/>
                <a:uFillTx/>
                <a:latin typeface="맑은 고딕" pitchFamily="50" charset="-127"/>
                <a:ea typeface="맑은 고딕" pitchFamily="50" charset="-127"/>
                <a:cs typeface="+mj-cs"/>
              </a:rPr>
              <a:t>Eclipse </a:t>
            </a:r>
            <a:r>
              <a:rPr lang="ko-KR" altLang="en-US" sz="3200" kern="0" dirty="0">
                <a:solidFill>
                  <a:schemeClr val="bg1"/>
                </a:solidFill>
                <a:latin typeface="맑은 고딕" pitchFamily="50" charset="-127"/>
                <a:ea typeface="맑은 고딕" pitchFamily="50" charset="-127"/>
              </a:rPr>
              <a:t>프로젝트 </a:t>
            </a:r>
            <a:r>
              <a:rPr lang="ko-KR" altLang="en-US" sz="3200" kern="0" dirty="0" smtClean="0">
                <a:solidFill>
                  <a:schemeClr val="bg1"/>
                </a:solidFill>
                <a:latin typeface="맑은 고딕" pitchFamily="50" charset="-127"/>
                <a:ea typeface="맑은 고딕" pitchFamily="50" charset="-127"/>
              </a:rPr>
              <a:t>생성</a:t>
            </a:r>
            <a:endParaRPr lang="ko-KR" altLang="en-US" sz="3200" kern="0" dirty="0">
              <a:solidFill>
                <a:schemeClr val="bg1"/>
              </a:solidFill>
              <a:latin typeface="맑은 고딕" pitchFamily="50" charset="-127"/>
              <a:ea typeface="맑은 고딕" pitchFamily="50" charset="-127"/>
            </a:endParaRPr>
          </a:p>
        </p:txBody>
      </p:sp>
    </p:spTree>
    <p:extLst>
      <p:ext uri="{BB962C8B-B14F-4D97-AF65-F5344CB8AC3E}">
        <p14:creationId xmlns:p14="http://schemas.microsoft.com/office/powerpoint/2010/main" val="237501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864919"/>
            <a:ext cx="5184576" cy="477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직사각형 5"/>
          <p:cNvSpPr/>
          <p:nvPr/>
        </p:nvSpPr>
        <p:spPr>
          <a:xfrm>
            <a:off x="179512" y="1464808"/>
            <a:ext cx="3472425" cy="400110"/>
          </a:xfrm>
          <a:prstGeom prst="rect">
            <a:avLst/>
          </a:prstGeom>
        </p:spPr>
        <p:txBody>
          <a:bodyPr wrap="none">
            <a:spAutoFit/>
          </a:bodyPr>
          <a:lstStyle/>
          <a:p>
            <a:r>
              <a:rPr lang="en-US" altLang="ko-KR" sz="2000" dirty="0"/>
              <a:t>File-&gt;New-&gt;Class </a:t>
            </a:r>
            <a:r>
              <a:rPr lang="ko-KR" altLang="en-US" sz="2000" dirty="0"/>
              <a:t>메뉴 선택</a:t>
            </a:r>
          </a:p>
        </p:txBody>
      </p:sp>
      <p:sp>
        <p:nvSpPr>
          <p:cNvPr id="13" name="TextBox 12"/>
          <p:cNvSpPr txBox="1"/>
          <p:nvPr/>
        </p:nvSpPr>
        <p:spPr>
          <a:xfrm>
            <a:off x="4499992" y="3429000"/>
            <a:ext cx="1230458" cy="272415"/>
          </a:xfrm>
          <a:prstGeom prst="wedgeRoundRectCallout">
            <a:avLst>
              <a:gd name="adj1" fmla="val -74658"/>
              <a:gd name="adj2" fmla="val 40408"/>
              <a:gd name="adj3" fmla="val 16667"/>
            </a:avLst>
          </a:prstGeom>
          <a:solidFill>
            <a:schemeClr val="accent4">
              <a:lumMod val="20000"/>
              <a:lumOff val="80000"/>
            </a:schemeClr>
          </a:solidFill>
          <a:ln>
            <a:solidFill>
              <a:srgbClr val="FF0000"/>
            </a:solidFill>
          </a:ln>
        </p:spPr>
        <p:txBody>
          <a:bodyPr wrap="square" rtlCol="0">
            <a:spAutoFit/>
          </a:bodyPr>
          <a:lstStyle/>
          <a:p>
            <a:r>
              <a:rPr lang="ko-KR" altLang="en-US" sz="1000" dirty="0"/>
              <a:t>클래스 이름 입력</a:t>
            </a:r>
          </a:p>
        </p:txBody>
      </p:sp>
      <p:sp>
        <p:nvSpPr>
          <p:cNvPr id="15" name="TextBox 14"/>
          <p:cNvSpPr txBox="1"/>
          <p:nvPr/>
        </p:nvSpPr>
        <p:spPr>
          <a:xfrm>
            <a:off x="3924996" y="5881624"/>
            <a:ext cx="1086442" cy="272415"/>
          </a:xfrm>
          <a:prstGeom prst="wedgeRoundRectCallout">
            <a:avLst>
              <a:gd name="adj1" fmla="val -14583"/>
              <a:gd name="adj2" fmla="val 86458"/>
              <a:gd name="adj3" fmla="val 16667"/>
            </a:avLst>
          </a:prstGeom>
          <a:solidFill>
            <a:schemeClr val="accent4">
              <a:lumMod val="20000"/>
              <a:lumOff val="80000"/>
            </a:schemeClr>
          </a:solidFill>
          <a:ln>
            <a:solidFill>
              <a:srgbClr val="FF0000"/>
            </a:solidFill>
          </a:ln>
        </p:spPr>
        <p:txBody>
          <a:bodyPr wrap="square" rtlCol="0">
            <a:spAutoFit/>
          </a:bodyPr>
          <a:lstStyle/>
          <a:p>
            <a:r>
              <a:rPr lang="en-US" altLang="ko-KR" sz="1000" dirty="0"/>
              <a:t>Finish </a:t>
            </a:r>
            <a:r>
              <a:rPr lang="ko-KR" altLang="en-US" sz="1000" dirty="0"/>
              <a:t>선택</a:t>
            </a:r>
          </a:p>
        </p:txBody>
      </p:sp>
      <p:sp>
        <p:nvSpPr>
          <p:cNvPr id="12" name="제목 6"/>
          <p:cNvSpPr txBox="1">
            <a:spLocks noGrp="1"/>
          </p:cNvSpPr>
          <p:nvPr>
            <p:ph type="title"/>
          </p:nvPr>
        </p:nvSpPr>
        <p:spPr bwMode="white">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atinLnBrk="1">
              <a:defRPr/>
            </a:pPr>
            <a:r>
              <a:rPr kumimoji="0" lang="en-US" altLang="ko-KR" sz="3200" b="1" i="0" u="none" strike="noStrike" kern="0" cap="none" spc="0" normalizeH="0" baseline="0" noProof="0" dirty="0" smtClean="0">
                <a:ln>
                  <a:noFill/>
                </a:ln>
                <a:solidFill>
                  <a:schemeClr val="bg1"/>
                </a:solidFill>
                <a:effectLst/>
                <a:uLnTx/>
                <a:uFillTx/>
                <a:latin typeface="맑은 고딕" pitchFamily="50" charset="-127"/>
                <a:ea typeface="맑은 고딕" pitchFamily="50" charset="-127"/>
                <a:cs typeface="+mj-cs"/>
              </a:rPr>
              <a:t>Eclipse </a:t>
            </a:r>
            <a:r>
              <a:rPr lang="ko-KR" altLang="en-US" sz="3200" kern="0" dirty="0">
                <a:solidFill>
                  <a:schemeClr val="bg1"/>
                </a:solidFill>
                <a:latin typeface="맑은 고딕" pitchFamily="50" charset="-127"/>
                <a:ea typeface="맑은 고딕" pitchFamily="50" charset="-127"/>
              </a:rPr>
              <a:t>프로젝트 </a:t>
            </a:r>
            <a:r>
              <a:rPr lang="ko-KR" altLang="en-US" sz="3200" kern="0" dirty="0" smtClean="0">
                <a:solidFill>
                  <a:schemeClr val="bg1"/>
                </a:solidFill>
                <a:latin typeface="맑은 고딕" pitchFamily="50" charset="-127"/>
                <a:ea typeface="맑은 고딕" pitchFamily="50" charset="-127"/>
              </a:rPr>
              <a:t>생성</a:t>
            </a:r>
            <a:endParaRPr lang="ko-KR" altLang="en-US" sz="3200" kern="0" dirty="0">
              <a:solidFill>
                <a:schemeClr val="bg1"/>
              </a:solidFill>
              <a:latin typeface="맑은 고딕" pitchFamily="50" charset="-127"/>
              <a:ea typeface="맑은 고딕" pitchFamily="50" charset="-127"/>
            </a:endParaRPr>
          </a:p>
        </p:txBody>
      </p:sp>
    </p:spTree>
    <p:extLst>
      <p:ext uri="{BB962C8B-B14F-4D97-AF65-F5344CB8AC3E}">
        <p14:creationId xmlns:p14="http://schemas.microsoft.com/office/powerpoint/2010/main" val="2571738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idx="4294967295"/>
          </p:nvPr>
        </p:nvSpPr>
        <p:spPr>
          <a:xfrm>
            <a:off x="401220" y="1436861"/>
            <a:ext cx="8424167" cy="1344265"/>
          </a:xfrm>
          <a:prstGeom prst="rect">
            <a:avLst/>
          </a:prstGeom>
        </p:spPr>
        <p:txBody>
          <a:bodyPr/>
          <a:lstStyle/>
          <a:p>
            <a:pPr>
              <a:buFont typeface="Wingdings" pitchFamily="2" charset="2"/>
              <a:buChar char=""/>
            </a:pPr>
            <a:r>
              <a:rPr lang="ko-KR" altLang="en-US" sz="1800" b="0" dirty="0">
                <a:latin typeface="굴림체" pitchFamily="49" charset="-127"/>
                <a:ea typeface="굴림체" pitchFamily="49" charset="-127"/>
              </a:rPr>
              <a:t>이렇게 생성된 클래스 파일을 실행해보자</a:t>
            </a:r>
            <a:r>
              <a:rPr lang="en-US" altLang="ko-KR" sz="1800" b="0" dirty="0">
                <a:latin typeface="굴림체" pitchFamily="49" charset="-127"/>
                <a:ea typeface="굴림체" pitchFamily="49" charset="-127"/>
              </a:rPr>
              <a:t>.        </a:t>
            </a:r>
            <a:r>
              <a:rPr lang="ko-KR" altLang="en-US" sz="1800" b="0" dirty="0">
                <a:latin typeface="굴림체" pitchFamily="49" charset="-127"/>
                <a:ea typeface="굴림체" pitchFamily="49" charset="-127"/>
              </a:rPr>
              <a:t>아이콘에서 마크를 클릭해서 표시되는 메뉴에서 </a:t>
            </a:r>
            <a:r>
              <a:rPr lang="en-US" altLang="ko-KR" sz="1800" b="0" dirty="0">
                <a:latin typeface="굴림체" pitchFamily="49" charset="-127"/>
                <a:ea typeface="굴림체" pitchFamily="49" charset="-127"/>
              </a:rPr>
              <a:t>[Run As]-[Java Application] </a:t>
            </a:r>
            <a:r>
              <a:rPr lang="ko-KR" altLang="en-US" sz="1800" b="0" dirty="0">
                <a:latin typeface="굴림체" pitchFamily="49" charset="-127"/>
                <a:ea typeface="굴림체" pitchFamily="49" charset="-127"/>
              </a:rPr>
              <a:t>메뉴를 선택한다</a:t>
            </a:r>
            <a:r>
              <a:rPr lang="en-US" altLang="ko-KR" sz="1800" b="0" dirty="0">
                <a:latin typeface="굴림체" pitchFamily="49" charset="-127"/>
                <a:ea typeface="굴림체" pitchFamily="49" charset="-127"/>
              </a:rPr>
              <a:t>. </a:t>
            </a:r>
          </a:p>
          <a:p>
            <a:pPr>
              <a:buFont typeface="Wingdings" pitchFamily="2" charset="2"/>
              <a:buChar char=""/>
            </a:pPr>
            <a:r>
              <a:rPr lang="ko-KR" altLang="en-US" sz="1800" b="0" dirty="0">
                <a:latin typeface="굴림체" pitchFamily="49" charset="-127"/>
                <a:ea typeface="굴림체" pitchFamily="49" charset="-127"/>
              </a:rPr>
              <a:t>화면 아래쪽 </a:t>
            </a:r>
            <a:r>
              <a:rPr lang="en-US" altLang="ko-KR" sz="1800" b="0" dirty="0">
                <a:latin typeface="굴림체" pitchFamily="49" charset="-127"/>
                <a:ea typeface="굴림체" pitchFamily="49" charset="-127"/>
              </a:rPr>
              <a:t>[Console] </a:t>
            </a:r>
            <a:r>
              <a:rPr lang="ko-KR" altLang="en-US" sz="1800" b="0" dirty="0">
                <a:latin typeface="굴림체" pitchFamily="49" charset="-127"/>
                <a:ea typeface="굴림체" pitchFamily="49" charset="-127"/>
              </a:rPr>
              <a:t>창에 </a:t>
            </a:r>
            <a:r>
              <a:rPr lang="en-US" altLang="ko-KR" sz="1800" b="0" dirty="0">
                <a:latin typeface="굴림체" pitchFamily="49" charset="-127"/>
                <a:ea typeface="굴림체" pitchFamily="49" charset="-127"/>
              </a:rPr>
              <a:t>"Hello World !"</a:t>
            </a:r>
            <a:r>
              <a:rPr lang="ko-KR" altLang="en-US" sz="1800" b="0" dirty="0">
                <a:latin typeface="굴림체" pitchFamily="49" charset="-127"/>
                <a:ea typeface="굴림체" pitchFamily="49" charset="-127"/>
              </a:rPr>
              <a:t>가 출력되었음을 확인할 수 있다</a:t>
            </a:r>
            <a:r>
              <a:rPr lang="en-US" altLang="ko-KR" sz="1800" b="0" dirty="0">
                <a:latin typeface="굴림체" pitchFamily="49" charset="-127"/>
                <a:ea typeface="굴림체" pitchFamily="49" charset="-127"/>
              </a:rPr>
              <a:t>.</a:t>
            </a:r>
            <a:endParaRPr lang="ko-KR" altLang="en-US" sz="1800" b="0" dirty="0">
              <a:latin typeface="굴림체" pitchFamily="49" charset="-127"/>
              <a:ea typeface="굴림체" pitchFamily="49" charset="-127"/>
            </a:endParaRPr>
          </a:p>
        </p:txBody>
      </p:sp>
      <p:sp>
        <p:nvSpPr>
          <p:cNvPr id="64515" name="Rectangle 5"/>
          <p:cNvSpPr>
            <a:spLocks noChangeArrowheads="1"/>
          </p:cNvSpPr>
          <p:nvPr/>
        </p:nvSpPr>
        <p:spPr bwMode="auto">
          <a:xfrm>
            <a:off x="0" y="-257175"/>
            <a:ext cx="184150" cy="369888"/>
          </a:xfrm>
          <a:prstGeom prst="rect">
            <a:avLst/>
          </a:prstGeom>
          <a:noFill/>
          <a:ln w="9525">
            <a:noFill/>
            <a:miter lim="800000"/>
            <a:headEnd/>
            <a:tailEnd/>
          </a:ln>
        </p:spPr>
        <p:txBody>
          <a:bodyPr wrap="none" anchor="ctr">
            <a:spAutoFit/>
          </a:bodyPr>
          <a:lstStyle/>
          <a:p>
            <a:endParaRPr lang="ko-KR" altLang="en-US">
              <a:latin typeface="굴림체" pitchFamily="49" charset="-127"/>
              <a:ea typeface="굴림체" pitchFamily="49" charset="-127"/>
            </a:endParaRPr>
          </a:p>
        </p:txBody>
      </p:sp>
      <p:pic>
        <p:nvPicPr>
          <p:cNvPr id="64516" name="_x84617160" descr="EMB00000b483af3"/>
          <p:cNvPicPr>
            <a:picLocks noChangeAspect="1" noChangeArrowheads="1"/>
          </p:cNvPicPr>
          <p:nvPr/>
        </p:nvPicPr>
        <p:blipFill>
          <a:blip r:embed="rId2" cstate="print"/>
          <a:srcRect/>
          <a:stretch>
            <a:fillRect/>
          </a:stretch>
        </p:blipFill>
        <p:spPr bwMode="auto">
          <a:xfrm>
            <a:off x="5292080" y="1436861"/>
            <a:ext cx="792163" cy="371475"/>
          </a:xfrm>
          <a:prstGeom prst="rect">
            <a:avLst/>
          </a:prstGeom>
          <a:noFill/>
          <a:ln w="9525">
            <a:noFill/>
            <a:miter lim="800000"/>
            <a:headEnd/>
            <a:tailEnd/>
          </a:ln>
        </p:spPr>
      </p:pic>
      <p:sp>
        <p:nvSpPr>
          <p:cNvPr id="64517" name="Rectangle 7"/>
          <p:cNvSpPr>
            <a:spLocks noChangeArrowheads="1"/>
          </p:cNvSpPr>
          <p:nvPr/>
        </p:nvSpPr>
        <p:spPr bwMode="auto">
          <a:xfrm>
            <a:off x="0" y="-257175"/>
            <a:ext cx="184150" cy="369888"/>
          </a:xfrm>
          <a:prstGeom prst="rect">
            <a:avLst/>
          </a:prstGeom>
          <a:noFill/>
          <a:ln w="9525">
            <a:noFill/>
            <a:miter lim="800000"/>
            <a:headEnd/>
            <a:tailEnd/>
          </a:ln>
        </p:spPr>
        <p:txBody>
          <a:bodyPr wrap="none" anchor="ctr">
            <a:spAutoFit/>
          </a:bodyPr>
          <a:lstStyle/>
          <a:p>
            <a:endParaRPr lang="ko-KR" altLang="en-US">
              <a:latin typeface="굴림체" pitchFamily="49" charset="-127"/>
              <a:ea typeface="굴림체" pitchFamily="49" charset="-127"/>
            </a:endParaRPr>
          </a:p>
        </p:txBody>
      </p:sp>
      <p:sp>
        <p:nvSpPr>
          <p:cNvPr id="64518" name="Rectangle 9"/>
          <p:cNvSpPr>
            <a:spLocks noChangeArrowheads="1"/>
          </p:cNvSpPr>
          <p:nvPr/>
        </p:nvSpPr>
        <p:spPr bwMode="auto">
          <a:xfrm>
            <a:off x="0" y="1924050"/>
            <a:ext cx="184150" cy="369888"/>
          </a:xfrm>
          <a:prstGeom prst="rect">
            <a:avLst/>
          </a:prstGeom>
          <a:noFill/>
          <a:ln w="9525">
            <a:noFill/>
            <a:miter lim="800000"/>
            <a:headEnd/>
            <a:tailEnd/>
          </a:ln>
        </p:spPr>
        <p:txBody>
          <a:bodyPr wrap="none" anchor="ctr">
            <a:spAutoFit/>
          </a:bodyPr>
          <a:lstStyle/>
          <a:p>
            <a:endParaRPr lang="ko-KR" altLang="en-US">
              <a:latin typeface="굴림체" pitchFamily="49" charset="-127"/>
              <a:ea typeface="굴림체" pitchFamily="49" charset="-127"/>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708920"/>
            <a:ext cx="8424936" cy="3997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제목 6"/>
          <p:cNvSpPr txBox="1">
            <a:spLocks/>
          </p:cNvSpPr>
          <p:nvPr/>
        </p:nvSpPr>
        <p:spPr bwMode="white">
          <a:xfrm>
            <a:off x="1758462" y="533400"/>
            <a:ext cx="7033846"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latinLnBrk="1" hangingPunct="1">
              <a:spcBef>
                <a:spcPct val="0"/>
              </a:spcBef>
              <a:spcAft>
                <a:spcPct val="0"/>
              </a:spcAft>
              <a:defRPr sz="3600" b="1">
                <a:solidFill>
                  <a:schemeClr val="bg1"/>
                </a:solidFill>
                <a:latin typeface="+mj-lt"/>
                <a:ea typeface="+mj-ea"/>
                <a:cs typeface="+mj-cs"/>
              </a:defRPr>
            </a:lvl1pPr>
            <a:lvl2pPr algn="ctr" rtl="0" eaLnBrk="1" fontAlgn="base" latinLnBrk="1" hangingPunct="1">
              <a:spcBef>
                <a:spcPct val="0"/>
              </a:spcBef>
              <a:spcAft>
                <a:spcPct val="0"/>
              </a:spcAft>
              <a:defRPr sz="3600" b="1">
                <a:solidFill>
                  <a:schemeClr val="bg1"/>
                </a:solidFill>
                <a:latin typeface="굴림" charset="-127"/>
                <a:ea typeface="굴림" charset="-127"/>
              </a:defRPr>
            </a:lvl2pPr>
            <a:lvl3pPr algn="ctr" rtl="0" eaLnBrk="1" fontAlgn="base" latinLnBrk="1" hangingPunct="1">
              <a:spcBef>
                <a:spcPct val="0"/>
              </a:spcBef>
              <a:spcAft>
                <a:spcPct val="0"/>
              </a:spcAft>
              <a:defRPr sz="3600" b="1">
                <a:solidFill>
                  <a:schemeClr val="bg1"/>
                </a:solidFill>
                <a:latin typeface="굴림" charset="-127"/>
                <a:ea typeface="굴림" charset="-127"/>
              </a:defRPr>
            </a:lvl3pPr>
            <a:lvl4pPr algn="ctr" rtl="0" eaLnBrk="1" fontAlgn="base" latinLnBrk="1" hangingPunct="1">
              <a:spcBef>
                <a:spcPct val="0"/>
              </a:spcBef>
              <a:spcAft>
                <a:spcPct val="0"/>
              </a:spcAft>
              <a:defRPr sz="3600" b="1">
                <a:solidFill>
                  <a:schemeClr val="bg1"/>
                </a:solidFill>
                <a:latin typeface="굴림" charset="-127"/>
                <a:ea typeface="굴림" charset="-127"/>
              </a:defRPr>
            </a:lvl4pPr>
            <a:lvl5pPr algn="ctr" rtl="0" eaLnBrk="1" fontAlgn="base" latinLnBrk="1" hangingPunct="1">
              <a:spcBef>
                <a:spcPct val="0"/>
              </a:spcBef>
              <a:spcAft>
                <a:spcPct val="0"/>
              </a:spcAft>
              <a:defRPr sz="3600" b="1">
                <a:solidFill>
                  <a:schemeClr val="bg1"/>
                </a:solidFill>
                <a:latin typeface="굴림" charset="-127"/>
                <a:ea typeface="굴림" charset="-127"/>
              </a:defRPr>
            </a:lvl5pPr>
            <a:lvl6pPr marL="457200" algn="ctr" rtl="0" eaLnBrk="1" fontAlgn="base" latinLnBrk="1" hangingPunct="1">
              <a:spcBef>
                <a:spcPct val="0"/>
              </a:spcBef>
              <a:spcAft>
                <a:spcPct val="0"/>
              </a:spcAft>
              <a:defRPr sz="3600" b="1">
                <a:solidFill>
                  <a:schemeClr val="bg1"/>
                </a:solidFill>
                <a:latin typeface="굴림" charset="-127"/>
                <a:ea typeface="굴림" charset="-127"/>
              </a:defRPr>
            </a:lvl6pPr>
            <a:lvl7pPr marL="914400" algn="ctr" rtl="0" eaLnBrk="1" fontAlgn="base" latinLnBrk="1" hangingPunct="1">
              <a:spcBef>
                <a:spcPct val="0"/>
              </a:spcBef>
              <a:spcAft>
                <a:spcPct val="0"/>
              </a:spcAft>
              <a:defRPr sz="3600" b="1">
                <a:solidFill>
                  <a:schemeClr val="bg1"/>
                </a:solidFill>
                <a:latin typeface="굴림" charset="-127"/>
                <a:ea typeface="굴림" charset="-127"/>
              </a:defRPr>
            </a:lvl7pPr>
            <a:lvl8pPr marL="1371600" algn="ctr" rtl="0" eaLnBrk="1" fontAlgn="base" latinLnBrk="1" hangingPunct="1">
              <a:spcBef>
                <a:spcPct val="0"/>
              </a:spcBef>
              <a:spcAft>
                <a:spcPct val="0"/>
              </a:spcAft>
              <a:defRPr sz="3600" b="1">
                <a:solidFill>
                  <a:schemeClr val="bg1"/>
                </a:solidFill>
                <a:latin typeface="굴림" charset="-127"/>
                <a:ea typeface="굴림" charset="-127"/>
              </a:defRPr>
            </a:lvl8pPr>
            <a:lvl9pPr marL="1828800" algn="ctr" rtl="0" eaLnBrk="1" fontAlgn="base" latinLnBrk="1" hangingPunct="1">
              <a:spcBef>
                <a:spcPct val="0"/>
              </a:spcBef>
              <a:spcAft>
                <a:spcPct val="0"/>
              </a:spcAft>
              <a:defRPr sz="3600" b="1">
                <a:solidFill>
                  <a:schemeClr val="bg1"/>
                </a:solidFill>
                <a:latin typeface="굴림" charset="-127"/>
                <a:ea typeface="굴림" charset="-127"/>
              </a:defRPr>
            </a:lvl9pPr>
          </a:lstStyle>
          <a:p>
            <a:pPr algn="l">
              <a:defRPr/>
            </a:pPr>
            <a:r>
              <a:rPr lang="en-US" altLang="ko-KR" sz="3200" kern="0" smtClean="0">
                <a:latin typeface="맑은 고딕" pitchFamily="50" charset="-127"/>
                <a:ea typeface="맑은 고딕" pitchFamily="50" charset="-127"/>
              </a:rPr>
              <a:t>Eclipse </a:t>
            </a:r>
            <a:r>
              <a:rPr lang="ko-KR" altLang="en-US" sz="3200" kern="0" smtClean="0">
                <a:latin typeface="맑은 고딕" pitchFamily="50" charset="-127"/>
                <a:ea typeface="맑은 고딕" pitchFamily="50" charset="-127"/>
              </a:rPr>
              <a:t>프로젝트 생성</a:t>
            </a:r>
            <a:endParaRPr lang="ko-KR" altLang="en-US" sz="3200" kern="0" dirty="0">
              <a:latin typeface="맑은 고딕" pitchFamily="50" charset="-127"/>
              <a:ea typeface="맑은 고딕" pitchFamily="50" charset="-127"/>
            </a:endParaRPr>
          </a:p>
        </p:txBody>
      </p:sp>
    </p:spTree>
    <p:extLst>
      <p:ext uri="{BB962C8B-B14F-4D97-AF65-F5344CB8AC3E}">
        <p14:creationId xmlns:p14="http://schemas.microsoft.com/office/powerpoint/2010/main" val="218968973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1691680" y="665114"/>
            <a:ext cx="5833244" cy="459630"/>
          </a:xfrm>
          <a:prstGeom prst="rect">
            <a:avLst/>
          </a:prstGeom>
        </p:spPr>
        <p:txBody>
          <a:bodyPr>
            <a:noAutofit/>
          </a:bodyPr>
          <a:lstStyle/>
          <a:p>
            <a:pPr algn="l">
              <a:defRPr/>
            </a:pPr>
            <a:r>
              <a:rPr lang="en-US" altLang="ko-KR" sz="2800" b="1" dirty="0">
                <a:latin typeface="굴림체" pitchFamily="49" charset="-127"/>
                <a:ea typeface="굴림체" pitchFamily="49" charset="-127"/>
              </a:rPr>
              <a:t> </a:t>
            </a:r>
            <a:r>
              <a:rPr lang="ko-KR" altLang="en-US" sz="3200" b="1" dirty="0">
                <a:latin typeface="굴림체" pitchFamily="49" charset="-127"/>
                <a:ea typeface="굴림체" pitchFamily="49" charset="-127"/>
              </a:rPr>
              <a:t>디버깅하기</a:t>
            </a:r>
          </a:p>
        </p:txBody>
      </p:sp>
      <p:sp>
        <p:nvSpPr>
          <p:cNvPr id="65539" name="Rectangle 3"/>
          <p:cNvSpPr>
            <a:spLocks noGrp="1" noChangeArrowheads="1"/>
          </p:cNvSpPr>
          <p:nvPr>
            <p:ph idx="4294967295"/>
          </p:nvPr>
        </p:nvSpPr>
        <p:spPr>
          <a:xfrm>
            <a:off x="457200" y="1700808"/>
            <a:ext cx="8229600" cy="792088"/>
          </a:xfrm>
          <a:prstGeom prst="rect">
            <a:avLst/>
          </a:prstGeom>
        </p:spPr>
        <p:txBody>
          <a:bodyPr/>
          <a:lstStyle/>
          <a:p>
            <a:pPr>
              <a:lnSpc>
                <a:spcPct val="110000"/>
              </a:lnSpc>
              <a:buFont typeface="Wingdings" pitchFamily="2" charset="2"/>
              <a:buChar char=""/>
            </a:pPr>
            <a:r>
              <a:rPr lang="ko-KR" altLang="en-US" sz="2000" b="0" dirty="0">
                <a:latin typeface="굴림체" pitchFamily="49" charset="-127"/>
                <a:ea typeface="굴림체" pitchFamily="49" charset="-127"/>
              </a:rPr>
              <a:t>자바 컴파일러는 문법에 맞게 자바 소스 파일이 작성되어야만 클래스 파일을 생성한다</a:t>
            </a:r>
            <a:r>
              <a:rPr lang="en-US" altLang="ko-KR" sz="2000" b="0" dirty="0">
                <a:latin typeface="굴림체" pitchFamily="49" charset="-127"/>
                <a:ea typeface="굴림체" pitchFamily="49" charset="-127"/>
              </a:rPr>
              <a:t>. </a:t>
            </a:r>
            <a:r>
              <a:rPr lang="ko-KR" altLang="en-US" sz="2000" b="0" dirty="0">
                <a:latin typeface="굴림체" pitchFamily="49" charset="-127"/>
                <a:ea typeface="굴림체" pitchFamily="49" charset="-127"/>
              </a:rPr>
              <a:t>아래는 오류가 발생하는 문장이다</a:t>
            </a:r>
            <a:r>
              <a:rPr lang="en-US" altLang="ko-KR" sz="2000" b="0" dirty="0">
                <a:latin typeface="굴림체" pitchFamily="49" charset="-127"/>
                <a:ea typeface="굴림체" pitchFamily="49" charset="-127"/>
              </a:rPr>
              <a:t>. </a:t>
            </a:r>
            <a:endParaRPr lang="ko-KR" altLang="en-US" sz="2000" b="0" dirty="0">
              <a:latin typeface="굴림체" pitchFamily="49" charset="-127"/>
              <a:ea typeface="굴림체" pitchFamily="49" charset="-127"/>
            </a:endParaRPr>
          </a:p>
        </p:txBody>
      </p:sp>
      <p:pic>
        <p:nvPicPr>
          <p:cNvPr id="65540" name="_x84352960" descr="EMB00000b483af8"/>
          <p:cNvPicPr>
            <a:picLocks noChangeAspect="1" noChangeArrowheads="1"/>
          </p:cNvPicPr>
          <p:nvPr/>
        </p:nvPicPr>
        <p:blipFill>
          <a:blip r:embed="rId2" cstate="print"/>
          <a:srcRect/>
          <a:stretch>
            <a:fillRect/>
          </a:stretch>
        </p:blipFill>
        <p:spPr bwMode="auto">
          <a:xfrm>
            <a:off x="611560" y="2492896"/>
            <a:ext cx="7783512" cy="4065712"/>
          </a:xfrm>
          <a:prstGeom prst="rect">
            <a:avLst/>
          </a:prstGeom>
          <a:noFill/>
          <a:ln w="9525">
            <a:noFill/>
            <a:miter lim="800000"/>
            <a:headEnd/>
            <a:tailEnd/>
          </a:ln>
        </p:spPr>
      </p:pic>
    </p:spTree>
    <p:extLst>
      <p:ext uri="{BB962C8B-B14F-4D97-AF65-F5344CB8AC3E}">
        <p14:creationId xmlns:p14="http://schemas.microsoft.com/office/powerpoint/2010/main" val="247393119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1691680" y="547936"/>
            <a:ext cx="6696744" cy="504800"/>
          </a:xfrm>
          <a:prstGeom prst="rect">
            <a:avLst/>
          </a:prstGeom>
        </p:spPr>
        <p:txBody>
          <a:bodyPr/>
          <a:lstStyle/>
          <a:p>
            <a:pPr algn="l">
              <a:defRPr/>
            </a:pPr>
            <a:r>
              <a:rPr lang="ko-KR" altLang="en-US" sz="3200" b="1" dirty="0">
                <a:latin typeface="굴림체" pitchFamily="49" charset="-127"/>
                <a:ea typeface="굴림체" pitchFamily="49" charset="-127"/>
              </a:rPr>
              <a:t>글꼴 변경과 라인 번호 표시하기</a:t>
            </a:r>
          </a:p>
        </p:txBody>
      </p:sp>
      <p:sp>
        <p:nvSpPr>
          <p:cNvPr id="66563" name="Rectangle 3"/>
          <p:cNvSpPr>
            <a:spLocks noGrp="1" noChangeArrowheads="1"/>
          </p:cNvSpPr>
          <p:nvPr>
            <p:ph idx="4294967295"/>
          </p:nvPr>
        </p:nvSpPr>
        <p:spPr>
          <a:xfrm>
            <a:off x="251520" y="1412776"/>
            <a:ext cx="8640960" cy="1656184"/>
          </a:xfrm>
          <a:prstGeom prst="rect">
            <a:avLst/>
          </a:prstGeom>
        </p:spPr>
        <p:txBody>
          <a:bodyPr/>
          <a:lstStyle/>
          <a:p>
            <a:pPr>
              <a:lnSpc>
                <a:spcPct val="110000"/>
              </a:lnSpc>
              <a:buFont typeface="Wingdings" pitchFamily="2" charset="2"/>
              <a:buChar char=""/>
            </a:pPr>
            <a:r>
              <a:rPr lang="ko-KR" altLang="en-US" sz="1800" b="0" dirty="0" err="1">
                <a:latin typeface="굴림체" pitchFamily="49" charset="-127"/>
                <a:ea typeface="굴림체" pitchFamily="49" charset="-127"/>
              </a:rPr>
              <a:t>메뉴바에서</a:t>
            </a:r>
            <a:r>
              <a:rPr lang="ko-KR" altLang="en-US" sz="1800" b="0" dirty="0">
                <a:latin typeface="굴림체" pitchFamily="49" charset="-127"/>
                <a:ea typeface="굴림체" pitchFamily="49" charset="-127"/>
              </a:rPr>
              <a:t> </a:t>
            </a:r>
            <a:r>
              <a:rPr lang="en-US" altLang="ko-KR" sz="1800" b="0" dirty="0">
                <a:latin typeface="굴림체" pitchFamily="49" charset="-127"/>
                <a:ea typeface="굴림체" pitchFamily="49" charset="-127"/>
              </a:rPr>
              <a:t>[Window]-[Preferences]</a:t>
            </a:r>
            <a:r>
              <a:rPr lang="ko-KR" altLang="en-US" sz="1800" b="0" dirty="0">
                <a:latin typeface="굴림체" pitchFamily="49" charset="-127"/>
                <a:ea typeface="굴림체" pitchFamily="49" charset="-127"/>
              </a:rPr>
              <a:t>를 선택하면 </a:t>
            </a:r>
            <a:r>
              <a:rPr lang="en-US" altLang="ko-KR" sz="1800" b="0" dirty="0">
                <a:latin typeface="굴림체" pitchFamily="49" charset="-127"/>
                <a:ea typeface="굴림체" pitchFamily="49" charset="-127"/>
              </a:rPr>
              <a:t>[Preferences] </a:t>
            </a:r>
            <a:r>
              <a:rPr lang="ko-KR" altLang="en-US" sz="1800" b="0" dirty="0">
                <a:latin typeface="굴림체" pitchFamily="49" charset="-127"/>
                <a:ea typeface="굴림체" pitchFamily="49" charset="-127"/>
              </a:rPr>
              <a:t>창이 나타나는데 이곳에서 다양한 환경설정을 할 수 있다</a:t>
            </a:r>
            <a:r>
              <a:rPr lang="en-US" altLang="ko-KR" sz="1800" b="0" dirty="0">
                <a:latin typeface="굴림체" pitchFamily="49" charset="-127"/>
                <a:ea typeface="굴림체" pitchFamily="49" charset="-127"/>
              </a:rPr>
              <a:t>.</a:t>
            </a:r>
          </a:p>
          <a:p>
            <a:pPr>
              <a:lnSpc>
                <a:spcPct val="110000"/>
              </a:lnSpc>
              <a:buFont typeface="Wingdings" pitchFamily="2" charset="2"/>
              <a:buChar char=""/>
            </a:pPr>
            <a:r>
              <a:rPr lang="en-US" altLang="ko-KR" sz="1800" b="0" dirty="0">
                <a:latin typeface="굴림체" pitchFamily="49" charset="-127"/>
                <a:ea typeface="굴림체" pitchFamily="49" charset="-127"/>
              </a:rPr>
              <a:t>[Preferences] </a:t>
            </a:r>
            <a:r>
              <a:rPr lang="ko-KR" altLang="en-US" sz="1800" b="0" dirty="0">
                <a:latin typeface="굴림체" pitchFamily="49" charset="-127"/>
                <a:ea typeface="굴림체" pitchFamily="49" charset="-127"/>
              </a:rPr>
              <a:t>창이 나타나면 </a:t>
            </a:r>
            <a:r>
              <a:rPr lang="en-US" altLang="ko-KR" sz="1800" b="0" dirty="0">
                <a:latin typeface="굴림체" pitchFamily="49" charset="-127"/>
                <a:ea typeface="굴림체" pitchFamily="49" charset="-127"/>
              </a:rPr>
              <a:t>[General]-[Appearance]-[Colors and Fonts] </a:t>
            </a:r>
            <a:r>
              <a:rPr lang="ko-KR" altLang="en-US" sz="1800" b="0" dirty="0">
                <a:latin typeface="굴림체" pitchFamily="49" charset="-127"/>
                <a:ea typeface="굴림체" pitchFamily="49" charset="-127"/>
              </a:rPr>
              <a:t>항목을 선택한다</a:t>
            </a:r>
            <a:r>
              <a:rPr lang="en-US" altLang="ko-KR" sz="1800" b="0" dirty="0">
                <a:latin typeface="굴림체" pitchFamily="49" charset="-127"/>
                <a:ea typeface="굴림체" pitchFamily="49" charset="-127"/>
              </a:rPr>
              <a:t>. </a:t>
            </a:r>
            <a:r>
              <a:rPr lang="ko-KR" altLang="en-US" sz="1800" b="0" dirty="0">
                <a:latin typeface="굴림체" pitchFamily="49" charset="-127"/>
                <a:ea typeface="굴림체" pitchFamily="49" charset="-127"/>
              </a:rPr>
              <a:t>화면 가운데 </a:t>
            </a:r>
            <a:r>
              <a:rPr lang="en-US" altLang="ko-KR" sz="1800" b="0" dirty="0">
                <a:latin typeface="굴림체" pitchFamily="49" charset="-127"/>
                <a:ea typeface="굴림체" pitchFamily="49" charset="-127"/>
              </a:rPr>
              <a:t>[Basic]-[Text Font] </a:t>
            </a:r>
            <a:r>
              <a:rPr lang="ko-KR" altLang="en-US" sz="1800" b="0" dirty="0">
                <a:latin typeface="굴림체" pitchFamily="49" charset="-127"/>
                <a:ea typeface="굴림체" pitchFamily="49" charset="-127"/>
              </a:rPr>
              <a:t>항목을 선택한 후 </a:t>
            </a:r>
            <a:r>
              <a:rPr lang="en-US" altLang="ko-KR" sz="1800" b="0" dirty="0">
                <a:latin typeface="굴림체" pitchFamily="49" charset="-127"/>
                <a:ea typeface="굴림체" pitchFamily="49" charset="-127"/>
              </a:rPr>
              <a:t>[Change...] </a:t>
            </a:r>
            <a:r>
              <a:rPr lang="ko-KR" altLang="en-US" sz="1800" b="0" dirty="0">
                <a:latin typeface="굴림체" pitchFamily="49" charset="-127"/>
                <a:ea typeface="굴림체" pitchFamily="49" charset="-127"/>
              </a:rPr>
              <a:t>버튼을 클릭한다</a:t>
            </a:r>
            <a:r>
              <a:rPr lang="en-US" altLang="ko-KR" sz="1800" b="0" dirty="0">
                <a:latin typeface="굴림체" pitchFamily="49" charset="-127"/>
                <a:ea typeface="굴림체" pitchFamily="49" charset="-127"/>
              </a:rPr>
              <a:t>.</a:t>
            </a:r>
            <a:endParaRPr lang="ko-KR" altLang="en-US" sz="1800" b="0" dirty="0">
              <a:latin typeface="굴림체" pitchFamily="49" charset="-127"/>
              <a:ea typeface="굴림체" pitchFamily="49" charset="-127"/>
            </a:endParaRPr>
          </a:p>
          <a:p>
            <a:pPr>
              <a:lnSpc>
                <a:spcPct val="110000"/>
              </a:lnSpc>
              <a:buFont typeface="Wingdings" pitchFamily="2" charset="2"/>
              <a:buNone/>
            </a:pPr>
            <a:endParaRPr lang="ko-KR" altLang="en-US" sz="2000" b="0" dirty="0">
              <a:latin typeface="굴림체" pitchFamily="49" charset="-127"/>
              <a:ea typeface="굴림체" pitchFamily="49" charset="-127"/>
            </a:endParaRPr>
          </a:p>
        </p:txBody>
      </p:sp>
      <p:pic>
        <p:nvPicPr>
          <p:cNvPr id="66564" name="_x84510048" descr="EMB00000b483af9"/>
          <p:cNvPicPr>
            <a:picLocks noChangeAspect="1" noChangeArrowheads="1"/>
          </p:cNvPicPr>
          <p:nvPr/>
        </p:nvPicPr>
        <p:blipFill>
          <a:blip r:embed="rId2" cstate="print"/>
          <a:srcRect/>
          <a:stretch>
            <a:fillRect/>
          </a:stretch>
        </p:blipFill>
        <p:spPr bwMode="auto">
          <a:xfrm>
            <a:off x="251520" y="3140967"/>
            <a:ext cx="6192838" cy="2592561"/>
          </a:xfrm>
          <a:prstGeom prst="rect">
            <a:avLst/>
          </a:prstGeom>
          <a:noFill/>
          <a:ln w="9525">
            <a:noFill/>
            <a:miter lim="800000"/>
            <a:headEnd/>
            <a:tailEnd/>
          </a:ln>
        </p:spPr>
      </p:pic>
      <p:pic>
        <p:nvPicPr>
          <p:cNvPr id="66565" name="_x84512720" descr="EMB00000b483afa"/>
          <p:cNvPicPr>
            <a:picLocks noChangeAspect="1" noChangeArrowheads="1"/>
          </p:cNvPicPr>
          <p:nvPr/>
        </p:nvPicPr>
        <p:blipFill>
          <a:blip r:embed="rId3" cstate="print"/>
          <a:srcRect/>
          <a:stretch>
            <a:fillRect/>
          </a:stretch>
        </p:blipFill>
        <p:spPr bwMode="auto">
          <a:xfrm>
            <a:off x="2771800" y="4365104"/>
            <a:ext cx="6227762" cy="2382838"/>
          </a:xfrm>
          <a:prstGeom prst="rect">
            <a:avLst/>
          </a:prstGeom>
          <a:noFill/>
          <a:ln w="9525">
            <a:noFill/>
            <a:miter lim="800000"/>
            <a:headEnd/>
            <a:tailEnd/>
          </a:ln>
        </p:spPr>
      </p:pic>
    </p:spTree>
    <p:extLst>
      <p:ext uri="{BB962C8B-B14F-4D97-AF65-F5344CB8AC3E}">
        <p14:creationId xmlns:p14="http://schemas.microsoft.com/office/powerpoint/2010/main" val="307462012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idx="4294967295"/>
          </p:nvPr>
        </p:nvSpPr>
        <p:spPr>
          <a:xfrm>
            <a:off x="169068" y="1412131"/>
            <a:ext cx="8507387" cy="360685"/>
          </a:xfrm>
          <a:prstGeom prst="rect">
            <a:avLst/>
          </a:prstGeom>
        </p:spPr>
        <p:txBody>
          <a:bodyPr/>
          <a:lstStyle/>
          <a:p>
            <a:pPr>
              <a:buFont typeface="Wingdings" pitchFamily="2" charset="2"/>
              <a:buChar char=""/>
            </a:pPr>
            <a:r>
              <a:rPr lang="en-US" altLang="ko-KR" sz="1800" b="0" dirty="0">
                <a:latin typeface="굴림체" pitchFamily="49" charset="-127"/>
                <a:ea typeface="굴림체" pitchFamily="49" charset="-127"/>
              </a:rPr>
              <a:t>[</a:t>
            </a:r>
            <a:r>
              <a:rPr lang="ko-KR" altLang="en-US" sz="1800" b="0" dirty="0">
                <a:latin typeface="굴림체" pitchFamily="49" charset="-127"/>
                <a:ea typeface="굴림체" pitchFamily="49" charset="-127"/>
              </a:rPr>
              <a:t>글꼴</a:t>
            </a:r>
            <a:r>
              <a:rPr lang="en-US" altLang="ko-KR" sz="1800" b="0" dirty="0">
                <a:latin typeface="굴림체" pitchFamily="49" charset="-127"/>
                <a:ea typeface="굴림체" pitchFamily="49" charset="-127"/>
              </a:rPr>
              <a:t>] </a:t>
            </a:r>
            <a:r>
              <a:rPr lang="ko-KR" altLang="en-US" sz="1800" b="0" dirty="0">
                <a:latin typeface="굴림체" pitchFamily="49" charset="-127"/>
                <a:ea typeface="굴림체" pitchFamily="49" charset="-127"/>
              </a:rPr>
              <a:t>대화상자가 나타나면 원하는 글꼴을 선택하고 </a:t>
            </a:r>
            <a:r>
              <a:rPr lang="en-US" altLang="ko-KR" sz="1800" b="0" dirty="0">
                <a:latin typeface="굴림체" pitchFamily="49" charset="-127"/>
                <a:ea typeface="굴림체" pitchFamily="49" charset="-127"/>
              </a:rPr>
              <a:t>[</a:t>
            </a:r>
            <a:r>
              <a:rPr lang="ko-KR" altLang="en-US" sz="1800" b="0" dirty="0">
                <a:latin typeface="굴림체" pitchFamily="49" charset="-127"/>
                <a:ea typeface="굴림체" pitchFamily="49" charset="-127"/>
              </a:rPr>
              <a:t>확인</a:t>
            </a:r>
            <a:r>
              <a:rPr lang="en-US" altLang="ko-KR" sz="1800" b="0" dirty="0">
                <a:latin typeface="굴림체" pitchFamily="49" charset="-127"/>
                <a:ea typeface="굴림체" pitchFamily="49" charset="-127"/>
              </a:rPr>
              <a:t>] </a:t>
            </a:r>
            <a:r>
              <a:rPr lang="ko-KR" altLang="en-US" sz="1800" b="0" dirty="0">
                <a:latin typeface="굴림체" pitchFamily="49" charset="-127"/>
                <a:ea typeface="굴림체" pitchFamily="49" charset="-127"/>
              </a:rPr>
              <a:t>버튼을 </a:t>
            </a:r>
            <a:r>
              <a:rPr lang="ko-KR" altLang="en-US" sz="1800" b="0" dirty="0" smtClean="0">
                <a:latin typeface="굴림체" pitchFamily="49" charset="-127"/>
                <a:ea typeface="굴림체" pitchFamily="49" charset="-127"/>
              </a:rPr>
              <a:t>클릭</a:t>
            </a:r>
            <a:endParaRPr lang="ko-KR" altLang="en-US" sz="1800" b="0" dirty="0">
              <a:latin typeface="굴림체" pitchFamily="49" charset="-127"/>
              <a:ea typeface="굴림체" pitchFamily="49" charset="-127"/>
            </a:endParaRPr>
          </a:p>
        </p:txBody>
      </p:sp>
      <p:pic>
        <p:nvPicPr>
          <p:cNvPr id="67587" name="_x84393128" descr="EMB00000b483afb"/>
          <p:cNvPicPr>
            <a:picLocks noChangeAspect="1" noChangeArrowheads="1"/>
          </p:cNvPicPr>
          <p:nvPr/>
        </p:nvPicPr>
        <p:blipFill>
          <a:blip r:embed="rId2" cstate="print"/>
          <a:srcRect/>
          <a:stretch>
            <a:fillRect/>
          </a:stretch>
        </p:blipFill>
        <p:spPr bwMode="auto">
          <a:xfrm>
            <a:off x="2555776" y="1772816"/>
            <a:ext cx="6264275" cy="2028998"/>
          </a:xfrm>
          <a:prstGeom prst="rect">
            <a:avLst/>
          </a:prstGeom>
          <a:noFill/>
          <a:ln w="9525">
            <a:noFill/>
            <a:miter lim="800000"/>
            <a:headEnd/>
            <a:tailEnd/>
          </a:ln>
        </p:spPr>
      </p:pic>
      <p:sp>
        <p:nvSpPr>
          <p:cNvPr id="67588" name="직사각형 5"/>
          <p:cNvSpPr>
            <a:spLocks noChangeArrowheads="1"/>
          </p:cNvSpPr>
          <p:nvPr/>
        </p:nvSpPr>
        <p:spPr bwMode="auto">
          <a:xfrm>
            <a:off x="323850" y="3801814"/>
            <a:ext cx="7920038" cy="923330"/>
          </a:xfrm>
          <a:prstGeom prst="rect">
            <a:avLst/>
          </a:prstGeom>
          <a:noFill/>
          <a:ln w="9525">
            <a:noFill/>
            <a:miter lim="800000"/>
            <a:headEnd/>
            <a:tailEnd/>
          </a:ln>
        </p:spPr>
        <p:txBody>
          <a:bodyPr>
            <a:spAutoFit/>
          </a:bodyPr>
          <a:lstStyle/>
          <a:p>
            <a:r>
              <a:rPr lang="en-US" altLang="ko-KR" dirty="0">
                <a:latin typeface="굴림체" pitchFamily="49" charset="-127"/>
                <a:ea typeface="굴림체" pitchFamily="49" charset="-127"/>
              </a:rPr>
              <a:t>[</a:t>
            </a:r>
            <a:r>
              <a:rPr lang="ko-KR" altLang="en-US" dirty="0">
                <a:latin typeface="굴림체" pitchFamily="49" charset="-127"/>
                <a:ea typeface="굴림체" pitchFamily="49" charset="-127"/>
              </a:rPr>
              <a:t>에디터</a:t>
            </a:r>
            <a:r>
              <a:rPr lang="en-US" altLang="ko-KR" dirty="0">
                <a:latin typeface="굴림체" pitchFamily="49" charset="-127"/>
                <a:ea typeface="굴림체" pitchFamily="49" charset="-127"/>
              </a:rPr>
              <a:t>] </a:t>
            </a:r>
            <a:r>
              <a:rPr lang="ko-KR" altLang="en-US" dirty="0">
                <a:latin typeface="굴림체" pitchFamily="49" charset="-127"/>
                <a:ea typeface="굴림체" pitchFamily="49" charset="-127"/>
              </a:rPr>
              <a:t>뷰에 라인번호가 표시되지 않아서 불편하므로</a:t>
            </a:r>
            <a:r>
              <a:rPr lang="en-US" altLang="ko-KR" dirty="0">
                <a:latin typeface="굴림체" pitchFamily="49" charset="-127"/>
                <a:ea typeface="굴림체" pitchFamily="49" charset="-127"/>
              </a:rPr>
              <a:t>, </a:t>
            </a:r>
            <a:r>
              <a:rPr lang="ko-KR" altLang="en-US" dirty="0">
                <a:latin typeface="굴림체" pitchFamily="49" charset="-127"/>
                <a:ea typeface="굴림체" pitchFamily="49" charset="-127"/>
              </a:rPr>
              <a:t>라인번호가 표시되도록 이번에는 </a:t>
            </a:r>
            <a:r>
              <a:rPr lang="en-US" altLang="ko-KR" dirty="0">
                <a:latin typeface="굴림체" pitchFamily="49" charset="-127"/>
                <a:ea typeface="굴림체" pitchFamily="49" charset="-127"/>
              </a:rPr>
              <a:t>[General]-[Text Editors] </a:t>
            </a:r>
            <a:r>
              <a:rPr lang="ko-KR" altLang="en-US" dirty="0">
                <a:latin typeface="굴림체" pitchFamily="49" charset="-127"/>
                <a:ea typeface="굴림체" pitchFamily="49" charset="-127"/>
              </a:rPr>
              <a:t>항목을 선택한 후 </a:t>
            </a:r>
            <a:r>
              <a:rPr lang="en-US" altLang="ko-KR" dirty="0">
                <a:latin typeface="굴림체" pitchFamily="49" charset="-127"/>
                <a:ea typeface="굴림체" pitchFamily="49" charset="-127"/>
              </a:rPr>
              <a:t>[Show line numbers] </a:t>
            </a:r>
            <a:r>
              <a:rPr lang="ko-KR" altLang="en-US" dirty="0">
                <a:latin typeface="굴림체" pitchFamily="49" charset="-127"/>
                <a:ea typeface="굴림체" pitchFamily="49" charset="-127"/>
              </a:rPr>
              <a:t>항목을 체크한 후에 </a:t>
            </a:r>
            <a:r>
              <a:rPr lang="en-US" altLang="ko-KR" dirty="0">
                <a:latin typeface="굴림체" pitchFamily="49" charset="-127"/>
                <a:ea typeface="굴림체" pitchFamily="49" charset="-127"/>
              </a:rPr>
              <a:t>[Ok] </a:t>
            </a:r>
            <a:r>
              <a:rPr lang="ko-KR" altLang="en-US" dirty="0">
                <a:latin typeface="굴림체" pitchFamily="49" charset="-127"/>
                <a:ea typeface="굴림체" pitchFamily="49" charset="-127"/>
              </a:rPr>
              <a:t>버튼을 클릭한다</a:t>
            </a:r>
            <a:r>
              <a:rPr lang="en-US" altLang="ko-KR" dirty="0">
                <a:latin typeface="굴림체" pitchFamily="49" charset="-127"/>
                <a:ea typeface="굴림체" pitchFamily="49" charset="-127"/>
              </a:rPr>
              <a:t>.</a:t>
            </a:r>
            <a:endParaRPr lang="ko-KR" altLang="en-US" dirty="0">
              <a:latin typeface="굴림체" pitchFamily="49" charset="-127"/>
              <a:ea typeface="굴림체" pitchFamily="49" charset="-127"/>
            </a:endParaRPr>
          </a:p>
        </p:txBody>
      </p:sp>
      <p:pic>
        <p:nvPicPr>
          <p:cNvPr id="67589" name="_x84511296" descr="EMB00000b483afc"/>
          <p:cNvPicPr>
            <a:picLocks noChangeAspect="1" noChangeArrowheads="1"/>
          </p:cNvPicPr>
          <p:nvPr/>
        </p:nvPicPr>
        <p:blipFill>
          <a:blip r:embed="rId3" cstate="print"/>
          <a:srcRect/>
          <a:stretch>
            <a:fillRect/>
          </a:stretch>
        </p:blipFill>
        <p:spPr bwMode="auto">
          <a:xfrm>
            <a:off x="1835150" y="4724400"/>
            <a:ext cx="6697663" cy="1944688"/>
          </a:xfrm>
          <a:prstGeom prst="rect">
            <a:avLst/>
          </a:prstGeom>
          <a:noFill/>
          <a:ln w="9525">
            <a:noFill/>
            <a:miter lim="800000"/>
            <a:headEnd/>
            <a:tailEnd/>
          </a:ln>
        </p:spPr>
      </p:pic>
      <p:sp>
        <p:nvSpPr>
          <p:cNvPr id="6" name="Rectangle 2"/>
          <p:cNvSpPr txBox="1">
            <a:spLocks noChangeArrowheads="1"/>
          </p:cNvSpPr>
          <p:nvPr/>
        </p:nvSpPr>
        <p:spPr>
          <a:xfrm>
            <a:off x="1546969" y="619944"/>
            <a:ext cx="7561535" cy="50480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a:defRPr/>
            </a:pPr>
            <a:r>
              <a:rPr lang="ko-KR" altLang="en-US" sz="3200" b="1" dirty="0">
                <a:solidFill>
                  <a:schemeClr val="bg1"/>
                </a:solidFill>
                <a:latin typeface="굴림체" pitchFamily="49" charset="-127"/>
                <a:ea typeface="굴림체" pitchFamily="49" charset="-127"/>
              </a:rPr>
              <a:t>글꼴 변경과 라인 번호 표시하기</a:t>
            </a:r>
          </a:p>
        </p:txBody>
      </p:sp>
    </p:spTree>
    <p:extLst>
      <p:ext uri="{BB962C8B-B14F-4D97-AF65-F5344CB8AC3E}">
        <p14:creationId xmlns:p14="http://schemas.microsoft.com/office/powerpoint/2010/main" val="45036906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706DB50A-7A65-1025-C628-DDD1F24F4BC0}"/>
              </a:ext>
            </a:extLst>
          </p:cNvPr>
          <p:cNvSpPr>
            <a:spLocks noGrp="1"/>
          </p:cNvSpPr>
          <p:nvPr>
            <p:ph type="sldNum" sz="quarter" idx="4294967295"/>
          </p:nvPr>
        </p:nvSpPr>
        <p:spPr>
          <a:xfrm>
            <a:off x="8342314" y="6381328"/>
            <a:ext cx="801688" cy="261938"/>
          </a:xfrm>
          <a:prstGeom prst="rect">
            <a:avLst/>
          </a:prstGeom>
        </p:spPr>
        <p:txBody>
          <a:bodyPr/>
          <a:lstStyle/>
          <a:p>
            <a:fld id="{4C751A5E-B517-4058-B869-5ED9F281E1C1}" type="slidenum">
              <a:rPr lang="ko-KR" altLang="en-US" smtClean="0">
                <a:solidFill>
                  <a:srgbClr val="000000"/>
                </a:solidFill>
              </a:rPr>
              <a:pPr/>
              <a:t>3</a:t>
            </a:fld>
            <a:endParaRPr lang="en-US" altLang="ko-KR" dirty="0">
              <a:solidFill>
                <a:srgbClr val="000000"/>
              </a:solidFill>
            </a:endParaRPr>
          </a:p>
        </p:txBody>
      </p:sp>
      <p:sp>
        <p:nvSpPr>
          <p:cNvPr id="3" name="TextBox 2">
            <a:extLst>
              <a:ext uri="{FF2B5EF4-FFF2-40B4-BE49-F238E27FC236}">
                <a16:creationId xmlns:a16="http://schemas.microsoft.com/office/drawing/2014/main" id="{44C3B62F-D0AE-001B-B4A7-E8EF9B7501B7}"/>
              </a:ext>
            </a:extLst>
          </p:cNvPr>
          <p:cNvSpPr txBox="1"/>
          <p:nvPr/>
        </p:nvSpPr>
        <p:spPr>
          <a:xfrm>
            <a:off x="2051720" y="476672"/>
            <a:ext cx="6480720" cy="769441"/>
          </a:xfrm>
          <a:prstGeom prst="rect">
            <a:avLst/>
          </a:prstGeom>
          <a:noFill/>
        </p:spPr>
        <p:txBody>
          <a:bodyPr wrap="square">
            <a:spAutoFit/>
          </a:bodyPr>
          <a:lstStyle/>
          <a:p>
            <a:pPr fontAlgn="auto" latinLnBrk="1">
              <a:spcBef>
                <a:spcPts val="0"/>
              </a:spcBef>
              <a:spcAft>
                <a:spcPts val="0"/>
              </a:spcAft>
              <a:defRPr/>
            </a:pPr>
            <a:r>
              <a:rPr lang="ko-KR" altLang="en-US" sz="4400" dirty="0">
                <a:solidFill>
                  <a:srgbClr val="FFFFFF"/>
                </a:solidFill>
                <a:latin typeface="맑은 고딕" pitchFamily="50" charset="-127"/>
                <a:ea typeface="맑은 고딕" pitchFamily="50" charset="-127"/>
              </a:rPr>
              <a:t>코딩 분야</a:t>
            </a:r>
          </a:p>
        </p:txBody>
      </p:sp>
      <p:pic>
        <p:nvPicPr>
          <p:cNvPr id="5" name="그림 4">
            <a:extLst>
              <a:ext uri="{FF2B5EF4-FFF2-40B4-BE49-F238E27FC236}">
                <a16:creationId xmlns:a16="http://schemas.microsoft.com/office/drawing/2014/main" id="{D905E3E3-7A14-4859-FF41-C8FA59A118AA}"/>
              </a:ext>
            </a:extLst>
          </p:cNvPr>
          <p:cNvPicPr>
            <a:picLocks noChangeAspect="1"/>
          </p:cNvPicPr>
          <p:nvPr/>
        </p:nvPicPr>
        <p:blipFill>
          <a:blip r:embed="rId2"/>
          <a:stretch>
            <a:fillRect/>
          </a:stretch>
        </p:blipFill>
        <p:spPr>
          <a:xfrm>
            <a:off x="827584" y="2805112"/>
            <a:ext cx="7514730" cy="1247775"/>
          </a:xfrm>
          <a:prstGeom prst="rect">
            <a:avLst/>
          </a:prstGeom>
        </p:spPr>
      </p:pic>
      <p:sp>
        <p:nvSpPr>
          <p:cNvPr id="9" name="TextBox 8">
            <a:extLst>
              <a:ext uri="{FF2B5EF4-FFF2-40B4-BE49-F238E27FC236}">
                <a16:creationId xmlns:a16="http://schemas.microsoft.com/office/drawing/2014/main" id="{656DE58A-DF3B-0F5E-02E5-53D1E5666B18}"/>
              </a:ext>
            </a:extLst>
          </p:cNvPr>
          <p:cNvSpPr txBox="1"/>
          <p:nvPr/>
        </p:nvSpPr>
        <p:spPr>
          <a:xfrm>
            <a:off x="467544" y="1962721"/>
            <a:ext cx="1656184" cy="707886"/>
          </a:xfrm>
          <a:prstGeom prst="rect">
            <a:avLst/>
          </a:prstGeom>
          <a:noFill/>
        </p:spPr>
        <p:txBody>
          <a:bodyPr wrap="square">
            <a:spAutoFit/>
          </a:bodyPr>
          <a:lstStyle/>
          <a:p>
            <a:r>
              <a:rPr lang="ko-KR" altLang="en-US" sz="2000" dirty="0"/>
              <a:t>프론트 엔드</a:t>
            </a:r>
            <a:endParaRPr lang="en-US" altLang="ko-KR" sz="2000" dirty="0"/>
          </a:p>
          <a:p>
            <a:r>
              <a:rPr lang="en-US" altLang="ko-KR" sz="2000" dirty="0"/>
              <a:t>(</a:t>
            </a:r>
            <a:r>
              <a:rPr lang="ko-KR" altLang="en-US" sz="2000" dirty="0"/>
              <a:t>클라이언트</a:t>
            </a:r>
            <a:r>
              <a:rPr lang="en-US" altLang="ko-KR" sz="2000" dirty="0"/>
              <a:t>)</a:t>
            </a:r>
            <a:r>
              <a:rPr lang="ko-KR" altLang="en-US" sz="2000" dirty="0"/>
              <a:t> </a:t>
            </a:r>
          </a:p>
        </p:txBody>
      </p:sp>
      <p:sp>
        <p:nvSpPr>
          <p:cNvPr id="11" name="TextBox 10">
            <a:extLst>
              <a:ext uri="{FF2B5EF4-FFF2-40B4-BE49-F238E27FC236}">
                <a16:creationId xmlns:a16="http://schemas.microsoft.com/office/drawing/2014/main" id="{6C0B2F8F-749A-33E7-C71A-A663108BEC0E}"/>
              </a:ext>
            </a:extLst>
          </p:cNvPr>
          <p:cNvSpPr txBox="1"/>
          <p:nvPr/>
        </p:nvSpPr>
        <p:spPr>
          <a:xfrm>
            <a:off x="2483768" y="2007732"/>
            <a:ext cx="1152128" cy="707886"/>
          </a:xfrm>
          <a:prstGeom prst="rect">
            <a:avLst/>
          </a:prstGeom>
          <a:noFill/>
        </p:spPr>
        <p:txBody>
          <a:bodyPr wrap="square">
            <a:spAutoFit/>
          </a:bodyPr>
          <a:lstStyle/>
          <a:p>
            <a:r>
              <a:rPr lang="ko-KR" altLang="en-US" sz="2000" dirty="0"/>
              <a:t>백 엔드</a:t>
            </a:r>
            <a:endParaRPr lang="en-US" altLang="ko-KR" sz="2000" dirty="0"/>
          </a:p>
          <a:p>
            <a:r>
              <a:rPr lang="en-US" altLang="ko-KR" sz="2000" dirty="0"/>
              <a:t>(</a:t>
            </a:r>
            <a:r>
              <a:rPr lang="ko-KR" altLang="en-US" sz="2000" dirty="0"/>
              <a:t>서버</a:t>
            </a:r>
            <a:r>
              <a:rPr lang="en-US" altLang="ko-KR" sz="2000" dirty="0"/>
              <a:t>)</a:t>
            </a:r>
            <a:r>
              <a:rPr lang="ko-KR" altLang="en-US" sz="2000" dirty="0"/>
              <a:t> </a:t>
            </a:r>
          </a:p>
        </p:txBody>
      </p:sp>
      <p:sp>
        <p:nvSpPr>
          <p:cNvPr id="13" name="TextBox 12">
            <a:extLst>
              <a:ext uri="{FF2B5EF4-FFF2-40B4-BE49-F238E27FC236}">
                <a16:creationId xmlns:a16="http://schemas.microsoft.com/office/drawing/2014/main" id="{E0498760-4DEE-6816-6F37-C2C49C168830}"/>
              </a:ext>
            </a:extLst>
          </p:cNvPr>
          <p:cNvSpPr txBox="1"/>
          <p:nvPr/>
        </p:nvSpPr>
        <p:spPr>
          <a:xfrm>
            <a:off x="4095344" y="2123564"/>
            <a:ext cx="1052720" cy="400110"/>
          </a:xfrm>
          <a:prstGeom prst="rect">
            <a:avLst/>
          </a:prstGeom>
          <a:noFill/>
        </p:spPr>
        <p:txBody>
          <a:bodyPr wrap="square">
            <a:spAutoFit/>
          </a:bodyPr>
          <a:lstStyle/>
          <a:p>
            <a:r>
              <a:rPr lang="ko-KR" altLang="en-US" sz="2000" dirty="0"/>
              <a:t>데이터</a:t>
            </a:r>
          </a:p>
        </p:txBody>
      </p:sp>
      <p:sp>
        <p:nvSpPr>
          <p:cNvPr id="15" name="TextBox 14">
            <a:extLst>
              <a:ext uri="{FF2B5EF4-FFF2-40B4-BE49-F238E27FC236}">
                <a16:creationId xmlns:a16="http://schemas.microsoft.com/office/drawing/2014/main" id="{FC86B6C7-9F3B-4B55-1B56-967680A4E04E}"/>
              </a:ext>
            </a:extLst>
          </p:cNvPr>
          <p:cNvSpPr txBox="1"/>
          <p:nvPr/>
        </p:nvSpPr>
        <p:spPr>
          <a:xfrm>
            <a:off x="5607512" y="2173726"/>
            <a:ext cx="1385360" cy="400110"/>
          </a:xfrm>
          <a:prstGeom prst="rect">
            <a:avLst/>
          </a:prstGeom>
          <a:noFill/>
        </p:spPr>
        <p:txBody>
          <a:bodyPr wrap="square">
            <a:spAutoFit/>
          </a:bodyPr>
          <a:lstStyle/>
          <a:p>
            <a:r>
              <a:rPr lang="ko-KR" altLang="en-US" sz="2000" dirty="0"/>
              <a:t>임베디드 </a:t>
            </a:r>
          </a:p>
        </p:txBody>
      </p:sp>
      <p:sp>
        <p:nvSpPr>
          <p:cNvPr id="17" name="TextBox 16">
            <a:extLst>
              <a:ext uri="{FF2B5EF4-FFF2-40B4-BE49-F238E27FC236}">
                <a16:creationId xmlns:a16="http://schemas.microsoft.com/office/drawing/2014/main" id="{374730FD-E649-8229-44A6-D4155B3A0508}"/>
              </a:ext>
            </a:extLst>
          </p:cNvPr>
          <p:cNvSpPr txBox="1"/>
          <p:nvPr/>
        </p:nvSpPr>
        <p:spPr>
          <a:xfrm>
            <a:off x="7474448" y="2189115"/>
            <a:ext cx="692680" cy="400110"/>
          </a:xfrm>
          <a:prstGeom prst="rect">
            <a:avLst/>
          </a:prstGeom>
          <a:noFill/>
        </p:spPr>
        <p:txBody>
          <a:bodyPr wrap="square">
            <a:spAutoFit/>
          </a:bodyPr>
          <a:lstStyle/>
          <a:p>
            <a:r>
              <a:rPr lang="ko-KR" altLang="en-US" sz="2000" dirty="0"/>
              <a:t>보안</a:t>
            </a:r>
          </a:p>
        </p:txBody>
      </p:sp>
      <p:sp>
        <p:nvSpPr>
          <p:cNvPr id="18" name="TextBox 17">
            <a:extLst>
              <a:ext uri="{FF2B5EF4-FFF2-40B4-BE49-F238E27FC236}">
                <a16:creationId xmlns:a16="http://schemas.microsoft.com/office/drawing/2014/main" id="{2E1EDDA5-76FC-7E50-3D80-86C8E7C7A395}"/>
              </a:ext>
            </a:extLst>
          </p:cNvPr>
          <p:cNvSpPr txBox="1"/>
          <p:nvPr/>
        </p:nvSpPr>
        <p:spPr>
          <a:xfrm>
            <a:off x="107504" y="4377298"/>
            <a:ext cx="1944216" cy="707886"/>
          </a:xfrm>
          <a:prstGeom prst="rect">
            <a:avLst/>
          </a:prstGeom>
          <a:noFill/>
        </p:spPr>
        <p:txBody>
          <a:bodyPr wrap="square">
            <a:spAutoFit/>
          </a:bodyPr>
          <a:lstStyle/>
          <a:p>
            <a:r>
              <a:rPr lang="ko-KR" altLang="en-US" sz="2000" dirty="0"/>
              <a:t>보이는 화면</a:t>
            </a:r>
            <a:endParaRPr lang="en-US" altLang="ko-KR" sz="2000" dirty="0"/>
          </a:p>
          <a:p>
            <a:r>
              <a:rPr lang="ko-KR" altLang="en-US" sz="2000" dirty="0"/>
              <a:t>모바일</a:t>
            </a:r>
            <a:r>
              <a:rPr lang="en-US" altLang="ko-KR" sz="2000" dirty="0"/>
              <a:t>, PC,</a:t>
            </a:r>
            <a:r>
              <a:rPr lang="ko-KR" altLang="en-US" sz="2000" dirty="0"/>
              <a:t> </a:t>
            </a:r>
            <a:r>
              <a:rPr lang="en-US" altLang="ko-KR" sz="2000" dirty="0"/>
              <a:t>TV</a:t>
            </a:r>
            <a:endParaRPr lang="ko-KR" altLang="en-US" sz="2000" dirty="0"/>
          </a:p>
        </p:txBody>
      </p:sp>
      <p:sp>
        <p:nvSpPr>
          <p:cNvPr id="19" name="TextBox 18">
            <a:extLst>
              <a:ext uri="{FF2B5EF4-FFF2-40B4-BE49-F238E27FC236}">
                <a16:creationId xmlns:a16="http://schemas.microsoft.com/office/drawing/2014/main" id="{F2C3126E-08EA-463E-8919-B81A542572CD}"/>
              </a:ext>
            </a:extLst>
          </p:cNvPr>
          <p:cNvSpPr txBox="1"/>
          <p:nvPr/>
        </p:nvSpPr>
        <p:spPr>
          <a:xfrm>
            <a:off x="2123728" y="4397042"/>
            <a:ext cx="1796420" cy="1015663"/>
          </a:xfrm>
          <a:prstGeom prst="rect">
            <a:avLst/>
          </a:prstGeom>
          <a:noFill/>
        </p:spPr>
        <p:txBody>
          <a:bodyPr wrap="square">
            <a:spAutoFit/>
          </a:bodyPr>
          <a:lstStyle/>
          <a:p>
            <a:r>
              <a:rPr lang="ko-KR" altLang="en-US" sz="2000" dirty="0"/>
              <a:t>안보이는 정보</a:t>
            </a:r>
            <a:endParaRPr lang="en-US" altLang="ko-KR" sz="2000" dirty="0"/>
          </a:p>
          <a:p>
            <a:r>
              <a:rPr lang="ko-KR" altLang="en-US" sz="2000" dirty="0"/>
              <a:t>자바</a:t>
            </a:r>
            <a:endParaRPr lang="en-US" altLang="ko-KR" sz="2000" dirty="0"/>
          </a:p>
          <a:p>
            <a:r>
              <a:rPr lang="en-US" altLang="ko-KR" sz="2000" dirty="0"/>
              <a:t>Python</a:t>
            </a:r>
            <a:endParaRPr lang="ko-KR" altLang="en-US" sz="2000" dirty="0"/>
          </a:p>
        </p:txBody>
      </p:sp>
      <p:sp>
        <p:nvSpPr>
          <p:cNvPr id="20" name="TextBox 19">
            <a:extLst>
              <a:ext uri="{FF2B5EF4-FFF2-40B4-BE49-F238E27FC236}">
                <a16:creationId xmlns:a16="http://schemas.microsoft.com/office/drawing/2014/main" id="{815C0738-65F3-07EA-E92F-2B1DAECA75D5}"/>
              </a:ext>
            </a:extLst>
          </p:cNvPr>
          <p:cNvSpPr txBox="1"/>
          <p:nvPr/>
        </p:nvSpPr>
        <p:spPr>
          <a:xfrm>
            <a:off x="5498434" y="4336801"/>
            <a:ext cx="1881878" cy="707886"/>
          </a:xfrm>
          <a:prstGeom prst="rect">
            <a:avLst/>
          </a:prstGeom>
          <a:noFill/>
        </p:spPr>
        <p:txBody>
          <a:bodyPr wrap="square">
            <a:spAutoFit/>
          </a:bodyPr>
          <a:lstStyle/>
          <a:p>
            <a:r>
              <a:rPr lang="ko-KR" altLang="en-US" sz="2000" dirty="0"/>
              <a:t>하드웨어 밀접</a:t>
            </a:r>
            <a:endParaRPr lang="en-US" altLang="ko-KR" sz="2000" dirty="0"/>
          </a:p>
          <a:p>
            <a:r>
              <a:rPr lang="ko-KR" altLang="en-US" sz="2000" dirty="0"/>
              <a:t>특정기능 수행</a:t>
            </a:r>
          </a:p>
        </p:txBody>
      </p:sp>
      <p:sp>
        <p:nvSpPr>
          <p:cNvPr id="21" name="TextBox 20">
            <a:extLst>
              <a:ext uri="{FF2B5EF4-FFF2-40B4-BE49-F238E27FC236}">
                <a16:creationId xmlns:a16="http://schemas.microsoft.com/office/drawing/2014/main" id="{037F8541-6ABB-DC4A-A714-2AC2BA050D25}"/>
              </a:ext>
            </a:extLst>
          </p:cNvPr>
          <p:cNvSpPr txBox="1"/>
          <p:nvPr/>
        </p:nvSpPr>
        <p:spPr>
          <a:xfrm>
            <a:off x="3920148" y="4306492"/>
            <a:ext cx="1529964" cy="1323439"/>
          </a:xfrm>
          <a:prstGeom prst="rect">
            <a:avLst/>
          </a:prstGeom>
          <a:noFill/>
        </p:spPr>
        <p:txBody>
          <a:bodyPr wrap="square">
            <a:spAutoFit/>
          </a:bodyPr>
          <a:lstStyle/>
          <a:p>
            <a:r>
              <a:rPr lang="ko-KR" altLang="en-US" sz="2000" dirty="0"/>
              <a:t>데이터 처리</a:t>
            </a:r>
            <a:endParaRPr lang="en-US" altLang="ko-KR" sz="2000" dirty="0"/>
          </a:p>
          <a:p>
            <a:r>
              <a:rPr lang="ko-KR" altLang="en-US" sz="2000" dirty="0"/>
              <a:t>데이터</a:t>
            </a:r>
            <a:r>
              <a:rPr lang="en-US" altLang="ko-KR" sz="2000" dirty="0"/>
              <a:t> </a:t>
            </a:r>
            <a:r>
              <a:rPr lang="ko-KR" altLang="en-US" sz="2000" dirty="0"/>
              <a:t>구축</a:t>
            </a:r>
            <a:endParaRPr lang="en-US" altLang="ko-KR" sz="2000" dirty="0"/>
          </a:p>
          <a:p>
            <a:r>
              <a:rPr lang="ko-KR" altLang="en-US" sz="2000" dirty="0"/>
              <a:t>모델링</a:t>
            </a:r>
            <a:endParaRPr lang="en-US" altLang="ko-KR" sz="2000" dirty="0"/>
          </a:p>
          <a:p>
            <a:r>
              <a:rPr lang="ko-KR" altLang="en-US" sz="2000" dirty="0"/>
              <a:t> </a:t>
            </a:r>
          </a:p>
        </p:txBody>
      </p:sp>
      <p:sp>
        <p:nvSpPr>
          <p:cNvPr id="22" name="TextBox 21">
            <a:extLst>
              <a:ext uri="{FF2B5EF4-FFF2-40B4-BE49-F238E27FC236}">
                <a16:creationId xmlns:a16="http://schemas.microsoft.com/office/drawing/2014/main" id="{00305411-EF63-4042-1EBB-B4935A38C707}"/>
              </a:ext>
            </a:extLst>
          </p:cNvPr>
          <p:cNvSpPr txBox="1"/>
          <p:nvPr/>
        </p:nvSpPr>
        <p:spPr>
          <a:xfrm>
            <a:off x="7474448" y="4334325"/>
            <a:ext cx="1358978" cy="1015663"/>
          </a:xfrm>
          <a:prstGeom prst="rect">
            <a:avLst/>
          </a:prstGeom>
          <a:noFill/>
        </p:spPr>
        <p:txBody>
          <a:bodyPr wrap="square">
            <a:spAutoFit/>
          </a:bodyPr>
          <a:lstStyle/>
          <a:p>
            <a:r>
              <a:rPr lang="ko-KR" altLang="en-US" sz="2000" dirty="0"/>
              <a:t>모의</a:t>
            </a:r>
            <a:r>
              <a:rPr lang="en-US" altLang="ko-KR" sz="2000" dirty="0"/>
              <a:t> </a:t>
            </a:r>
            <a:r>
              <a:rPr lang="ko-KR" altLang="en-US" sz="2000" dirty="0"/>
              <a:t>해킹</a:t>
            </a:r>
            <a:endParaRPr lang="en-US" altLang="ko-KR" sz="2000" dirty="0"/>
          </a:p>
          <a:p>
            <a:r>
              <a:rPr lang="ko-KR" altLang="en-US" sz="2000" dirty="0"/>
              <a:t>취약분석</a:t>
            </a:r>
            <a:endParaRPr lang="en-US" altLang="ko-KR" sz="2000" dirty="0"/>
          </a:p>
          <a:p>
            <a:r>
              <a:rPr lang="ko-KR" altLang="en-US" sz="2000" dirty="0"/>
              <a:t>백신개발 </a:t>
            </a:r>
          </a:p>
        </p:txBody>
      </p:sp>
      <p:pic>
        <p:nvPicPr>
          <p:cNvPr id="24" name="그림 23">
            <a:extLst>
              <a:ext uri="{FF2B5EF4-FFF2-40B4-BE49-F238E27FC236}">
                <a16:creationId xmlns:a16="http://schemas.microsoft.com/office/drawing/2014/main" id="{536868BF-4741-C2C1-9619-BC2CE689BF5A}"/>
              </a:ext>
            </a:extLst>
          </p:cNvPr>
          <p:cNvPicPr>
            <a:picLocks noChangeAspect="1"/>
          </p:cNvPicPr>
          <p:nvPr/>
        </p:nvPicPr>
        <p:blipFill>
          <a:blip r:embed="rId3"/>
          <a:stretch>
            <a:fillRect/>
          </a:stretch>
        </p:blipFill>
        <p:spPr>
          <a:xfrm>
            <a:off x="5696713" y="2924944"/>
            <a:ext cx="1206958" cy="906577"/>
          </a:xfrm>
          <a:prstGeom prst="rect">
            <a:avLst/>
          </a:prstGeom>
        </p:spPr>
      </p:pic>
    </p:spTree>
    <p:extLst>
      <p:ext uri="{BB962C8B-B14F-4D97-AF65-F5344CB8AC3E}">
        <p14:creationId xmlns:p14="http://schemas.microsoft.com/office/powerpoint/2010/main" val="3847137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1691679" y="576104"/>
            <a:ext cx="3744417" cy="548640"/>
          </a:xfrm>
          <a:prstGeom prst="rect">
            <a:avLst/>
          </a:prstGeom>
        </p:spPr>
        <p:txBody>
          <a:bodyPr/>
          <a:lstStyle/>
          <a:p>
            <a:pPr>
              <a:defRPr/>
            </a:pPr>
            <a:r>
              <a:rPr lang="en-US" altLang="ko-KR" sz="3600" dirty="0">
                <a:latin typeface="굴림체" pitchFamily="49" charset="-127"/>
                <a:ea typeface="굴림체" pitchFamily="49" charset="-127"/>
              </a:rPr>
              <a:t>Hello Java</a:t>
            </a:r>
          </a:p>
        </p:txBody>
      </p:sp>
      <p:sp>
        <p:nvSpPr>
          <p:cNvPr id="40964" name="Rectangle 5"/>
          <p:cNvSpPr>
            <a:spLocks noGrp="1" noChangeArrowheads="1"/>
          </p:cNvSpPr>
          <p:nvPr>
            <p:ph idx="4294967295"/>
          </p:nvPr>
        </p:nvSpPr>
        <p:spPr>
          <a:xfrm>
            <a:off x="666777" y="1772816"/>
            <a:ext cx="7772400" cy="4501480"/>
          </a:xfrm>
          <a:prstGeom prst="rect">
            <a:avLst/>
          </a:prstGeom>
          <a:noFill/>
        </p:spPr>
        <p:txBody>
          <a:bodyPr/>
          <a:lstStyle/>
          <a:p>
            <a:pPr marL="0" indent="0">
              <a:buNone/>
            </a:pPr>
            <a:r>
              <a:rPr lang="ko-KR" altLang="en-US" sz="2000" b="1" dirty="0" smtClean="0">
                <a:latin typeface="굴림체" pitchFamily="49" charset="-127"/>
                <a:ea typeface="굴림체" pitchFamily="49" charset="-127"/>
              </a:rPr>
              <a:t>// </a:t>
            </a:r>
            <a:r>
              <a:rPr lang="ko-KR" altLang="en-US" sz="2000" b="1" dirty="0">
                <a:latin typeface="굴림체" pitchFamily="49" charset="-127"/>
                <a:ea typeface="굴림체" pitchFamily="49" charset="-127"/>
              </a:rPr>
              <a:t>프로그램 : </a:t>
            </a:r>
            <a:r>
              <a:rPr lang="en-US" altLang="ko-KR" sz="2000" b="1" dirty="0">
                <a:latin typeface="굴림체" pitchFamily="49" charset="-127"/>
                <a:ea typeface="굴림체" pitchFamily="49" charset="-127"/>
              </a:rPr>
              <a:t>HelloJava.java</a:t>
            </a:r>
            <a:r>
              <a:rPr lang="en-US" altLang="ko-KR" sz="2000" b="1" dirty="0">
                <a:solidFill>
                  <a:srgbClr val="FFFFFF"/>
                </a:solidFill>
                <a:latin typeface="굴림체" pitchFamily="49" charset="-127"/>
                <a:ea typeface="굴림체" pitchFamily="49" charset="-127"/>
              </a:rPr>
              <a:t> </a:t>
            </a:r>
          </a:p>
          <a:p>
            <a:pPr marL="0" indent="0">
              <a:buNone/>
            </a:pPr>
            <a:endParaRPr lang="en-US" altLang="ko-KR" sz="2000" b="1" dirty="0">
              <a:latin typeface="굴림체" pitchFamily="49" charset="-127"/>
              <a:ea typeface="굴림체" pitchFamily="49" charset="-127"/>
            </a:endParaRPr>
          </a:p>
          <a:p>
            <a:pPr marL="0" indent="0">
              <a:buNone/>
            </a:pPr>
            <a:r>
              <a:rPr lang="en-US" altLang="ko-KR" sz="2000" b="1" dirty="0">
                <a:latin typeface="굴림체" pitchFamily="49" charset="-127"/>
                <a:ea typeface="굴림체" pitchFamily="49" charset="-127"/>
              </a:rPr>
              <a:t>public class </a:t>
            </a:r>
            <a:r>
              <a:rPr lang="en-US" altLang="ko-KR" sz="2000" b="1" dirty="0" err="1">
                <a:latin typeface="굴림체" pitchFamily="49" charset="-127"/>
                <a:ea typeface="굴림체" pitchFamily="49" charset="-127"/>
              </a:rPr>
              <a:t>HelloJava</a:t>
            </a:r>
            <a:r>
              <a:rPr lang="ko-KR" altLang="en-US" sz="2000" b="1" dirty="0">
                <a:latin typeface="굴림체" pitchFamily="49" charset="-127"/>
                <a:ea typeface="굴림체" pitchFamily="49" charset="-127"/>
              </a:rPr>
              <a:t>{</a:t>
            </a:r>
          </a:p>
          <a:p>
            <a:pPr marL="0" indent="0">
              <a:spcBef>
                <a:spcPct val="50000"/>
              </a:spcBef>
              <a:buNone/>
            </a:pPr>
            <a:r>
              <a:rPr lang="en-US" altLang="ko-KR" sz="2000" b="1" dirty="0">
                <a:latin typeface="굴림체" pitchFamily="49" charset="-127"/>
                <a:ea typeface="굴림체" pitchFamily="49" charset="-127"/>
              </a:rPr>
              <a:t>   public static void main (String </a:t>
            </a:r>
            <a:r>
              <a:rPr lang="en-US" altLang="ko-KR" sz="2000" b="1" dirty="0" err="1">
                <a:latin typeface="굴림체" pitchFamily="49" charset="-127"/>
                <a:ea typeface="굴림체" pitchFamily="49" charset="-127"/>
              </a:rPr>
              <a:t>args</a:t>
            </a:r>
            <a:r>
              <a:rPr lang="en-US" altLang="ko-KR" sz="2000" b="1" dirty="0">
                <a:latin typeface="굴림체" pitchFamily="49" charset="-127"/>
                <a:ea typeface="굴림체" pitchFamily="49" charset="-127"/>
              </a:rPr>
              <a:t>[]){</a:t>
            </a:r>
          </a:p>
          <a:p>
            <a:pPr marL="0" indent="0">
              <a:spcBef>
                <a:spcPct val="50000"/>
              </a:spcBef>
              <a:buNone/>
            </a:pPr>
            <a:r>
              <a:rPr lang="en-US" altLang="ko-KR" sz="2000" b="1" dirty="0">
                <a:latin typeface="굴림체" pitchFamily="49" charset="-127"/>
                <a:ea typeface="굴림체" pitchFamily="49" charset="-127"/>
              </a:rPr>
              <a:t>       </a:t>
            </a:r>
            <a:r>
              <a:rPr lang="en-US" altLang="ko-KR" sz="2000" b="1" dirty="0" err="1">
                <a:latin typeface="굴림체" pitchFamily="49" charset="-127"/>
                <a:ea typeface="굴림체" pitchFamily="49" charset="-127"/>
              </a:rPr>
              <a:t>System.out.println</a:t>
            </a:r>
            <a:r>
              <a:rPr lang="en-US" altLang="ko-KR" sz="2000" b="1" dirty="0">
                <a:latin typeface="굴림체" pitchFamily="49" charset="-127"/>
                <a:ea typeface="굴림체" pitchFamily="49" charset="-127"/>
              </a:rPr>
              <a:t>(“Hello, Java!!”);</a:t>
            </a:r>
          </a:p>
          <a:p>
            <a:pPr marL="0" indent="0">
              <a:spcBef>
                <a:spcPct val="50000"/>
              </a:spcBef>
              <a:buNone/>
            </a:pPr>
            <a:r>
              <a:rPr lang="en-US" altLang="ko-KR" sz="2000" b="1" dirty="0">
                <a:latin typeface="굴림체" pitchFamily="49" charset="-127"/>
                <a:ea typeface="굴림체" pitchFamily="49" charset="-127"/>
              </a:rPr>
              <a:t>   }</a:t>
            </a:r>
          </a:p>
          <a:p>
            <a:pPr marL="0" indent="0">
              <a:spcBef>
                <a:spcPct val="50000"/>
              </a:spcBef>
              <a:buNone/>
            </a:pPr>
            <a:r>
              <a:rPr lang="en-US" altLang="ko-KR" sz="2000" b="1" dirty="0">
                <a:latin typeface="굴림체" pitchFamily="49" charset="-127"/>
                <a:ea typeface="굴림체" pitchFamily="49" charset="-127"/>
              </a:rPr>
              <a:t>}</a:t>
            </a:r>
            <a:endParaRPr lang="ko-KR" altLang="en-US" sz="2000" b="1" dirty="0">
              <a:solidFill>
                <a:srgbClr val="FFFFFF"/>
              </a:solidFill>
              <a:latin typeface="굴림체" pitchFamily="49" charset="-127"/>
              <a:ea typeface="굴림체" pitchFamily="49" charset="-127"/>
            </a:endParaRPr>
          </a:p>
          <a:p>
            <a:pPr>
              <a:buFont typeface="Wingdings" pitchFamily="2" charset="2"/>
              <a:buChar char=""/>
            </a:pPr>
            <a:endParaRPr lang="ko-KR" altLang="en-US" sz="2000" b="1" dirty="0">
              <a:latin typeface="굴림체" pitchFamily="49" charset="-127"/>
              <a:ea typeface="굴림체" pitchFamily="49" charset="-127"/>
            </a:endParaRPr>
          </a:p>
        </p:txBody>
      </p:sp>
    </p:spTree>
    <p:extLst>
      <p:ext uri="{BB962C8B-B14F-4D97-AF65-F5344CB8AC3E}">
        <p14:creationId xmlns:p14="http://schemas.microsoft.com/office/powerpoint/2010/main" val="1074241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제목 1"/>
          <p:cNvSpPr>
            <a:spLocks noGrp="1"/>
          </p:cNvSpPr>
          <p:nvPr>
            <p:ph type="title" idx="4294967295"/>
          </p:nvPr>
        </p:nvSpPr>
        <p:spPr>
          <a:xfrm>
            <a:off x="179512" y="1556792"/>
            <a:ext cx="8555037" cy="4824536"/>
          </a:xfrm>
          <a:prstGeom prst="rect">
            <a:avLst/>
          </a:prstGeom>
        </p:spPr>
        <p:txBody>
          <a:bodyPr>
            <a:noAutofit/>
          </a:bodyPr>
          <a:lstStyle/>
          <a:p>
            <a:pPr algn="l" eaLnBrk="0" hangingPunct="0">
              <a:lnSpc>
                <a:spcPct val="150000"/>
              </a:lnSpc>
              <a:spcBef>
                <a:spcPts val="0"/>
              </a:spcBef>
              <a:buSzPct val="70000"/>
            </a:pPr>
            <a:r>
              <a:rPr lang="en-US" altLang="ko-KR" sz="2400" dirty="0">
                <a:solidFill>
                  <a:schemeClr val="tx1"/>
                </a:solidFill>
              </a:rPr>
              <a:t>(1) </a:t>
            </a:r>
            <a:r>
              <a:rPr lang="ko-KR" altLang="en-US" sz="2400" dirty="0">
                <a:solidFill>
                  <a:schemeClr val="tx1"/>
                </a:solidFill>
              </a:rPr>
              <a:t>클래스 정의</a:t>
            </a:r>
            <a:r>
              <a:rPr lang="en-US" altLang="ko-KR" sz="1800" dirty="0">
                <a:solidFill>
                  <a:schemeClr val="tx1"/>
                </a:solidFill>
              </a:rPr>
              <a:t/>
            </a:r>
            <a:br>
              <a:rPr lang="en-US" altLang="ko-KR" sz="1800" dirty="0">
                <a:solidFill>
                  <a:schemeClr val="tx1"/>
                </a:solidFill>
              </a:rPr>
            </a:br>
            <a:r>
              <a:rPr lang="ko-KR" altLang="en-US" sz="1800" dirty="0">
                <a:solidFill>
                  <a:schemeClr val="tx1"/>
                </a:solidFill>
              </a:rPr>
              <a:t>자바 프로그램은 확장자가 “</a:t>
            </a:r>
            <a:r>
              <a:rPr lang="en-US" altLang="ko-KR" sz="1800" dirty="0">
                <a:solidFill>
                  <a:schemeClr val="tx1"/>
                </a:solidFill>
              </a:rPr>
              <a:t>java”</a:t>
            </a:r>
            <a:r>
              <a:rPr lang="ko-KR" altLang="en-US" sz="1800" dirty="0">
                <a:solidFill>
                  <a:schemeClr val="tx1"/>
                </a:solidFill>
              </a:rPr>
              <a:t>인 소스 파일을 하나 만들어서 자바 문법에 맞는 내용을 기술해야 한다</a:t>
            </a:r>
            <a:r>
              <a:rPr lang="en-US" altLang="ko-KR" sz="1800" dirty="0">
                <a:solidFill>
                  <a:schemeClr val="tx1"/>
                </a:solidFill>
              </a:rPr>
              <a:t>.</a:t>
            </a:r>
            <a:br>
              <a:rPr lang="en-US" altLang="ko-KR" sz="1800" dirty="0">
                <a:solidFill>
                  <a:schemeClr val="tx1"/>
                </a:solidFill>
              </a:rPr>
            </a:br>
            <a:r>
              <a:rPr lang="ko-KR" altLang="en-US" sz="1800" dirty="0">
                <a:solidFill>
                  <a:schemeClr val="tx1"/>
                </a:solidFill>
              </a:rPr>
              <a:t>자바는 클래스를 하나의 단위로 프로그램을 작성하기에 자바 소스 파일 안에 클래스를 정의해야 한다</a:t>
            </a:r>
            <a:r>
              <a:rPr lang="en-US" altLang="ko-KR" sz="1800" dirty="0">
                <a:solidFill>
                  <a:schemeClr val="tx1"/>
                </a:solidFill>
              </a:rPr>
              <a:t>. </a:t>
            </a:r>
            <a:br>
              <a:rPr lang="en-US" altLang="ko-KR" sz="1800" dirty="0">
                <a:solidFill>
                  <a:schemeClr val="tx1"/>
                </a:solidFill>
              </a:rPr>
            </a:br>
            <a:r>
              <a:rPr lang="ko-KR" altLang="en-US" sz="1800" dirty="0">
                <a:solidFill>
                  <a:schemeClr val="tx1"/>
                </a:solidFill>
              </a:rPr>
              <a:t>제대로 동작하려면 자바 소스 파일명이 클래스명과 동일해야 한다</a:t>
            </a:r>
            <a:r>
              <a:rPr lang="en-US" altLang="ko-KR" sz="1800" dirty="0">
                <a:solidFill>
                  <a:schemeClr val="tx1"/>
                </a:solidFill>
              </a:rPr>
              <a:t>.</a:t>
            </a:r>
            <a:br>
              <a:rPr lang="en-US" altLang="ko-KR" sz="1800" dirty="0">
                <a:solidFill>
                  <a:schemeClr val="tx1"/>
                </a:solidFill>
              </a:rPr>
            </a:br>
            <a:r>
              <a:rPr lang="en-US" altLang="ko-KR" sz="1800" dirty="0">
                <a:solidFill>
                  <a:schemeClr val="tx1"/>
                </a:solidFill>
              </a:rPr>
              <a:t/>
            </a:r>
            <a:br>
              <a:rPr lang="en-US" altLang="ko-KR" sz="1800" dirty="0">
                <a:solidFill>
                  <a:schemeClr val="tx1"/>
                </a:solidFill>
              </a:rPr>
            </a:br>
            <a:r>
              <a:rPr lang="en-US" altLang="ko-KR" sz="2400" dirty="0">
                <a:solidFill>
                  <a:schemeClr val="tx1"/>
                </a:solidFill>
              </a:rPr>
              <a:t>(2) main </a:t>
            </a:r>
            <a:r>
              <a:rPr lang="ko-KR" altLang="en-US" sz="2400" dirty="0">
                <a:solidFill>
                  <a:schemeClr val="tx1"/>
                </a:solidFill>
              </a:rPr>
              <a:t>메소드 정의 </a:t>
            </a:r>
            <a:r>
              <a:rPr kumimoji="0" lang="en-US" altLang="ko-KR" sz="1800" b="0" i="0" u="none" strike="noStrike" kern="1200" cap="none" spc="100" normalizeH="0" baseline="0" noProof="0" dirty="0">
                <a:ln w="18000">
                  <a:noFill/>
                  <a:prstDash val="solid"/>
                </a:ln>
                <a:solidFill>
                  <a:schemeClr val="tx1"/>
                </a:solidFill>
                <a:effectLst>
                  <a:outerShdw blurRad="44450" dist="25400" dir="2700000" algn="tl" rotWithShape="0">
                    <a:schemeClr val="bg1">
                      <a:alpha val="51000"/>
                    </a:schemeClr>
                  </a:outerShdw>
                </a:effectLst>
                <a:uLnTx/>
                <a:uFillTx/>
                <a:latin typeface="+mj-lt"/>
                <a:ea typeface="+mj-ea"/>
                <a:cs typeface="+mj-cs"/>
              </a:rPr>
              <a:t/>
            </a:r>
            <a:br>
              <a:rPr kumimoji="0" lang="en-US" altLang="ko-KR" sz="1800" b="0" i="0" u="none" strike="noStrike" kern="1200" cap="none" spc="100" normalizeH="0" baseline="0" noProof="0" dirty="0">
                <a:ln w="18000">
                  <a:noFill/>
                  <a:prstDash val="solid"/>
                </a:ln>
                <a:solidFill>
                  <a:schemeClr val="tx1"/>
                </a:solidFill>
                <a:effectLst>
                  <a:outerShdw blurRad="44450" dist="25400" dir="2700000" algn="tl" rotWithShape="0">
                    <a:schemeClr val="bg1">
                      <a:alpha val="51000"/>
                    </a:schemeClr>
                  </a:outerShdw>
                </a:effectLst>
                <a:uLnTx/>
                <a:uFillTx/>
                <a:latin typeface="+mj-lt"/>
                <a:ea typeface="+mj-ea"/>
                <a:cs typeface="+mj-cs"/>
              </a:rPr>
            </a:br>
            <a:r>
              <a:rPr lang="ko-KR" altLang="en-US" sz="1800" dirty="0">
                <a:solidFill>
                  <a:schemeClr val="tx1"/>
                </a:solidFill>
                <a:latin typeface="+mn-lt"/>
                <a:ea typeface="+mn-ea"/>
              </a:rPr>
              <a:t>프로그램의 진입점이 다</a:t>
            </a:r>
            <a:r>
              <a:rPr lang="en-US" altLang="ko-KR" sz="1800" dirty="0">
                <a:solidFill>
                  <a:schemeClr val="tx1"/>
                </a:solidFill>
                <a:latin typeface="+mn-lt"/>
                <a:ea typeface="+mn-ea"/>
              </a:rPr>
              <a:t>.</a:t>
            </a:r>
            <a:br>
              <a:rPr lang="en-US" altLang="ko-KR" sz="1800" dirty="0">
                <a:solidFill>
                  <a:schemeClr val="tx1"/>
                </a:solidFill>
                <a:latin typeface="+mn-lt"/>
                <a:ea typeface="+mn-ea"/>
              </a:rPr>
            </a:br>
            <a:r>
              <a:rPr lang="ko-KR" altLang="en-US" sz="1800" dirty="0">
                <a:solidFill>
                  <a:schemeClr val="tx1"/>
                </a:solidFill>
                <a:latin typeface="+mn-lt"/>
                <a:ea typeface="+mn-ea"/>
              </a:rPr>
              <a:t>프로그램을 실행시키면 </a:t>
            </a:r>
            <a:r>
              <a:rPr lang="en-US" altLang="ko-KR" sz="1800" dirty="0">
                <a:solidFill>
                  <a:schemeClr val="tx1"/>
                </a:solidFill>
                <a:latin typeface="+mn-lt"/>
                <a:ea typeface="+mn-ea"/>
              </a:rPr>
              <a:t>main </a:t>
            </a:r>
            <a:r>
              <a:rPr lang="ko-KR" altLang="en-US" sz="1800" dirty="0">
                <a:solidFill>
                  <a:schemeClr val="tx1"/>
                </a:solidFill>
                <a:latin typeface="+mn-lt"/>
                <a:ea typeface="+mn-ea"/>
              </a:rPr>
              <a:t>함수 내부에 기술된 내용들을 순차적으로 수행한다</a:t>
            </a:r>
            <a:r>
              <a:rPr lang="en-US" altLang="ko-KR" sz="1800" dirty="0">
                <a:solidFill>
                  <a:schemeClr val="tx1"/>
                </a:solidFill>
                <a:latin typeface="+mn-lt"/>
                <a:ea typeface="+mn-ea"/>
              </a:rPr>
              <a:t>. </a:t>
            </a:r>
            <a:endParaRPr lang="ko-KR" altLang="en-US" sz="1800" dirty="0">
              <a:solidFill>
                <a:schemeClr val="tx1"/>
              </a:solidFill>
            </a:endParaRPr>
          </a:p>
        </p:txBody>
      </p:sp>
      <p:sp>
        <p:nvSpPr>
          <p:cNvPr id="6" name="Rectangle 2"/>
          <p:cNvSpPr txBox="1">
            <a:spLocks noChangeArrowheads="1"/>
          </p:cNvSpPr>
          <p:nvPr/>
        </p:nvSpPr>
        <p:spPr>
          <a:xfrm>
            <a:off x="1763687" y="576104"/>
            <a:ext cx="3384377"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kumimoji="0" lang="en-US" altLang="ko-KR" sz="3600" dirty="0">
                <a:solidFill>
                  <a:schemeClr val="bg1"/>
                </a:solidFill>
                <a:latin typeface="굴림체" pitchFamily="49" charset="-127"/>
                <a:ea typeface="굴림체" pitchFamily="49" charset="-127"/>
              </a:rPr>
              <a:t>Hello Java</a:t>
            </a:r>
          </a:p>
        </p:txBody>
      </p:sp>
    </p:spTree>
    <p:extLst>
      <p:ext uri="{BB962C8B-B14F-4D97-AF65-F5344CB8AC3E}">
        <p14:creationId xmlns:p14="http://schemas.microsoft.com/office/powerpoint/2010/main" val="420935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내용 개체 틀 2"/>
          <p:cNvSpPr>
            <a:spLocks noGrp="1"/>
          </p:cNvSpPr>
          <p:nvPr>
            <p:ph idx="4294967295"/>
          </p:nvPr>
        </p:nvSpPr>
        <p:spPr>
          <a:xfrm>
            <a:off x="179512" y="1484784"/>
            <a:ext cx="8856984" cy="5040560"/>
          </a:xfrm>
          <a:prstGeom prst="rect">
            <a:avLst/>
          </a:prstGeom>
        </p:spPr>
        <p:txBody>
          <a:bodyPr/>
          <a:lstStyle/>
          <a:p>
            <a:pPr marL="0" indent="0">
              <a:lnSpc>
                <a:spcPts val="2900"/>
              </a:lnSpc>
              <a:spcBef>
                <a:spcPts val="0"/>
              </a:spcBef>
            </a:pPr>
            <a:r>
              <a:rPr lang="en-US" altLang="ko-KR" sz="2400" dirty="0">
                <a:latin typeface="굴림체" panose="020B0609000101010101" pitchFamily="49" charset="-127"/>
                <a:ea typeface="굴림체" panose="020B0609000101010101" pitchFamily="49" charset="-127"/>
              </a:rPr>
              <a:t>(2) main </a:t>
            </a:r>
            <a:r>
              <a:rPr lang="ko-KR" altLang="en-US" sz="2400" dirty="0">
                <a:latin typeface="굴림체" panose="020B0609000101010101" pitchFamily="49" charset="-127"/>
                <a:ea typeface="굴림체" panose="020B0609000101010101" pitchFamily="49" charset="-127"/>
              </a:rPr>
              <a:t>메소드 정의 </a:t>
            </a:r>
            <a:endParaRPr lang="en-US" altLang="ko-KR" sz="2400" dirty="0">
              <a:latin typeface="굴림체" panose="020B0609000101010101" pitchFamily="49" charset="-127"/>
              <a:ea typeface="굴림체" panose="020B0609000101010101" pitchFamily="49" charset="-127"/>
            </a:endParaRPr>
          </a:p>
          <a:p>
            <a:pPr>
              <a:lnSpc>
                <a:spcPts val="2900"/>
              </a:lnSpc>
              <a:buFont typeface="Wingdings" pitchFamily="2" charset="2"/>
              <a:buChar char=""/>
            </a:pPr>
            <a:r>
              <a:rPr lang="en-US" altLang="ko-KR" sz="1800" dirty="0">
                <a:latin typeface="굴림체" panose="020B0609000101010101" pitchFamily="49" charset="-127"/>
                <a:ea typeface="굴림체" panose="020B0609000101010101" pitchFamily="49" charset="-127"/>
              </a:rPr>
              <a:t>    public static void main(String[] </a:t>
            </a:r>
            <a:r>
              <a:rPr lang="en-US" altLang="ko-KR" sz="1800" dirty="0" err="1">
                <a:latin typeface="굴림체" panose="020B0609000101010101" pitchFamily="49" charset="-127"/>
                <a:ea typeface="굴림체" panose="020B0609000101010101" pitchFamily="49" charset="-127"/>
              </a:rPr>
              <a:t>args</a:t>
            </a:r>
            <a:r>
              <a:rPr lang="en-US" altLang="ko-KR" sz="1800" dirty="0">
                <a:latin typeface="굴림체" panose="020B0609000101010101" pitchFamily="49" charset="-127"/>
                <a:ea typeface="굴림체" panose="020B0609000101010101" pitchFamily="49" charset="-127"/>
              </a:rPr>
              <a:t>)</a:t>
            </a:r>
          </a:p>
          <a:p>
            <a:pPr>
              <a:lnSpc>
                <a:spcPts val="2900"/>
              </a:lnSpc>
              <a:buFont typeface="Wingdings" pitchFamily="2" charset="2"/>
              <a:buNone/>
            </a:pPr>
            <a:r>
              <a:rPr lang="en-US" altLang="ko-KR" sz="1800" dirty="0">
                <a:latin typeface="굴림체" panose="020B0609000101010101" pitchFamily="49" charset="-127"/>
                <a:ea typeface="굴림체" panose="020B0609000101010101" pitchFamily="49" charset="-127"/>
              </a:rPr>
              <a:t>         ❶      ❷     ❸     ❹                 ❺</a:t>
            </a:r>
          </a:p>
          <a:p>
            <a:pPr>
              <a:lnSpc>
                <a:spcPts val="2900"/>
              </a:lnSpc>
              <a:spcBef>
                <a:spcPts val="0"/>
              </a:spcBef>
              <a:buFont typeface="Wingdings" pitchFamily="2" charset="2"/>
              <a:buNone/>
            </a:pPr>
            <a:r>
              <a:rPr lang="en-US" altLang="ko-KR" sz="1800" dirty="0">
                <a:latin typeface="굴림체" panose="020B0609000101010101" pitchFamily="49" charset="-127"/>
                <a:ea typeface="굴림체" panose="020B0609000101010101" pitchFamily="49" charset="-127"/>
              </a:rPr>
              <a:t>❶   public : </a:t>
            </a:r>
            <a:r>
              <a:rPr lang="ko-KR" altLang="en-US" sz="1800" dirty="0">
                <a:latin typeface="굴림체" panose="020B0609000101010101" pitchFamily="49" charset="-127"/>
                <a:ea typeface="굴림체" panose="020B0609000101010101" pitchFamily="49" charset="-127"/>
              </a:rPr>
              <a:t>누구나 접근 가능하도록 하기 위한 예약어로 접근 지정자의 </a:t>
            </a:r>
            <a:r>
              <a:rPr lang="ko-KR" altLang="en-US" sz="1800" dirty="0" smtClean="0">
                <a:latin typeface="굴림체" panose="020B0609000101010101" pitchFamily="49" charset="-127"/>
                <a:ea typeface="굴림체" panose="020B0609000101010101" pitchFamily="49" charset="-127"/>
              </a:rPr>
              <a:t>일종</a:t>
            </a:r>
            <a:endParaRPr lang="en-US" altLang="ko-KR" sz="1800" dirty="0">
              <a:latin typeface="굴림체" panose="020B0609000101010101" pitchFamily="49" charset="-127"/>
              <a:ea typeface="굴림체" panose="020B0609000101010101" pitchFamily="49" charset="-127"/>
            </a:endParaRPr>
          </a:p>
          <a:p>
            <a:pPr>
              <a:lnSpc>
                <a:spcPts val="2900"/>
              </a:lnSpc>
              <a:spcBef>
                <a:spcPts val="0"/>
              </a:spcBef>
              <a:buFont typeface="Wingdings" pitchFamily="2" charset="2"/>
              <a:buNone/>
            </a:pPr>
            <a:r>
              <a:rPr lang="en-US" altLang="ko-KR" sz="1800" dirty="0">
                <a:latin typeface="굴림체" panose="020B0609000101010101" pitchFamily="49" charset="-127"/>
                <a:ea typeface="굴림체" panose="020B0609000101010101" pitchFamily="49" charset="-127"/>
              </a:rPr>
              <a:t>❷   static  : static</a:t>
            </a:r>
            <a:r>
              <a:rPr lang="ko-KR" altLang="en-US" sz="1800" dirty="0">
                <a:latin typeface="굴림체" panose="020B0609000101010101" pitchFamily="49" charset="-127"/>
                <a:ea typeface="굴림체" panose="020B0609000101010101" pitchFamily="49" charset="-127"/>
              </a:rPr>
              <a:t>으로 선언된 </a:t>
            </a:r>
            <a:r>
              <a:rPr lang="ko-KR" altLang="en-US" sz="1800" dirty="0" err="1">
                <a:latin typeface="굴림체" panose="020B0609000101010101" pitchFamily="49" charset="-127"/>
                <a:ea typeface="굴림체" panose="020B0609000101010101" pitchFamily="49" charset="-127"/>
              </a:rPr>
              <a:t>메소드는</a:t>
            </a:r>
            <a:r>
              <a:rPr lang="ko-KR" altLang="en-US" sz="1800" dirty="0">
                <a:latin typeface="굴림체" panose="020B0609000101010101" pitchFamily="49" charset="-127"/>
                <a:ea typeface="굴림체" panose="020B0609000101010101" pitchFamily="49" charset="-127"/>
              </a:rPr>
              <a:t> 클래스만 존재하면 </a:t>
            </a:r>
            <a:r>
              <a:rPr lang="ko-KR" altLang="en-US" sz="1800" dirty="0" smtClean="0">
                <a:latin typeface="굴림체" panose="020B0609000101010101" pitchFamily="49" charset="-127"/>
                <a:ea typeface="굴림체" panose="020B0609000101010101" pitchFamily="49" charset="-127"/>
              </a:rPr>
              <a:t>수행</a:t>
            </a:r>
            <a:endParaRPr lang="ko-KR" altLang="en-US" sz="1800" dirty="0">
              <a:latin typeface="굴림체" panose="020B0609000101010101" pitchFamily="49" charset="-127"/>
              <a:ea typeface="굴림체" panose="020B0609000101010101" pitchFamily="49" charset="-127"/>
            </a:endParaRPr>
          </a:p>
          <a:p>
            <a:pPr>
              <a:lnSpc>
                <a:spcPts val="2900"/>
              </a:lnSpc>
              <a:spcBef>
                <a:spcPts val="0"/>
              </a:spcBef>
              <a:buFont typeface="Wingdings" pitchFamily="2" charset="2"/>
              <a:buNone/>
            </a:pPr>
            <a:r>
              <a:rPr lang="en-US" altLang="ko-KR" sz="1800" dirty="0">
                <a:latin typeface="굴림체" panose="020B0609000101010101" pitchFamily="49" charset="-127"/>
                <a:ea typeface="굴림체" panose="020B0609000101010101" pitchFamily="49" charset="-127"/>
              </a:rPr>
              <a:t>❸   void    : </a:t>
            </a:r>
            <a:r>
              <a:rPr lang="ko-KR" altLang="en-US" sz="1800" dirty="0">
                <a:latin typeface="굴림체" panose="020B0609000101010101" pitchFamily="49" charset="-127"/>
                <a:ea typeface="굴림체" panose="020B0609000101010101" pitchFamily="49" charset="-127"/>
              </a:rPr>
              <a:t>값을 갖지 않는다는 의미를 갖는 자료형태이다</a:t>
            </a:r>
            <a:endParaRPr lang="en-US" altLang="ko-KR" sz="1800" dirty="0">
              <a:latin typeface="굴림체" panose="020B0609000101010101" pitchFamily="49" charset="-127"/>
              <a:ea typeface="굴림체" panose="020B0609000101010101" pitchFamily="49" charset="-127"/>
            </a:endParaRPr>
          </a:p>
          <a:p>
            <a:pPr>
              <a:buFont typeface="Wingdings" pitchFamily="2" charset="2"/>
              <a:buNone/>
            </a:pPr>
            <a:r>
              <a:rPr lang="en-US" altLang="ko-KR" sz="1800" dirty="0">
                <a:latin typeface="굴림체" panose="020B0609000101010101" pitchFamily="49" charset="-127"/>
                <a:ea typeface="굴림체" panose="020B0609000101010101" pitchFamily="49" charset="-127"/>
              </a:rPr>
              <a:t>❹    main</a:t>
            </a:r>
          </a:p>
          <a:p>
            <a:pPr lvl="1">
              <a:spcBef>
                <a:spcPts val="0"/>
              </a:spcBef>
            </a:pPr>
            <a:r>
              <a:rPr lang="ko-KR" altLang="en-US" sz="1800" dirty="0">
                <a:latin typeface="굴림체" panose="020B0609000101010101" pitchFamily="49" charset="-127"/>
                <a:ea typeface="굴림체" panose="020B0609000101010101" pitchFamily="49" charset="-127"/>
              </a:rPr>
              <a:t>자바는 </a:t>
            </a:r>
            <a:r>
              <a:rPr lang="en-US" altLang="ko-KR" sz="1800" dirty="0">
                <a:latin typeface="굴림체" panose="020B0609000101010101" pitchFamily="49" charset="-127"/>
                <a:ea typeface="굴림체" panose="020B0609000101010101" pitchFamily="49" charset="-127"/>
              </a:rPr>
              <a:t>JVM</a:t>
            </a:r>
            <a:r>
              <a:rPr lang="ko-KR" altLang="en-US" sz="1800" dirty="0">
                <a:latin typeface="굴림체" panose="020B0609000101010101" pitchFamily="49" charset="-127"/>
                <a:ea typeface="굴림체" panose="020B0609000101010101" pitchFamily="49" charset="-127"/>
              </a:rPr>
              <a:t>에 의해서 실행되는데 자바 애플리케이션을 실행시키면 </a:t>
            </a:r>
            <a:r>
              <a:rPr lang="en-US" altLang="ko-KR" sz="1800" dirty="0">
                <a:latin typeface="굴림체" panose="020B0609000101010101" pitchFamily="49" charset="-127"/>
                <a:ea typeface="굴림체" panose="020B0609000101010101" pitchFamily="49" charset="-127"/>
              </a:rPr>
              <a:t>JVM</a:t>
            </a:r>
            <a:r>
              <a:rPr lang="ko-KR" altLang="en-US" sz="1800" dirty="0">
                <a:latin typeface="굴림체" panose="020B0609000101010101" pitchFamily="49" charset="-127"/>
                <a:ea typeface="굴림체" panose="020B0609000101010101" pitchFamily="49" charset="-127"/>
              </a:rPr>
              <a:t>은 이름이 </a:t>
            </a:r>
            <a:r>
              <a:rPr lang="en-US" altLang="ko-KR" sz="1800" dirty="0">
                <a:latin typeface="굴림체" panose="020B0609000101010101" pitchFamily="49" charset="-127"/>
                <a:ea typeface="굴림체" panose="020B0609000101010101" pitchFamily="49" charset="-127"/>
              </a:rPr>
              <a:t>main </a:t>
            </a:r>
            <a:r>
              <a:rPr lang="ko-KR" altLang="en-US" sz="1800" dirty="0" err="1">
                <a:latin typeface="굴림체" panose="020B0609000101010101" pitchFamily="49" charset="-127"/>
                <a:ea typeface="굴림체" panose="020B0609000101010101" pitchFamily="49" charset="-127"/>
              </a:rPr>
              <a:t>메소드를</a:t>
            </a:r>
            <a:r>
              <a:rPr lang="ko-KR" altLang="en-US" sz="1800" dirty="0">
                <a:latin typeface="굴림체" panose="020B0609000101010101" pitchFamily="49" charset="-127"/>
                <a:ea typeface="굴림체" panose="020B0609000101010101" pitchFamily="49" charset="-127"/>
              </a:rPr>
              <a:t> 찾아 이 내부에 기술된 내용들을 순차적으로 </a:t>
            </a:r>
            <a:r>
              <a:rPr lang="ko-KR" altLang="en-US" sz="1800" dirty="0" smtClean="0">
                <a:latin typeface="굴림체" panose="020B0609000101010101" pitchFamily="49" charset="-127"/>
                <a:ea typeface="굴림체" panose="020B0609000101010101" pitchFamily="49" charset="-127"/>
              </a:rPr>
              <a:t>실행</a:t>
            </a:r>
            <a:r>
              <a:rPr lang="en-US" altLang="ko-KR" sz="1800" dirty="0" smtClean="0">
                <a:latin typeface="굴림체" panose="020B0609000101010101" pitchFamily="49" charset="-127"/>
                <a:ea typeface="굴림체" panose="020B0609000101010101" pitchFamily="49" charset="-127"/>
              </a:rPr>
              <a:t> </a:t>
            </a:r>
            <a:endParaRPr lang="en-US" altLang="ko-KR" sz="1800" dirty="0">
              <a:latin typeface="굴림체" panose="020B0609000101010101" pitchFamily="49" charset="-127"/>
              <a:ea typeface="굴림체" panose="020B0609000101010101" pitchFamily="49" charset="-127"/>
            </a:endParaRPr>
          </a:p>
          <a:p>
            <a:pPr lvl="1">
              <a:spcBef>
                <a:spcPts val="0"/>
              </a:spcBef>
            </a:pPr>
            <a:r>
              <a:rPr lang="ko-KR" altLang="en-US" sz="1800" dirty="0">
                <a:latin typeface="굴림체" panose="020B0609000101010101" pitchFamily="49" charset="-127"/>
                <a:ea typeface="굴림체" panose="020B0609000101010101" pitchFamily="49" charset="-127"/>
              </a:rPr>
              <a:t>그래서 </a:t>
            </a:r>
            <a:r>
              <a:rPr lang="en-US" altLang="ko-KR" sz="1800" dirty="0">
                <a:latin typeface="굴림체" panose="020B0609000101010101" pitchFamily="49" charset="-127"/>
                <a:ea typeface="굴림체" panose="020B0609000101010101" pitchFamily="49" charset="-127"/>
              </a:rPr>
              <a:t>main </a:t>
            </a:r>
            <a:r>
              <a:rPr lang="ko-KR" altLang="en-US" sz="1800" dirty="0" err="1">
                <a:latin typeface="굴림체" panose="020B0609000101010101" pitchFamily="49" charset="-127"/>
                <a:ea typeface="굴림체" panose="020B0609000101010101" pitchFamily="49" charset="-127"/>
              </a:rPr>
              <a:t>메소드를</a:t>
            </a:r>
            <a:r>
              <a:rPr lang="ko-KR" altLang="en-US" sz="1800" dirty="0">
                <a:latin typeface="굴림체" panose="020B0609000101010101" pitchFamily="49" charset="-127"/>
                <a:ea typeface="굴림체" panose="020B0609000101010101" pitchFamily="49" charset="-127"/>
              </a:rPr>
              <a:t> 프로그램의 </a:t>
            </a:r>
            <a:r>
              <a:rPr lang="ko-KR" altLang="en-US" sz="1800" dirty="0" err="1">
                <a:latin typeface="굴림체" panose="020B0609000101010101" pitchFamily="49" charset="-127"/>
                <a:ea typeface="굴림체" panose="020B0609000101010101" pitchFamily="49" charset="-127"/>
              </a:rPr>
              <a:t>진입점이라고</a:t>
            </a:r>
            <a:r>
              <a:rPr lang="ko-KR" altLang="en-US" sz="1800" dirty="0">
                <a:latin typeface="굴림체" panose="020B0609000101010101" pitchFamily="49" charset="-127"/>
                <a:ea typeface="굴림체" panose="020B0609000101010101" pitchFamily="49" charset="-127"/>
              </a:rPr>
              <a:t> 한다</a:t>
            </a:r>
            <a:r>
              <a:rPr lang="en-US" altLang="ko-KR" sz="1800" dirty="0">
                <a:latin typeface="굴림체" panose="020B0609000101010101" pitchFamily="49" charset="-127"/>
                <a:ea typeface="굴림체" panose="020B0609000101010101" pitchFamily="49" charset="-127"/>
              </a:rPr>
              <a:t>.</a:t>
            </a:r>
          </a:p>
          <a:p>
            <a:pPr>
              <a:buFont typeface="Wingdings" pitchFamily="2" charset="2"/>
              <a:buNone/>
            </a:pPr>
            <a:r>
              <a:rPr lang="en-US" altLang="ko-KR" sz="1800" dirty="0">
                <a:latin typeface="굴림체" panose="020B0609000101010101" pitchFamily="49" charset="-127"/>
                <a:ea typeface="굴림체" panose="020B0609000101010101" pitchFamily="49" charset="-127"/>
              </a:rPr>
              <a:t>❺    String[] </a:t>
            </a:r>
            <a:r>
              <a:rPr lang="en-US" altLang="ko-KR" sz="1800" dirty="0" err="1">
                <a:latin typeface="굴림체" panose="020B0609000101010101" pitchFamily="49" charset="-127"/>
                <a:ea typeface="굴림체" panose="020B0609000101010101" pitchFamily="49" charset="-127"/>
              </a:rPr>
              <a:t>args</a:t>
            </a:r>
            <a:endParaRPr lang="en-US" altLang="ko-KR" sz="1800" dirty="0">
              <a:latin typeface="굴림체" panose="020B0609000101010101" pitchFamily="49" charset="-127"/>
              <a:ea typeface="굴림체" panose="020B0609000101010101" pitchFamily="49" charset="-127"/>
            </a:endParaRPr>
          </a:p>
          <a:p>
            <a:pPr lvl="1">
              <a:spcBef>
                <a:spcPts val="0"/>
              </a:spcBef>
            </a:pPr>
            <a:r>
              <a:rPr lang="ko-KR" altLang="en-US" sz="1800" dirty="0" err="1">
                <a:latin typeface="굴림체" panose="020B0609000101010101" pitchFamily="49" charset="-127"/>
                <a:ea typeface="굴림체" panose="020B0609000101010101" pitchFamily="49" charset="-127"/>
              </a:rPr>
              <a:t>메소드를</a:t>
            </a:r>
            <a:r>
              <a:rPr lang="ko-KR" altLang="en-US" sz="1800" dirty="0">
                <a:latin typeface="굴림체" panose="020B0609000101010101" pitchFamily="49" charset="-127"/>
                <a:ea typeface="굴림체" panose="020B0609000101010101" pitchFamily="49" charset="-127"/>
              </a:rPr>
              <a:t> 실행시키기 위한 재료가 될 만한 데이터를 전달받아야 할 경우 </a:t>
            </a:r>
            <a:r>
              <a:rPr lang="ko-KR" altLang="en-US" sz="1800" dirty="0" err="1">
                <a:latin typeface="굴림체" panose="020B0609000101010101" pitchFamily="49" charset="-127"/>
                <a:ea typeface="굴림체" panose="020B0609000101010101" pitchFamily="49" charset="-127"/>
              </a:rPr>
              <a:t>메소드</a:t>
            </a:r>
            <a:r>
              <a:rPr lang="en-US" altLang="ko-KR" sz="1800" dirty="0">
                <a:latin typeface="굴림체" panose="020B0609000101010101" pitchFamily="49" charset="-127"/>
                <a:ea typeface="굴림체" panose="020B0609000101010101" pitchFamily="49" charset="-127"/>
              </a:rPr>
              <a:t>_</a:t>
            </a:r>
            <a:r>
              <a:rPr lang="ko-KR" altLang="en-US" sz="1800" dirty="0">
                <a:latin typeface="굴림체" panose="020B0609000101010101" pitchFamily="49" charset="-127"/>
                <a:ea typeface="굴림체" panose="020B0609000101010101" pitchFamily="49" charset="-127"/>
              </a:rPr>
              <a:t>이름 다음에 기술하는 </a:t>
            </a:r>
            <a:r>
              <a:rPr lang="en-US" altLang="ko-KR" sz="1800" dirty="0">
                <a:latin typeface="굴림체" panose="020B0609000101010101" pitchFamily="49" charset="-127"/>
                <a:ea typeface="굴림체" panose="020B0609000101010101" pitchFamily="49" charset="-127"/>
              </a:rPr>
              <a:t>( )</a:t>
            </a:r>
            <a:r>
              <a:rPr lang="ko-KR" altLang="en-US" sz="1800" dirty="0">
                <a:latin typeface="굴림체" panose="020B0609000101010101" pitchFamily="49" charset="-127"/>
                <a:ea typeface="굴림체" panose="020B0609000101010101" pitchFamily="49" charset="-127"/>
              </a:rPr>
              <a:t>을 사용한다</a:t>
            </a:r>
            <a:r>
              <a:rPr lang="en-US" altLang="ko-KR" sz="1800" dirty="0">
                <a:latin typeface="굴림체" panose="020B0609000101010101" pitchFamily="49" charset="-127"/>
                <a:ea typeface="굴림체" panose="020B0609000101010101" pitchFamily="49" charset="-127"/>
              </a:rPr>
              <a:t>. </a:t>
            </a:r>
          </a:p>
          <a:p>
            <a:pPr lvl="1">
              <a:spcBef>
                <a:spcPts val="0"/>
              </a:spcBef>
            </a:pPr>
            <a:r>
              <a:rPr lang="en-US" altLang="ko-KR" sz="1800" dirty="0">
                <a:latin typeface="굴림체" panose="020B0609000101010101" pitchFamily="49" charset="-127"/>
                <a:ea typeface="굴림체" panose="020B0609000101010101" pitchFamily="49" charset="-127"/>
              </a:rPr>
              <a:t>( ) </a:t>
            </a:r>
            <a:r>
              <a:rPr lang="ko-KR" altLang="en-US" sz="1800" dirty="0">
                <a:latin typeface="굴림체" panose="020B0609000101010101" pitchFamily="49" charset="-127"/>
                <a:ea typeface="굴림체" panose="020B0609000101010101" pitchFamily="49" charset="-127"/>
              </a:rPr>
              <a:t>안에 기술한 </a:t>
            </a:r>
            <a:r>
              <a:rPr lang="en-US" altLang="ko-KR" sz="1800" dirty="0" err="1">
                <a:latin typeface="굴림체" panose="020B0609000101010101" pitchFamily="49" charset="-127"/>
                <a:ea typeface="굴림체" panose="020B0609000101010101" pitchFamily="49" charset="-127"/>
              </a:rPr>
              <a:t>args</a:t>
            </a:r>
            <a:r>
              <a:rPr lang="ko-KR" altLang="en-US" sz="1800" dirty="0">
                <a:latin typeface="굴림체" panose="020B0609000101010101" pitchFamily="49" charset="-127"/>
                <a:ea typeface="굴림체" panose="020B0609000101010101" pitchFamily="49" charset="-127"/>
              </a:rPr>
              <a:t>가 메소드에 값을 전달했을 경우 이를 받아 올 수 있는 전달인자가 된다</a:t>
            </a:r>
            <a:r>
              <a:rPr lang="en-US" altLang="ko-KR" sz="1800" dirty="0">
                <a:latin typeface="굴림체" panose="020B0609000101010101" pitchFamily="49" charset="-127"/>
                <a:ea typeface="굴림체" panose="020B0609000101010101" pitchFamily="49" charset="-127"/>
              </a:rPr>
              <a:t>.  </a:t>
            </a:r>
            <a:endParaRPr lang="ko-KR" altLang="en-US" sz="1800" dirty="0">
              <a:latin typeface="굴림체" panose="020B0609000101010101" pitchFamily="49" charset="-127"/>
              <a:ea typeface="굴림체" panose="020B0609000101010101" pitchFamily="49" charset="-127"/>
            </a:endParaRPr>
          </a:p>
        </p:txBody>
      </p:sp>
      <p:sp>
        <p:nvSpPr>
          <p:cNvPr id="4" name="Rectangle 2"/>
          <p:cNvSpPr txBox="1">
            <a:spLocks noChangeArrowheads="1"/>
          </p:cNvSpPr>
          <p:nvPr/>
        </p:nvSpPr>
        <p:spPr>
          <a:xfrm>
            <a:off x="1606271" y="620688"/>
            <a:ext cx="3541793"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kumimoji="0" lang="en-US" altLang="ko-KR" sz="3600" dirty="0">
                <a:solidFill>
                  <a:schemeClr val="bg1"/>
                </a:solidFill>
                <a:latin typeface="굴림체" pitchFamily="49" charset="-127"/>
                <a:ea typeface="굴림체" pitchFamily="49" charset="-127"/>
              </a:rPr>
              <a:t>Hello Java</a:t>
            </a:r>
          </a:p>
        </p:txBody>
      </p:sp>
    </p:spTree>
    <p:extLst>
      <p:ext uri="{BB962C8B-B14F-4D97-AF65-F5344CB8AC3E}">
        <p14:creationId xmlns:p14="http://schemas.microsoft.com/office/powerpoint/2010/main" val="631487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제목 1"/>
          <p:cNvSpPr>
            <a:spLocks noGrp="1"/>
          </p:cNvSpPr>
          <p:nvPr>
            <p:ph type="title" idx="4294967295"/>
          </p:nvPr>
        </p:nvSpPr>
        <p:spPr>
          <a:xfrm>
            <a:off x="395536" y="1628800"/>
            <a:ext cx="8555037" cy="4968552"/>
          </a:xfrm>
          <a:prstGeom prst="rect">
            <a:avLst/>
          </a:prstGeom>
        </p:spPr>
        <p:txBody>
          <a:bodyPr>
            <a:noAutofit/>
          </a:bodyPr>
          <a:lstStyle/>
          <a:p>
            <a:pPr algn="l"/>
            <a:r>
              <a:rPr lang="en-US" altLang="ko-KR" dirty="0">
                <a:solidFill>
                  <a:schemeClr val="tx1"/>
                </a:solidFill>
                <a:latin typeface="굴림체" panose="020B0609000101010101" pitchFamily="49" charset="-127"/>
                <a:ea typeface="굴림체" panose="020B0609000101010101" pitchFamily="49" charset="-127"/>
              </a:rPr>
              <a:t>(3) </a:t>
            </a:r>
            <a:r>
              <a:rPr lang="ko-KR" altLang="en-US" dirty="0">
                <a:solidFill>
                  <a:schemeClr val="tx1"/>
                </a:solidFill>
                <a:latin typeface="굴림체" panose="020B0609000101010101" pitchFamily="49" charset="-127"/>
                <a:ea typeface="굴림체" panose="020B0609000101010101" pitchFamily="49" charset="-127"/>
              </a:rPr>
              <a:t>문장</a:t>
            </a:r>
            <a:r>
              <a:rPr lang="en-US" altLang="ko-KR" sz="1800" dirty="0">
                <a:solidFill>
                  <a:schemeClr val="tx1"/>
                </a:solidFill>
                <a:latin typeface="굴림체" panose="020B0609000101010101" pitchFamily="49" charset="-127"/>
                <a:ea typeface="굴림체" panose="020B0609000101010101" pitchFamily="49" charset="-127"/>
              </a:rPr>
              <a:t/>
            </a:r>
            <a:br>
              <a:rPr lang="en-US" altLang="ko-KR" sz="1800" dirty="0">
                <a:solidFill>
                  <a:schemeClr val="tx1"/>
                </a:solidFill>
                <a:latin typeface="굴림체" panose="020B0609000101010101" pitchFamily="49" charset="-127"/>
                <a:ea typeface="굴림체" panose="020B0609000101010101" pitchFamily="49" charset="-127"/>
              </a:rPr>
            </a:br>
            <a:r>
              <a:rPr lang="en-US" altLang="ko-KR" sz="1800" dirty="0">
                <a:solidFill>
                  <a:schemeClr val="tx1"/>
                </a:solidFill>
                <a:latin typeface="굴림체" panose="020B0609000101010101" pitchFamily="49" charset="-127"/>
                <a:ea typeface="굴림체" panose="020B0609000101010101" pitchFamily="49" charset="-127"/>
              </a:rPr>
              <a:t>main </a:t>
            </a:r>
            <a:r>
              <a:rPr lang="ko-KR" altLang="en-US" sz="1800" dirty="0">
                <a:solidFill>
                  <a:schemeClr val="tx1"/>
                </a:solidFill>
                <a:latin typeface="굴림체" panose="020B0609000101010101" pitchFamily="49" charset="-127"/>
                <a:ea typeface="굴림체" panose="020B0609000101010101" pitchFamily="49" charset="-127"/>
              </a:rPr>
              <a:t>메소드까지 정의했다면 이 메소드 안에 수행할 내용을 기술할 차례이다</a:t>
            </a:r>
            <a:r>
              <a:rPr lang="en-US" altLang="ko-KR" sz="1800" dirty="0">
                <a:solidFill>
                  <a:schemeClr val="tx1"/>
                </a:solidFill>
                <a:latin typeface="굴림체" panose="020B0609000101010101" pitchFamily="49" charset="-127"/>
                <a:ea typeface="굴림체" panose="020B0609000101010101" pitchFamily="49" charset="-127"/>
              </a:rPr>
              <a:t>.</a:t>
            </a:r>
            <a:r>
              <a:rPr lang="ko-KR" altLang="en-US" sz="1800" dirty="0">
                <a:solidFill>
                  <a:schemeClr val="tx1"/>
                </a:solidFill>
                <a:latin typeface="굴림체" panose="020B0609000101010101" pitchFamily="49" charset="-127"/>
                <a:ea typeface="굴림체" panose="020B0609000101010101" pitchFamily="49" charset="-127"/>
              </a:rPr>
              <a:t/>
            </a:r>
            <a:br>
              <a:rPr lang="ko-KR" altLang="en-US" sz="1800" dirty="0">
                <a:solidFill>
                  <a:schemeClr val="tx1"/>
                </a:solidFill>
                <a:latin typeface="굴림체" panose="020B0609000101010101" pitchFamily="49" charset="-127"/>
                <a:ea typeface="굴림체" panose="020B0609000101010101" pitchFamily="49" charset="-127"/>
              </a:rPr>
            </a:br>
            <a:r>
              <a:rPr lang="ko-KR" altLang="en-US" sz="1800" dirty="0">
                <a:solidFill>
                  <a:schemeClr val="tx1"/>
                </a:solidFill>
                <a:latin typeface="굴림체" panose="020B0609000101010101" pitchFamily="49" charset="-127"/>
                <a:ea typeface="굴림체" panose="020B0609000101010101" pitchFamily="49" charset="-127"/>
              </a:rPr>
              <a:t>자바는 문장 단위로 프로그램을 작성해야 한다</a:t>
            </a:r>
            <a:r>
              <a:rPr lang="en-US" altLang="ko-KR" sz="1800" dirty="0">
                <a:solidFill>
                  <a:schemeClr val="tx1"/>
                </a:solidFill>
                <a:latin typeface="굴림체" panose="020B0609000101010101" pitchFamily="49" charset="-127"/>
                <a:ea typeface="굴림체" panose="020B0609000101010101" pitchFamily="49" charset="-127"/>
              </a:rPr>
              <a:t>. </a:t>
            </a:r>
            <a:br>
              <a:rPr lang="en-US" altLang="ko-KR" sz="1800" dirty="0">
                <a:solidFill>
                  <a:schemeClr val="tx1"/>
                </a:solidFill>
                <a:latin typeface="굴림체" panose="020B0609000101010101" pitchFamily="49" charset="-127"/>
                <a:ea typeface="굴림체" panose="020B0609000101010101" pitchFamily="49" charset="-127"/>
              </a:rPr>
            </a:br>
            <a:r>
              <a:rPr lang="ko-KR" altLang="en-US" sz="1800" dirty="0">
                <a:solidFill>
                  <a:schemeClr val="tx1"/>
                </a:solidFill>
                <a:latin typeface="굴림체" panose="020B0609000101010101" pitchFamily="49" charset="-127"/>
                <a:ea typeface="굴림체" panose="020B0609000101010101" pitchFamily="49" charset="-127"/>
              </a:rPr>
              <a:t>메소드 내부에 기술할 문장으로는 변수의 선언문이나 다른 메소드를 호출하는 문장들이 있다</a:t>
            </a:r>
            <a:r>
              <a:rPr lang="en-US" altLang="ko-KR" sz="1800" dirty="0">
                <a:solidFill>
                  <a:schemeClr val="tx1"/>
                </a:solidFill>
                <a:latin typeface="굴림체" panose="020B0609000101010101" pitchFamily="49" charset="-127"/>
                <a:ea typeface="굴림체" panose="020B0609000101010101" pitchFamily="49" charset="-127"/>
              </a:rPr>
              <a:t>.</a:t>
            </a:r>
            <a:br>
              <a:rPr lang="en-US" altLang="ko-KR" sz="1800" dirty="0">
                <a:solidFill>
                  <a:schemeClr val="tx1"/>
                </a:solidFill>
                <a:latin typeface="굴림체" panose="020B0609000101010101" pitchFamily="49" charset="-127"/>
                <a:ea typeface="굴림체" panose="020B0609000101010101" pitchFamily="49" charset="-127"/>
              </a:rPr>
            </a:br>
            <a:r>
              <a:rPr lang="en-US" altLang="ko-KR" sz="1800" dirty="0">
                <a:solidFill>
                  <a:schemeClr val="tx1"/>
                </a:solidFill>
                <a:latin typeface="굴림체" panose="020B0609000101010101" pitchFamily="49" charset="-127"/>
                <a:ea typeface="굴림체" panose="020B0609000101010101" pitchFamily="49" charset="-127"/>
              </a:rPr>
              <a:t> JAM</a:t>
            </a:r>
            <a:r>
              <a:rPr lang="ko-KR" altLang="en-US" sz="1800" dirty="0">
                <a:solidFill>
                  <a:schemeClr val="tx1"/>
                </a:solidFill>
                <a:latin typeface="굴림체" panose="020B0609000101010101" pitchFamily="49" charset="-127"/>
                <a:ea typeface="굴림체" panose="020B0609000101010101" pitchFamily="49" charset="-127"/>
              </a:rPr>
              <a:t>은 세미콜론으로 끝나면 이를 하나의 문장으로 인식한다</a:t>
            </a:r>
            <a:r>
              <a:rPr lang="en-US" altLang="ko-KR" sz="1800" dirty="0">
                <a:solidFill>
                  <a:schemeClr val="tx1"/>
                </a:solidFill>
                <a:latin typeface="굴림체" panose="020B0609000101010101" pitchFamily="49" charset="-127"/>
                <a:ea typeface="굴림체" panose="020B0609000101010101" pitchFamily="49" charset="-127"/>
              </a:rPr>
              <a:t>. </a:t>
            </a:r>
            <a:br>
              <a:rPr lang="en-US" altLang="ko-KR" sz="1800" dirty="0">
                <a:solidFill>
                  <a:schemeClr val="tx1"/>
                </a:solidFill>
                <a:latin typeface="굴림체" panose="020B0609000101010101" pitchFamily="49" charset="-127"/>
                <a:ea typeface="굴림체" panose="020B0609000101010101" pitchFamily="49" charset="-127"/>
              </a:rPr>
            </a:br>
            <a:r>
              <a:rPr lang="ko-KR" altLang="en-US" sz="1800" dirty="0">
                <a:solidFill>
                  <a:schemeClr val="tx1"/>
                </a:solidFill>
                <a:latin typeface="굴림체" panose="020B0609000101010101" pitchFamily="49" charset="-127"/>
                <a:ea typeface="굴림체" panose="020B0609000101010101" pitchFamily="49" charset="-127"/>
              </a:rPr>
              <a:t>반드시 문장의 끝을 세미콜론으로 마감해야 한다</a:t>
            </a:r>
            <a:r>
              <a:rPr lang="en-US" altLang="ko-KR" sz="1800" dirty="0">
                <a:solidFill>
                  <a:schemeClr val="tx1"/>
                </a:solidFill>
                <a:latin typeface="굴림체" panose="020B0609000101010101" pitchFamily="49" charset="-127"/>
                <a:ea typeface="굴림체" panose="020B0609000101010101" pitchFamily="49" charset="-127"/>
              </a:rPr>
              <a:t>. </a:t>
            </a:r>
            <a:br>
              <a:rPr lang="en-US" altLang="ko-KR" sz="1800" dirty="0">
                <a:solidFill>
                  <a:schemeClr val="tx1"/>
                </a:solidFill>
                <a:latin typeface="굴림체" panose="020B0609000101010101" pitchFamily="49" charset="-127"/>
                <a:ea typeface="굴림체" panose="020B0609000101010101" pitchFamily="49" charset="-127"/>
              </a:rPr>
            </a:br>
            <a:r>
              <a:rPr lang="en-US" altLang="ko-KR" sz="1800" dirty="0">
                <a:solidFill>
                  <a:schemeClr val="tx1"/>
                </a:solidFill>
                <a:latin typeface="굴림체" panose="020B0609000101010101" pitchFamily="49" charset="-127"/>
                <a:ea typeface="굴림체" panose="020B0609000101010101" pitchFamily="49" charset="-127"/>
              </a:rPr>
              <a:t>     </a:t>
            </a:r>
            <a:r>
              <a:rPr lang="en-US" altLang="ko-KR" sz="1800" dirty="0" err="1">
                <a:solidFill>
                  <a:schemeClr val="tx1"/>
                </a:solidFill>
                <a:latin typeface="굴림체" panose="020B0609000101010101" pitchFamily="49" charset="-127"/>
                <a:ea typeface="굴림체" panose="020B0609000101010101" pitchFamily="49" charset="-127"/>
              </a:rPr>
              <a:t>System.out.println</a:t>
            </a:r>
            <a:r>
              <a:rPr lang="en-US" altLang="ko-KR" sz="1800" dirty="0">
                <a:solidFill>
                  <a:schemeClr val="tx1"/>
                </a:solidFill>
                <a:latin typeface="굴림체" panose="020B0609000101010101" pitchFamily="49" charset="-127"/>
                <a:ea typeface="굴림체" panose="020B0609000101010101" pitchFamily="49" charset="-127"/>
              </a:rPr>
              <a:t>( "Hello Java" ) ;</a:t>
            </a:r>
            <a:br>
              <a:rPr lang="en-US" altLang="ko-KR" sz="1800" dirty="0">
                <a:solidFill>
                  <a:schemeClr val="tx1"/>
                </a:solidFill>
                <a:latin typeface="굴림체" panose="020B0609000101010101" pitchFamily="49" charset="-127"/>
                <a:ea typeface="굴림체" panose="020B0609000101010101" pitchFamily="49" charset="-127"/>
              </a:rPr>
            </a:br>
            <a:r>
              <a:rPr lang="en-US" altLang="ko-KR" sz="1800" dirty="0">
                <a:solidFill>
                  <a:schemeClr val="tx1"/>
                </a:solidFill>
                <a:latin typeface="굴림체" panose="020B0609000101010101" pitchFamily="49" charset="-127"/>
                <a:ea typeface="굴림체" panose="020B0609000101010101" pitchFamily="49" charset="-127"/>
              </a:rPr>
              <a:t/>
            </a:r>
            <a:br>
              <a:rPr lang="en-US" altLang="ko-KR" sz="1800" dirty="0">
                <a:solidFill>
                  <a:schemeClr val="tx1"/>
                </a:solidFill>
                <a:latin typeface="굴림체" panose="020B0609000101010101" pitchFamily="49" charset="-127"/>
                <a:ea typeface="굴림체" panose="020B0609000101010101" pitchFamily="49" charset="-127"/>
              </a:rPr>
            </a:br>
            <a:r>
              <a:rPr lang="ko-KR" altLang="en-US" sz="1800" dirty="0">
                <a:solidFill>
                  <a:schemeClr val="tx1"/>
                </a:solidFill>
                <a:latin typeface="굴림체" panose="020B0609000101010101" pitchFamily="49" charset="-127"/>
                <a:ea typeface="굴림체" panose="020B0609000101010101" pitchFamily="49" charset="-127"/>
              </a:rPr>
              <a:t>위 문장은 화면에 </a:t>
            </a:r>
            <a:r>
              <a:rPr lang="en-US" altLang="ko-KR" sz="1800" dirty="0">
                <a:solidFill>
                  <a:schemeClr val="tx1"/>
                </a:solidFill>
                <a:latin typeface="굴림체" panose="020B0609000101010101" pitchFamily="49" charset="-127"/>
                <a:ea typeface="굴림체" panose="020B0609000101010101" pitchFamily="49" charset="-127"/>
              </a:rPr>
              <a:t>"Hello Java"</a:t>
            </a:r>
            <a:r>
              <a:rPr lang="ko-KR" altLang="en-US" sz="1800" dirty="0">
                <a:solidFill>
                  <a:schemeClr val="tx1"/>
                </a:solidFill>
                <a:latin typeface="굴림체" panose="020B0609000101010101" pitchFamily="49" charset="-127"/>
                <a:ea typeface="굴림체" panose="020B0609000101010101" pitchFamily="49" charset="-127"/>
              </a:rPr>
              <a:t>를 출력하라는 내용이다</a:t>
            </a:r>
            <a:r>
              <a:rPr lang="en-US" altLang="ko-KR" sz="1800" dirty="0">
                <a:solidFill>
                  <a:schemeClr val="tx1"/>
                </a:solidFill>
                <a:latin typeface="굴림체" panose="020B0609000101010101" pitchFamily="49" charset="-127"/>
                <a:ea typeface="굴림체" panose="020B0609000101010101" pitchFamily="49" charset="-127"/>
              </a:rPr>
              <a:t>. </a:t>
            </a:r>
            <a:br>
              <a:rPr lang="en-US" altLang="ko-KR" sz="1800" dirty="0">
                <a:solidFill>
                  <a:schemeClr val="tx1"/>
                </a:solidFill>
                <a:latin typeface="굴림체" panose="020B0609000101010101" pitchFamily="49" charset="-127"/>
                <a:ea typeface="굴림체" panose="020B0609000101010101" pitchFamily="49" charset="-127"/>
              </a:rPr>
            </a:br>
            <a:r>
              <a:rPr lang="en-US" altLang="ko-KR" sz="1800" dirty="0" err="1">
                <a:solidFill>
                  <a:schemeClr val="tx1"/>
                </a:solidFill>
                <a:latin typeface="굴림체" panose="020B0609000101010101" pitchFamily="49" charset="-127"/>
                <a:ea typeface="굴림체" panose="020B0609000101010101" pitchFamily="49" charset="-127"/>
              </a:rPr>
              <a:t>System.out.println</a:t>
            </a:r>
            <a:r>
              <a:rPr lang="en-US" altLang="ko-KR" sz="1800" dirty="0">
                <a:solidFill>
                  <a:schemeClr val="tx1"/>
                </a:solidFill>
                <a:latin typeface="굴림체" panose="020B0609000101010101" pitchFamily="49" charset="-127"/>
                <a:ea typeface="굴림체" panose="020B0609000101010101" pitchFamily="49" charset="-127"/>
              </a:rPr>
              <a:t>( ) </a:t>
            </a:r>
            <a:r>
              <a:rPr lang="ko-KR" altLang="en-US" sz="1800" dirty="0">
                <a:solidFill>
                  <a:schemeClr val="tx1"/>
                </a:solidFill>
                <a:latin typeface="굴림체" panose="020B0609000101010101" pitchFamily="49" charset="-127"/>
                <a:ea typeface="굴림체" panose="020B0609000101010101" pitchFamily="49" charset="-127"/>
              </a:rPr>
              <a:t>메소드는 ”</a:t>
            </a:r>
            <a:r>
              <a:rPr lang="en-US" altLang="ko-KR" sz="1800" dirty="0">
                <a:solidFill>
                  <a:schemeClr val="tx1"/>
                </a:solidFill>
                <a:latin typeface="굴림체" panose="020B0609000101010101" pitchFamily="49" charset="-127"/>
                <a:ea typeface="굴림체" panose="020B0609000101010101" pitchFamily="49" charset="-127"/>
              </a:rPr>
              <a:t>(</a:t>
            </a:r>
            <a:r>
              <a:rPr lang="ko-KR" altLang="en-US" sz="1800" dirty="0">
                <a:solidFill>
                  <a:schemeClr val="tx1"/>
                </a:solidFill>
                <a:latin typeface="굴림체" panose="020B0609000101010101" pitchFamily="49" charset="-127"/>
                <a:ea typeface="굴림체" panose="020B0609000101010101" pitchFamily="49" charset="-127"/>
              </a:rPr>
              <a:t>큰 따옴표</a:t>
            </a:r>
            <a:r>
              <a:rPr lang="en-US" altLang="ko-KR" sz="1800" dirty="0">
                <a:solidFill>
                  <a:schemeClr val="tx1"/>
                </a:solidFill>
                <a:latin typeface="굴림체" panose="020B0609000101010101" pitchFamily="49" charset="-127"/>
                <a:ea typeface="굴림체" panose="020B0609000101010101" pitchFamily="49" charset="-127"/>
              </a:rPr>
              <a:t>)</a:t>
            </a:r>
            <a:r>
              <a:rPr lang="ko-KR" altLang="en-US" sz="1800" dirty="0">
                <a:solidFill>
                  <a:schemeClr val="tx1"/>
                </a:solidFill>
                <a:latin typeface="굴림체" panose="020B0609000101010101" pitchFamily="49" charset="-127"/>
                <a:ea typeface="굴림체" panose="020B0609000101010101" pitchFamily="49" charset="-127"/>
              </a:rPr>
              <a:t>로 둘러싸인 문자열을 화면에 출력하는 역할을 한다</a:t>
            </a:r>
            <a:br>
              <a:rPr lang="ko-KR" altLang="en-US" sz="1800" dirty="0">
                <a:solidFill>
                  <a:schemeClr val="tx1"/>
                </a:solidFill>
                <a:latin typeface="굴림체" panose="020B0609000101010101" pitchFamily="49" charset="-127"/>
                <a:ea typeface="굴림체" panose="020B0609000101010101" pitchFamily="49" charset="-127"/>
              </a:rPr>
            </a:br>
            <a:r>
              <a:rPr lang="en-US" altLang="ko-KR" sz="1800" dirty="0">
                <a:solidFill>
                  <a:schemeClr val="tx1"/>
                </a:solidFill>
                <a:latin typeface="굴림체" panose="020B0609000101010101" pitchFamily="49" charset="-127"/>
                <a:ea typeface="굴림체" panose="020B0609000101010101" pitchFamily="49" charset="-127"/>
              </a:rPr>
              <a:t/>
            </a:r>
            <a:br>
              <a:rPr lang="en-US" altLang="ko-KR" sz="1800" dirty="0">
                <a:solidFill>
                  <a:schemeClr val="tx1"/>
                </a:solidFill>
                <a:latin typeface="굴림체" panose="020B0609000101010101" pitchFamily="49" charset="-127"/>
                <a:ea typeface="굴림체" panose="020B0609000101010101" pitchFamily="49" charset="-127"/>
              </a:rPr>
            </a:br>
            <a:r>
              <a:rPr lang="en-US" altLang="ko-KR" dirty="0">
                <a:solidFill>
                  <a:schemeClr val="tx1"/>
                </a:solidFill>
                <a:latin typeface="굴림체" panose="020B0609000101010101" pitchFamily="49" charset="-127"/>
                <a:ea typeface="굴림체" panose="020B0609000101010101" pitchFamily="49" charset="-127"/>
              </a:rPr>
              <a:t>(4) </a:t>
            </a:r>
            <a:r>
              <a:rPr lang="ko-KR" altLang="en-US" dirty="0">
                <a:solidFill>
                  <a:schemeClr val="tx1"/>
                </a:solidFill>
                <a:latin typeface="굴림체" panose="020B0609000101010101" pitchFamily="49" charset="-127"/>
                <a:ea typeface="굴림체" panose="020B0609000101010101" pitchFamily="49" charset="-127"/>
              </a:rPr>
              <a:t>출력을 위한 문장</a:t>
            </a:r>
            <a:r>
              <a:rPr kumimoji="0" lang="en-US" altLang="ko-KR" sz="1800" b="0" i="0" u="none" strike="noStrike" kern="1200" cap="none" spc="100" normalizeH="0" baseline="0" noProof="0" dirty="0">
                <a:ln w="18000">
                  <a:noFill/>
                  <a:prstDash val="solid"/>
                </a:ln>
                <a:solidFill>
                  <a:schemeClr val="tx1"/>
                </a:solidFill>
                <a:effectLst>
                  <a:outerShdw blurRad="44450" dist="25400" dir="2700000" algn="tl" rotWithShape="0">
                    <a:schemeClr val="bg1">
                      <a:alpha val="51000"/>
                    </a:schemeClr>
                  </a:outerShdw>
                </a:effectLst>
                <a:uLnTx/>
                <a:uFillTx/>
                <a:latin typeface="굴림체" panose="020B0609000101010101" pitchFamily="49" charset="-127"/>
                <a:ea typeface="굴림체" panose="020B0609000101010101" pitchFamily="49" charset="-127"/>
              </a:rPr>
              <a:t/>
            </a:r>
            <a:br>
              <a:rPr kumimoji="0" lang="en-US" altLang="ko-KR" sz="1800" b="0" i="0" u="none" strike="noStrike" kern="1200" cap="none" spc="100" normalizeH="0" baseline="0" noProof="0" dirty="0">
                <a:ln w="18000">
                  <a:noFill/>
                  <a:prstDash val="solid"/>
                </a:ln>
                <a:solidFill>
                  <a:schemeClr val="tx1"/>
                </a:solidFill>
                <a:effectLst>
                  <a:outerShdw blurRad="44450" dist="25400" dir="2700000" algn="tl" rotWithShape="0">
                    <a:schemeClr val="bg1">
                      <a:alpha val="51000"/>
                    </a:schemeClr>
                  </a:outerShdw>
                </a:effectLst>
                <a:uLnTx/>
                <a:uFillTx/>
                <a:latin typeface="굴림체" panose="020B0609000101010101" pitchFamily="49" charset="-127"/>
                <a:ea typeface="굴림체" panose="020B0609000101010101" pitchFamily="49" charset="-127"/>
              </a:rPr>
            </a:br>
            <a:r>
              <a:rPr lang="en-US" altLang="ko-KR" sz="1800" dirty="0" err="1">
                <a:solidFill>
                  <a:schemeClr val="tx1"/>
                </a:solidFill>
                <a:latin typeface="굴림체" panose="020B0609000101010101" pitchFamily="49" charset="-127"/>
                <a:ea typeface="굴림체" panose="020B0609000101010101" pitchFamily="49" charset="-127"/>
              </a:rPr>
              <a:t>System.out.println</a:t>
            </a:r>
            <a:r>
              <a:rPr lang="en-US" altLang="ko-KR" sz="1800" dirty="0">
                <a:solidFill>
                  <a:schemeClr val="tx1"/>
                </a:solidFill>
                <a:latin typeface="굴림체" panose="020B0609000101010101" pitchFamily="49" charset="-127"/>
                <a:ea typeface="굴림체" panose="020B0609000101010101" pitchFamily="49" charset="-127"/>
              </a:rPr>
              <a:t>( "Hello Java" ) ;             </a:t>
            </a:r>
            <a:r>
              <a:rPr lang="ko-KR" altLang="en-US" sz="1800" dirty="0">
                <a:solidFill>
                  <a:schemeClr val="tx1"/>
                </a:solidFill>
                <a:latin typeface="굴림체" panose="020B0609000101010101" pitchFamily="49" charset="-127"/>
                <a:ea typeface="굴림체" panose="020B0609000101010101" pitchFamily="49" charset="-127"/>
              </a:rPr>
              <a:t>출력할 내용</a:t>
            </a:r>
          </a:p>
        </p:txBody>
      </p:sp>
      <p:sp>
        <p:nvSpPr>
          <p:cNvPr id="47110" name="직사각형 15"/>
          <p:cNvSpPr>
            <a:spLocks noChangeArrowheads="1"/>
          </p:cNvSpPr>
          <p:nvPr/>
        </p:nvSpPr>
        <p:spPr bwMode="auto">
          <a:xfrm>
            <a:off x="4788024" y="3203128"/>
            <a:ext cx="3416300" cy="369888"/>
          </a:xfrm>
          <a:prstGeom prst="rect">
            <a:avLst/>
          </a:prstGeom>
          <a:noFill/>
          <a:ln w="9525">
            <a:noFill/>
            <a:miter lim="800000"/>
            <a:headEnd/>
            <a:tailEnd/>
          </a:ln>
        </p:spPr>
        <p:txBody>
          <a:bodyPr wrap="none">
            <a:spAutoFit/>
          </a:bodyPr>
          <a:lstStyle/>
          <a:p>
            <a:r>
              <a:rPr lang="ko-KR" altLang="en-US" dirty="0"/>
              <a:t>문장의 끝을 세미콜론으로 마감</a:t>
            </a:r>
          </a:p>
        </p:txBody>
      </p:sp>
      <p:cxnSp>
        <p:nvCxnSpPr>
          <p:cNvPr id="10" name="직선 화살표 연결선 9"/>
          <p:cNvCxnSpPr/>
          <p:nvPr/>
        </p:nvCxnSpPr>
        <p:spPr>
          <a:xfrm flipH="1">
            <a:off x="4644008" y="5445224"/>
            <a:ext cx="115212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kumimoji="0" lang="en-US" altLang="ko-KR" sz="3600" dirty="0">
                <a:solidFill>
                  <a:schemeClr val="bg1"/>
                </a:solidFill>
                <a:latin typeface="굴림체" pitchFamily="49" charset="-127"/>
                <a:ea typeface="굴림체" pitchFamily="49" charset="-127"/>
              </a:rPr>
              <a:t>Hello Java</a:t>
            </a:r>
          </a:p>
        </p:txBody>
      </p:sp>
    </p:spTree>
    <p:extLst>
      <p:ext uri="{BB962C8B-B14F-4D97-AF65-F5344CB8AC3E}">
        <p14:creationId xmlns:p14="http://schemas.microsoft.com/office/powerpoint/2010/main" val="1456570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3384376"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kumimoji="0" lang="ko-KR" altLang="en-US" sz="3600" dirty="0" smtClean="0">
                <a:solidFill>
                  <a:schemeClr val="bg1"/>
                </a:solidFill>
                <a:latin typeface="굴림체" pitchFamily="49" charset="-127"/>
                <a:ea typeface="굴림체" pitchFamily="49" charset="-127"/>
              </a:rPr>
              <a:t>변수와 </a:t>
            </a:r>
            <a:r>
              <a:rPr kumimoji="0" lang="ko-KR" altLang="en-US" sz="3600" dirty="0" err="1" smtClean="0">
                <a:solidFill>
                  <a:schemeClr val="bg1"/>
                </a:solidFill>
                <a:latin typeface="굴림체" pitchFamily="49" charset="-127"/>
                <a:ea typeface="굴림체" pitchFamily="49" charset="-127"/>
              </a:rPr>
              <a:t>자료형</a:t>
            </a:r>
            <a:endParaRPr kumimoji="0" lang="en-US" altLang="ko-KR" sz="3600" dirty="0">
              <a:solidFill>
                <a:schemeClr val="bg1"/>
              </a:solidFill>
              <a:latin typeface="굴림체" pitchFamily="49" charset="-127"/>
              <a:ea typeface="굴림체" pitchFamily="49" charset="-127"/>
            </a:endParaRPr>
          </a:p>
        </p:txBody>
      </p:sp>
      <p:pic>
        <p:nvPicPr>
          <p:cNvPr id="4" name="그림 3"/>
          <p:cNvPicPr>
            <a:picLocks noChangeAspect="1"/>
          </p:cNvPicPr>
          <p:nvPr/>
        </p:nvPicPr>
        <p:blipFill>
          <a:blip r:embed="rId2"/>
          <a:stretch>
            <a:fillRect/>
          </a:stretch>
        </p:blipFill>
        <p:spPr>
          <a:xfrm>
            <a:off x="28600" y="1772816"/>
            <a:ext cx="8143800" cy="3684637"/>
          </a:xfrm>
          <a:prstGeom prst="rect">
            <a:avLst/>
          </a:prstGeom>
        </p:spPr>
      </p:pic>
      <p:sp>
        <p:nvSpPr>
          <p:cNvPr id="5" name="TextBox 4"/>
          <p:cNvSpPr txBox="1"/>
          <p:nvPr/>
        </p:nvSpPr>
        <p:spPr>
          <a:xfrm>
            <a:off x="971600" y="1556792"/>
            <a:ext cx="3024336" cy="584775"/>
          </a:xfrm>
          <a:prstGeom prst="rect">
            <a:avLst/>
          </a:prstGeom>
          <a:noFill/>
        </p:spPr>
        <p:txBody>
          <a:bodyPr wrap="square" rtlCol="0">
            <a:spAutoFit/>
          </a:bodyPr>
          <a:lstStyle/>
          <a:p>
            <a:r>
              <a:rPr lang="ko-KR" altLang="en-US" sz="3200" dirty="0" smtClean="0">
                <a:solidFill>
                  <a:schemeClr val="tx2"/>
                </a:solidFill>
              </a:rPr>
              <a:t>변수</a:t>
            </a:r>
            <a:endParaRPr lang="ko-KR" altLang="en-US" sz="3200" dirty="0">
              <a:solidFill>
                <a:schemeClr val="tx2"/>
              </a:solidFill>
            </a:endParaRPr>
          </a:p>
        </p:txBody>
      </p:sp>
    </p:spTree>
    <p:extLst>
      <p:ext uri="{BB962C8B-B14F-4D97-AF65-F5344CB8AC3E}">
        <p14:creationId xmlns:p14="http://schemas.microsoft.com/office/powerpoint/2010/main" val="1572321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3384376"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kumimoji="0" lang="ko-KR" altLang="en-US" sz="3600" dirty="0" smtClean="0">
                <a:solidFill>
                  <a:schemeClr val="bg1"/>
                </a:solidFill>
                <a:latin typeface="굴림체" pitchFamily="49" charset="-127"/>
                <a:ea typeface="굴림체" pitchFamily="49" charset="-127"/>
              </a:rPr>
              <a:t>변수와 </a:t>
            </a:r>
            <a:r>
              <a:rPr kumimoji="0" lang="ko-KR" altLang="en-US" sz="3600" dirty="0" err="1" smtClean="0">
                <a:solidFill>
                  <a:schemeClr val="bg1"/>
                </a:solidFill>
                <a:latin typeface="굴림체" pitchFamily="49" charset="-127"/>
                <a:ea typeface="굴림체" pitchFamily="49" charset="-127"/>
              </a:rPr>
              <a:t>자료형</a:t>
            </a:r>
            <a:endParaRPr kumimoji="0" lang="en-US" altLang="ko-KR" sz="3600" dirty="0">
              <a:solidFill>
                <a:schemeClr val="bg1"/>
              </a:solidFill>
              <a:latin typeface="굴림체" pitchFamily="49" charset="-127"/>
              <a:ea typeface="굴림체" pitchFamily="49" charset="-127"/>
            </a:endParaRPr>
          </a:p>
        </p:txBody>
      </p:sp>
      <p:pic>
        <p:nvPicPr>
          <p:cNvPr id="4" name="그림 3"/>
          <p:cNvPicPr>
            <a:picLocks noChangeAspect="1"/>
          </p:cNvPicPr>
          <p:nvPr/>
        </p:nvPicPr>
        <p:blipFill>
          <a:blip r:embed="rId2"/>
          <a:stretch>
            <a:fillRect/>
          </a:stretch>
        </p:blipFill>
        <p:spPr>
          <a:xfrm>
            <a:off x="179512" y="1340768"/>
            <a:ext cx="8496944" cy="5256584"/>
          </a:xfrm>
          <a:prstGeom prst="rect">
            <a:avLst/>
          </a:prstGeom>
        </p:spPr>
      </p:pic>
    </p:spTree>
    <p:extLst>
      <p:ext uri="{BB962C8B-B14F-4D97-AF65-F5344CB8AC3E}">
        <p14:creationId xmlns:p14="http://schemas.microsoft.com/office/powerpoint/2010/main" val="553210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a:solidFill>
                  <a:schemeClr val="bg1"/>
                </a:solidFill>
                <a:latin typeface="굴림체" pitchFamily="49" charset="-127"/>
                <a:ea typeface="굴림체" pitchFamily="49" charset="-127"/>
              </a:rPr>
              <a:t>선택문</a:t>
            </a:r>
            <a:endParaRPr lang="en-US" altLang="ko-KR" sz="3600" dirty="0">
              <a:solidFill>
                <a:schemeClr val="bg1"/>
              </a:solidFill>
              <a:latin typeface="굴림체" pitchFamily="49" charset="-127"/>
              <a:ea typeface="굴림체" pitchFamily="49" charset="-127"/>
            </a:endParaRPr>
          </a:p>
        </p:txBody>
      </p:sp>
      <p:pic>
        <p:nvPicPr>
          <p:cNvPr id="3" name="그림 2"/>
          <p:cNvPicPr>
            <a:picLocks noChangeAspect="1"/>
          </p:cNvPicPr>
          <p:nvPr/>
        </p:nvPicPr>
        <p:blipFill>
          <a:blip r:embed="rId3"/>
          <a:stretch>
            <a:fillRect/>
          </a:stretch>
        </p:blipFill>
        <p:spPr>
          <a:xfrm>
            <a:off x="107504" y="1340768"/>
            <a:ext cx="8784976" cy="4714875"/>
          </a:xfrm>
          <a:prstGeom prst="rect">
            <a:avLst/>
          </a:prstGeom>
        </p:spPr>
      </p:pic>
    </p:spTree>
    <p:extLst>
      <p:ext uri="{BB962C8B-B14F-4D97-AF65-F5344CB8AC3E}">
        <p14:creationId xmlns:p14="http://schemas.microsoft.com/office/powerpoint/2010/main" val="253298026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8" name="Rectangle 46"/>
          <p:cNvSpPr>
            <a:spLocks noChangeArrowheads="1"/>
          </p:cNvSpPr>
          <p:nvPr/>
        </p:nvSpPr>
        <p:spPr bwMode="auto">
          <a:xfrm>
            <a:off x="0" y="-1588"/>
            <a:ext cx="184150" cy="46037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ko-KR" altLang="en-US">
              <a:solidFill>
                <a:schemeClr val="bg2"/>
              </a:solidFill>
              <a:latin typeface="굴림체" pitchFamily="49" charset="-127"/>
              <a:ea typeface="굴림체" pitchFamily="49" charset="-127"/>
            </a:endParaRPr>
          </a:p>
        </p:txBody>
      </p:sp>
      <p:sp>
        <p:nvSpPr>
          <p:cNvPr id="6"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a:solidFill>
                  <a:schemeClr val="bg1"/>
                </a:solidFill>
                <a:latin typeface="굴림체" pitchFamily="49" charset="-127"/>
                <a:ea typeface="굴림체" pitchFamily="49" charset="-127"/>
              </a:rPr>
              <a:t>선택문</a:t>
            </a:r>
            <a:endParaRPr lang="en-US" altLang="ko-KR" sz="3600" dirty="0">
              <a:solidFill>
                <a:schemeClr val="bg1"/>
              </a:solidFill>
              <a:latin typeface="굴림체" pitchFamily="49" charset="-127"/>
              <a:ea typeface="굴림체" pitchFamily="49" charset="-127"/>
            </a:endParaRPr>
          </a:p>
        </p:txBody>
      </p:sp>
      <p:pic>
        <p:nvPicPr>
          <p:cNvPr id="8" name="Picture 2" descr="흐름도"/>
          <p:cNvPicPr>
            <a:picLocks noChangeAspect="1" noChangeArrowheads="1"/>
          </p:cNvPicPr>
          <p:nvPr/>
        </p:nvPicPr>
        <p:blipFill>
          <a:blip r:embed="rId3" cstate="print"/>
          <a:srcRect/>
          <a:stretch>
            <a:fillRect/>
          </a:stretch>
        </p:blipFill>
        <p:spPr bwMode="auto">
          <a:xfrm>
            <a:off x="220992" y="1484784"/>
            <a:ext cx="2982856" cy="2160240"/>
          </a:xfrm>
          <a:prstGeom prst="rect">
            <a:avLst/>
          </a:prstGeom>
          <a:noFill/>
        </p:spPr>
      </p:pic>
      <p:pic>
        <p:nvPicPr>
          <p:cNvPr id="9" name="그림 8"/>
          <p:cNvPicPr>
            <a:picLocks noChangeAspect="1"/>
          </p:cNvPicPr>
          <p:nvPr/>
        </p:nvPicPr>
        <p:blipFill>
          <a:blip r:embed="rId4"/>
          <a:stretch>
            <a:fillRect/>
          </a:stretch>
        </p:blipFill>
        <p:spPr>
          <a:xfrm>
            <a:off x="3563888" y="1486289"/>
            <a:ext cx="5256584" cy="2016224"/>
          </a:xfrm>
          <a:prstGeom prst="rect">
            <a:avLst/>
          </a:prstGeom>
        </p:spPr>
      </p:pic>
      <p:sp>
        <p:nvSpPr>
          <p:cNvPr id="2" name="직사각형 1"/>
          <p:cNvSpPr/>
          <p:nvPr/>
        </p:nvSpPr>
        <p:spPr>
          <a:xfrm>
            <a:off x="184150" y="3796005"/>
            <a:ext cx="8780338" cy="2862322"/>
          </a:xfrm>
          <a:prstGeom prst="rect">
            <a:avLst/>
          </a:prstGeom>
        </p:spPr>
        <p:txBody>
          <a:bodyPr wrap="square">
            <a:spAutoFit/>
          </a:bodyPr>
          <a:lstStyle/>
          <a:p>
            <a:r>
              <a:rPr lang="en-US" altLang="ko-KR" dirty="0">
                <a:latin typeface="Consolas" panose="020B0609020204030204" pitchFamily="49" charset="0"/>
              </a:rPr>
              <a:t>public class If1 {</a:t>
            </a:r>
          </a:p>
          <a:p>
            <a:r>
              <a:rPr lang="en-US" altLang="ko-KR" dirty="0">
                <a:latin typeface="Consolas" panose="020B0609020204030204" pitchFamily="49" charset="0"/>
              </a:rPr>
              <a:t>	public static void main(String[] </a:t>
            </a:r>
            <a:r>
              <a:rPr lang="en-US" altLang="ko-KR" dirty="0" err="1">
                <a:latin typeface="Consolas" panose="020B0609020204030204" pitchFamily="49" charset="0"/>
              </a:rPr>
              <a:t>args</a:t>
            </a:r>
            <a:r>
              <a:rPr lang="en-US" altLang="ko-KR" dirty="0">
                <a:latin typeface="Consolas" panose="020B0609020204030204" pitchFamily="49" charset="0"/>
              </a:rPr>
              <a:t>) {</a:t>
            </a:r>
          </a:p>
          <a:p>
            <a:r>
              <a:rPr lang="en-US" altLang="ko-KR" dirty="0">
                <a:latin typeface="Consolas" panose="020B0609020204030204" pitchFamily="49" charset="0"/>
              </a:rPr>
              <a:t>		String job = "</a:t>
            </a:r>
            <a:r>
              <a:rPr lang="ko-KR" altLang="en-US" dirty="0">
                <a:latin typeface="Consolas" panose="020B0609020204030204" pitchFamily="49" charset="0"/>
              </a:rPr>
              <a:t>가수</a:t>
            </a:r>
            <a:r>
              <a:rPr lang="en-US" altLang="ko-KR" dirty="0">
                <a:latin typeface="Consolas" panose="020B0609020204030204" pitchFamily="49" charset="0"/>
              </a:rPr>
              <a:t>";</a:t>
            </a:r>
          </a:p>
          <a:p>
            <a:r>
              <a:rPr lang="en-US" altLang="ko-KR" dirty="0">
                <a:latin typeface="Consolas" panose="020B0609020204030204" pitchFamily="49" charset="0"/>
              </a:rPr>
              <a:t>		if (</a:t>
            </a:r>
            <a:r>
              <a:rPr lang="en-US" altLang="ko-KR" dirty="0" err="1">
                <a:latin typeface="Consolas" panose="020B0609020204030204" pitchFamily="49" charset="0"/>
              </a:rPr>
              <a:t>job.equals</a:t>
            </a:r>
            <a:r>
              <a:rPr lang="en-US" altLang="ko-KR" dirty="0">
                <a:latin typeface="Consolas" panose="020B0609020204030204" pitchFamily="49" charset="0"/>
              </a:rPr>
              <a:t>("</a:t>
            </a:r>
            <a:r>
              <a:rPr lang="ko-KR" altLang="en-US" dirty="0">
                <a:latin typeface="Consolas" panose="020B0609020204030204" pitchFamily="49" charset="0"/>
              </a:rPr>
              <a:t>시인</a:t>
            </a:r>
            <a:r>
              <a:rPr lang="en-US" altLang="ko-KR" dirty="0">
                <a:latin typeface="Consolas" panose="020B0609020204030204" pitchFamily="49" charset="0"/>
              </a:rPr>
              <a:t>")) {</a:t>
            </a:r>
          </a:p>
          <a:p>
            <a:r>
              <a:rPr lang="en-US" altLang="ko-KR" dirty="0">
                <a:latin typeface="Consolas" panose="020B0609020204030204" pitchFamily="49" charset="0"/>
              </a:rPr>
              <a:t>			</a:t>
            </a:r>
            <a:r>
              <a:rPr lang="en-US" altLang="ko-KR" dirty="0" err="1">
                <a:latin typeface="Consolas" panose="020B0609020204030204" pitchFamily="49" charset="0"/>
              </a:rPr>
              <a:t>System.out.println</a:t>
            </a:r>
            <a:r>
              <a:rPr lang="en-US" altLang="ko-KR" dirty="0">
                <a:latin typeface="Consolas" panose="020B0609020204030204" pitchFamily="49" charset="0"/>
              </a:rPr>
              <a:t>("</a:t>
            </a:r>
            <a:r>
              <a:rPr lang="ko-KR" altLang="en-US" dirty="0">
                <a:latin typeface="Consolas" panose="020B0609020204030204" pitchFamily="49" charset="0"/>
              </a:rPr>
              <a:t>그댈 위해 노래를 </a:t>
            </a:r>
            <a:r>
              <a:rPr lang="ko-KR" altLang="en-US" dirty="0" err="1">
                <a:latin typeface="Consolas" panose="020B0609020204030204" pitchFamily="49" charset="0"/>
              </a:rPr>
              <a:t>부르겠소</a:t>
            </a:r>
            <a:r>
              <a:rPr lang="en-US" altLang="ko-KR" dirty="0">
                <a:latin typeface="Consolas" panose="020B0609020204030204" pitchFamily="49" charset="0"/>
              </a:rPr>
              <a:t>");</a:t>
            </a:r>
          </a:p>
          <a:p>
            <a:r>
              <a:rPr lang="en-US" altLang="ko-KR" dirty="0">
                <a:latin typeface="Consolas" panose="020B0609020204030204" pitchFamily="49" charset="0"/>
              </a:rPr>
              <a:t>		} else {</a:t>
            </a:r>
          </a:p>
          <a:p>
            <a:r>
              <a:rPr lang="en-US" altLang="ko-KR" dirty="0">
                <a:latin typeface="Consolas" panose="020B0609020204030204" pitchFamily="49" charset="0"/>
              </a:rPr>
              <a:t>			</a:t>
            </a:r>
            <a:r>
              <a:rPr lang="en-US" altLang="ko-KR" dirty="0" err="1">
                <a:latin typeface="Consolas" panose="020B0609020204030204" pitchFamily="49" charset="0"/>
              </a:rPr>
              <a:t>System.out.println</a:t>
            </a:r>
            <a:r>
              <a:rPr lang="en-US" altLang="ko-KR" dirty="0">
                <a:latin typeface="Consolas" panose="020B0609020204030204" pitchFamily="49" charset="0"/>
              </a:rPr>
              <a:t>("</a:t>
            </a:r>
            <a:r>
              <a:rPr lang="ko-KR" altLang="en-US" dirty="0">
                <a:latin typeface="Consolas" panose="020B0609020204030204" pitchFamily="49" charset="0"/>
              </a:rPr>
              <a:t>그댈 위해 춤을 </a:t>
            </a:r>
            <a:r>
              <a:rPr lang="ko-KR" altLang="en-US" dirty="0" err="1">
                <a:latin typeface="Consolas" panose="020B0609020204030204" pitchFamily="49" charset="0"/>
              </a:rPr>
              <a:t>추겠소</a:t>
            </a:r>
            <a:r>
              <a:rPr lang="en-US" altLang="ko-KR" dirty="0">
                <a:latin typeface="Consolas" panose="020B0609020204030204" pitchFamily="49" charset="0"/>
              </a:rPr>
              <a:t>");</a:t>
            </a:r>
          </a:p>
          <a:p>
            <a:r>
              <a:rPr lang="en-US" altLang="ko-KR" dirty="0">
                <a:latin typeface="Consolas" panose="020B0609020204030204" pitchFamily="49" charset="0"/>
              </a:rPr>
              <a:t>		}</a:t>
            </a:r>
          </a:p>
          <a:p>
            <a:r>
              <a:rPr lang="en-US" altLang="ko-KR" dirty="0">
                <a:latin typeface="Consolas" panose="020B0609020204030204" pitchFamily="49" charset="0"/>
              </a:rPr>
              <a:t>	}</a:t>
            </a:r>
          </a:p>
          <a:p>
            <a:r>
              <a:rPr lang="en-US" altLang="ko-KR" dirty="0">
                <a:latin typeface="Consolas" panose="020B0609020204030204" pitchFamily="49" charset="0"/>
              </a:rPr>
              <a:t>}</a:t>
            </a:r>
            <a:r>
              <a:rPr lang="en-US" altLang="ko-KR" dirty="0">
                <a:solidFill>
                  <a:srgbClr val="7F0055"/>
                </a:solidFill>
                <a:latin typeface="Consolas" panose="020B0609020204030204" pitchFamily="49" charset="0"/>
              </a:rPr>
              <a:t>	</a:t>
            </a:r>
          </a:p>
        </p:txBody>
      </p:sp>
    </p:spTree>
    <p:extLst>
      <p:ext uri="{BB962C8B-B14F-4D97-AF65-F5344CB8AC3E}">
        <p14:creationId xmlns:p14="http://schemas.microsoft.com/office/powerpoint/2010/main" val="1406680798"/>
      </p:ext>
    </p:extLst>
  </p:cSld>
  <p:clrMapOvr>
    <a:masterClrMapping/>
  </p:clrMapOvr>
  <p:transition spd="med">
    <p:strip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1588"/>
            <a:ext cx="184150" cy="460376"/>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ko-KR" altLang="en-US">
              <a:solidFill>
                <a:schemeClr val="bg2"/>
              </a:solidFill>
              <a:latin typeface="굴림" pitchFamily="50" charset="-127"/>
              <a:ea typeface="굴림" pitchFamily="50" charset="-127"/>
            </a:endParaRPr>
          </a:p>
        </p:txBody>
      </p:sp>
      <p:sp>
        <p:nvSpPr>
          <p:cNvPr id="8"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4" name="그림 3"/>
          <p:cNvPicPr>
            <a:picLocks noChangeAspect="1"/>
          </p:cNvPicPr>
          <p:nvPr/>
        </p:nvPicPr>
        <p:blipFill>
          <a:blip r:embed="rId2"/>
          <a:stretch>
            <a:fillRect/>
          </a:stretch>
        </p:blipFill>
        <p:spPr>
          <a:xfrm>
            <a:off x="81855" y="1412776"/>
            <a:ext cx="8810625" cy="5328592"/>
          </a:xfrm>
          <a:prstGeom prst="rect">
            <a:avLst/>
          </a:prstGeom>
        </p:spPr>
      </p:pic>
    </p:spTree>
    <p:extLst>
      <p:ext uri="{BB962C8B-B14F-4D97-AF65-F5344CB8AC3E}">
        <p14:creationId xmlns:p14="http://schemas.microsoft.com/office/powerpoint/2010/main" val="676267234"/>
      </p:ext>
    </p:extLst>
  </p:cSld>
  <p:clrMapOvr>
    <a:masterClrMapping/>
  </p:clrMapOvr>
  <p:transition spd="med">
    <p:strips/>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5" name="그림 4"/>
          <p:cNvPicPr>
            <a:picLocks noChangeAspect="1"/>
          </p:cNvPicPr>
          <p:nvPr/>
        </p:nvPicPr>
        <p:blipFill>
          <a:blip r:embed="rId2"/>
          <a:stretch>
            <a:fillRect/>
          </a:stretch>
        </p:blipFill>
        <p:spPr>
          <a:xfrm>
            <a:off x="107504" y="1340768"/>
            <a:ext cx="8210550" cy="5229225"/>
          </a:xfrm>
          <a:prstGeom prst="rect">
            <a:avLst/>
          </a:prstGeom>
        </p:spPr>
      </p:pic>
    </p:spTree>
    <p:extLst>
      <p:ext uri="{BB962C8B-B14F-4D97-AF65-F5344CB8AC3E}">
        <p14:creationId xmlns:p14="http://schemas.microsoft.com/office/powerpoint/2010/main" val="1181047623"/>
      </p:ext>
    </p:extLst>
  </p:cSld>
  <p:clrMapOvr>
    <a:masterClrMapping/>
  </p:clrMapOvr>
  <p:transition spd="med">
    <p:strip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BFB0C817-FEF0-B586-6230-10F01C2F5EB4}"/>
              </a:ext>
            </a:extLst>
          </p:cNvPr>
          <p:cNvSpPr>
            <a:spLocks noGrp="1"/>
          </p:cNvSpPr>
          <p:nvPr>
            <p:ph type="sldNum" sz="quarter" idx="4294967295"/>
          </p:nvPr>
        </p:nvSpPr>
        <p:spPr>
          <a:xfrm>
            <a:off x="8342314" y="6381328"/>
            <a:ext cx="801688" cy="261938"/>
          </a:xfrm>
          <a:prstGeom prst="rect">
            <a:avLst/>
          </a:prstGeom>
        </p:spPr>
        <p:txBody>
          <a:bodyPr/>
          <a:lstStyle/>
          <a:p>
            <a:fld id="{4C751A5E-B517-4058-B869-5ED9F281E1C1}" type="slidenum">
              <a:rPr lang="ko-KR" altLang="en-US" smtClean="0">
                <a:solidFill>
                  <a:srgbClr val="000000"/>
                </a:solidFill>
              </a:rPr>
              <a:pPr/>
              <a:t>4</a:t>
            </a:fld>
            <a:endParaRPr lang="en-US" altLang="ko-KR" dirty="0">
              <a:solidFill>
                <a:srgbClr val="000000"/>
              </a:solidFill>
            </a:endParaRPr>
          </a:p>
        </p:txBody>
      </p:sp>
      <p:sp>
        <p:nvSpPr>
          <p:cNvPr id="3" name="TextBox 2">
            <a:extLst>
              <a:ext uri="{FF2B5EF4-FFF2-40B4-BE49-F238E27FC236}">
                <a16:creationId xmlns:a16="http://schemas.microsoft.com/office/drawing/2014/main" id="{49463457-BD1C-E580-016B-06071BB0355B}"/>
              </a:ext>
            </a:extLst>
          </p:cNvPr>
          <p:cNvSpPr txBox="1"/>
          <p:nvPr/>
        </p:nvSpPr>
        <p:spPr>
          <a:xfrm>
            <a:off x="2051720" y="476672"/>
            <a:ext cx="6480720" cy="769441"/>
          </a:xfrm>
          <a:prstGeom prst="rect">
            <a:avLst/>
          </a:prstGeom>
          <a:noFill/>
        </p:spPr>
        <p:txBody>
          <a:bodyPr wrap="square">
            <a:spAutoFit/>
          </a:bodyPr>
          <a:lstStyle/>
          <a:p>
            <a:pPr fontAlgn="auto" latinLnBrk="1">
              <a:spcBef>
                <a:spcPts val="0"/>
              </a:spcBef>
              <a:spcAft>
                <a:spcPts val="0"/>
              </a:spcAft>
              <a:defRPr/>
            </a:pPr>
            <a:r>
              <a:rPr lang="ko-KR" altLang="en-US" sz="4400" dirty="0">
                <a:solidFill>
                  <a:srgbClr val="FFFFFF"/>
                </a:solidFill>
                <a:latin typeface="맑은 고딕" pitchFamily="50" charset="-127"/>
                <a:ea typeface="맑은 고딕" pitchFamily="50" charset="-127"/>
              </a:rPr>
              <a:t>프런트 엔드</a:t>
            </a:r>
          </a:p>
        </p:txBody>
      </p:sp>
      <p:pic>
        <p:nvPicPr>
          <p:cNvPr id="4" name="그림 3">
            <a:extLst>
              <a:ext uri="{FF2B5EF4-FFF2-40B4-BE49-F238E27FC236}">
                <a16:creationId xmlns:a16="http://schemas.microsoft.com/office/drawing/2014/main" id="{E33E8727-8C1C-FB29-D547-560778C676CD}"/>
              </a:ext>
            </a:extLst>
          </p:cNvPr>
          <p:cNvPicPr>
            <a:picLocks noChangeAspect="1"/>
          </p:cNvPicPr>
          <p:nvPr/>
        </p:nvPicPr>
        <p:blipFill>
          <a:blip r:embed="rId2"/>
          <a:stretch>
            <a:fillRect/>
          </a:stretch>
        </p:blipFill>
        <p:spPr>
          <a:xfrm>
            <a:off x="107504" y="1484784"/>
            <a:ext cx="3124200" cy="2392362"/>
          </a:xfrm>
          <a:prstGeom prst="rect">
            <a:avLst/>
          </a:prstGeom>
        </p:spPr>
      </p:pic>
      <p:pic>
        <p:nvPicPr>
          <p:cNvPr id="5" name="그림 4">
            <a:extLst>
              <a:ext uri="{FF2B5EF4-FFF2-40B4-BE49-F238E27FC236}">
                <a16:creationId xmlns:a16="http://schemas.microsoft.com/office/drawing/2014/main" id="{E0C4CB83-853D-E438-48E5-E0897FB4C10F}"/>
              </a:ext>
            </a:extLst>
          </p:cNvPr>
          <p:cNvPicPr>
            <a:picLocks noChangeAspect="1"/>
          </p:cNvPicPr>
          <p:nvPr/>
        </p:nvPicPr>
        <p:blipFill>
          <a:blip r:embed="rId3"/>
          <a:stretch>
            <a:fillRect/>
          </a:stretch>
        </p:blipFill>
        <p:spPr>
          <a:xfrm>
            <a:off x="3307432" y="1484784"/>
            <a:ext cx="3352800" cy="2392362"/>
          </a:xfrm>
          <a:prstGeom prst="rect">
            <a:avLst/>
          </a:prstGeom>
        </p:spPr>
      </p:pic>
      <p:pic>
        <p:nvPicPr>
          <p:cNvPr id="6" name="그림 5">
            <a:extLst>
              <a:ext uri="{FF2B5EF4-FFF2-40B4-BE49-F238E27FC236}">
                <a16:creationId xmlns:a16="http://schemas.microsoft.com/office/drawing/2014/main" id="{C6CDFA3D-03CE-CD68-97B5-47DBE5C444C8}"/>
              </a:ext>
            </a:extLst>
          </p:cNvPr>
          <p:cNvPicPr>
            <a:picLocks noChangeAspect="1"/>
          </p:cNvPicPr>
          <p:nvPr/>
        </p:nvPicPr>
        <p:blipFill>
          <a:blip r:embed="rId4"/>
          <a:stretch>
            <a:fillRect/>
          </a:stretch>
        </p:blipFill>
        <p:spPr>
          <a:xfrm>
            <a:off x="6781799" y="1412776"/>
            <a:ext cx="2221523" cy="2491581"/>
          </a:xfrm>
          <a:prstGeom prst="rect">
            <a:avLst/>
          </a:prstGeom>
        </p:spPr>
      </p:pic>
      <p:pic>
        <p:nvPicPr>
          <p:cNvPr id="7" name="그림 6">
            <a:extLst>
              <a:ext uri="{FF2B5EF4-FFF2-40B4-BE49-F238E27FC236}">
                <a16:creationId xmlns:a16="http://schemas.microsoft.com/office/drawing/2014/main" id="{FEF3ACDA-0099-6026-E265-774B22A9663B}"/>
              </a:ext>
            </a:extLst>
          </p:cNvPr>
          <p:cNvPicPr>
            <a:picLocks noChangeAspect="1"/>
          </p:cNvPicPr>
          <p:nvPr/>
        </p:nvPicPr>
        <p:blipFill>
          <a:blip r:embed="rId5"/>
          <a:stretch>
            <a:fillRect/>
          </a:stretch>
        </p:blipFill>
        <p:spPr>
          <a:xfrm>
            <a:off x="175846" y="3904357"/>
            <a:ext cx="5676900" cy="2877443"/>
          </a:xfrm>
          <a:prstGeom prst="rect">
            <a:avLst/>
          </a:prstGeom>
        </p:spPr>
      </p:pic>
      <p:pic>
        <p:nvPicPr>
          <p:cNvPr id="8" name="그림 7">
            <a:extLst>
              <a:ext uri="{FF2B5EF4-FFF2-40B4-BE49-F238E27FC236}">
                <a16:creationId xmlns:a16="http://schemas.microsoft.com/office/drawing/2014/main" id="{85E60C2A-F6B8-9FA4-B4CD-A72911E1403A}"/>
              </a:ext>
            </a:extLst>
          </p:cNvPr>
          <p:cNvPicPr>
            <a:picLocks noChangeAspect="1"/>
          </p:cNvPicPr>
          <p:nvPr/>
        </p:nvPicPr>
        <p:blipFill>
          <a:blip r:embed="rId6"/>
          <a:stretch>
            <a:fillRect/>
          </a:stretch>
        </p:blipFill>
        <p:spPr>
          <a:xfrm>
            <a:off x="6019801" y="4071020"/>
            <a:ext cx="1166812" cy="981840"/>
          </a:xfrm>
          <a:prstGeom prst="rect">
            <a:avLst/>
          </a:prstGeom>
        </p:spPr>
      </p:pic>
      <p:pic>
        <p:nvPicPr>
          <p:cNvPr id="9" name="그림 8">
            <a:extLst>
              <a:ext uri="{FF2B5EF4-FFF2-40B4-BE49-F238E27FC236}">
                <a16:creationId xmlns:a16="http://schemas.microsoft.com/office/drawing/2014/main" id="{4AB4FDE6-FBFD-991F-1C26-54D53D0CF0CC}"/>
              </a:ext>
            </a:extLst>
          </p:cNvPr>
          <p:cNvPicPr>
            <a:picLocks noChangeAspect="1"/>
          </p:cNvPicPr>
          <p:nvPr/>
        </p:nvPicPr>
        <p:blipFill>
          <a:blip r:embed="rId7"/>
          <a:stretch>
            <a:fillRect/>
          </a:stretch>
        </p:blipFill>
        <p:spPr>
          <a:xfrm>
            <a:off x="6110287" y="5557045"/>
            <a:ext cx="1166812" cy="1124774"/>
          </a:xfrm>
          <a:prstGeom prst="rect">
            <a:avLst/>
          </a:prstGeom>
        </p:spPr>
      </p:pic>
      <p:pic>
        <p:nvPicPr>
          <p:cNvPr id="10" name="그림 9">
            <a:extLst>
              <a:ext uri="{FF2B5EF4-FFF2-40B4-BE49-F238E27FC236}">
                <a16:creationId xmlns:a16="http://schemas.microsoft.com/office/drawing/2014/main" id="{AB0B51A1-A705-DDFE-9E27-29E40D8A53A3}"/>
              </a:ext>
            </a:extLst>
          </p:cNvPr>
          <p:cNvPicPr>
            <a:picLocks noChangeAspect="1"/>
          </p:cNvPicPr>
          <p:nvPr/>
        </p:nvPicPr>
        <p:blipFill>
          <a:blip r:embed="rId8"/>
          <a:stretch>
            <a:fillRect/>
          </a:stretch>
        </p:blipFill>
        <p:spPr>
          <a:xfrm>
            <a:off x="7391400" y="5557045"/>
            <a:ext cx="1576754" cy="1124774"/>
          </a:xfrm>
          <a:prstGeom prst="rect">
            <a:avLst/>
          </a:prstGeom>
        </p:spPr>
      </p:pic>
      <p:pic>
        <p:nvPicPr>
          <p:cNvPr id="11" name="그림 10">
            <a:extLst>
              <a:ext uri="{FF2B5EF4-FFF2-40B4-BE49-F238E27FC236}">
                <a16:creationId xmlns:a16="http://schemas.microsoft.com/office/drawing/2014/main" id="{6236D168-510F-F8B5-DCA4-E75EBE40A141}"/>
              </a:ext>
            </a:extLst>
          </p:cNvPr>
          <p:cNvPicPr>
            <a:picLocks noChangeAspect="1"/>
          </p:cNvPicPr>
          <p:nvPr/>
        </p:nvPicPr>
        <p:blipFill>
          <a:blip r:embed="rId9"/>
          <a:stretch>
            <a:fillRect/>
          </a:stretch>
        </p:blipFill>
        <p:spPr>
          <a:xfrm>
            <a:off x="7277099" y="4185496"/>
            <a:ext cx="1691055" cy="867363"/>
          </a:xfrm>
          <a:prstGeom prst="rect">
            <a:avLst/>
          </a:prstGeom>
        </p:spPr>
      </p:pic>
    </p:spTree>
    <p:extLst>
      <p:ext uri="{BB962C8B-B14F-4D97-AF65-F5344CB8AC3E}">
        <p14:creationId xmlns:p14="http://schemas.microsoft.com/office/powerpoint/2010/main" val="321225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2" name="그림 1"/>
          <p:cNvPicPr>
            <a:picLocks noChangeAspect="1"/>
          </p:cNvPicPr>
          <p:nvPr/>
        </p:nvPicPr>
        <p:blipFill>
          <a:blip r:embed="rId2"/>
          <a:stretch>
            <a:fillRect/>
          </a:stretch>
        </p:blipFill>
        <p:spPr>
          <a:xfrm>
            <a:off x="35496" y="1340768"/>
            <a:ext cx="8960743" cy="5143500"/>
          </a:xfrm>
          <a:prstGeom prst="rect">
            <a:avLst/>
          </a:prstGeom>
        </p:spPr>
      </p:pic>
    </p:spTree>
    <p:extLst>
      <p:ext uri="{BB962C8B-B14F-4D97-AF65-F5344CB8AC3E}">
        <p14:creationId xmlns:p14="http://schemas.microsoft.com/office/powerpoint/2010/main" val="1809054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4" name="그림 3"/>
          <p:cNvPicPr>
            <a:picLocks noChangeAspect="1"/>
          </p:cNvPicPr>
          <p:nvPr/>
        </p:nvPicPr>
        <p:blipFill>
          <a:blip r:embed="rId2"/>
          <a:stretch>
            <a:fillRect/>
          </a:stretch>
        </p:blipFill>
        <p:spPr>
          <a:xfrm>
            <a:off x="107504" y="1370037"/>
            <a:ext cx="8828484" cy="4867275"/>
          </a:xfrm>
          <a:prstGeom prst="rect">
            <a:avLst/>
          </a:prstGeom>
        </p:spPr>
      </p:pic>
    </p:spTree>
    <p:extLst>
      <p:ext uri="{BB962C8B-B14F-4D97-AF65-F5344CB8AC3E}">
        <p14:creationId xmlns:p14="http://schemas.microsoft.com/office/powerpoint/2010/main" val="1724510577"/>
      </p:ext>
    </p:extLst>
  </p:cSld>
  <p:clrMapOvr>
    <a:masterClrMapping/>
  </p:clrMapOvr>
  <p:transition spd="med">
    <p:strips/>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3" name="그림 2"/>
          <p:cNvPicPr>
            <a:picLocks noChangeAspect="1"/>
          </p:cNvPicPr>
          <p:nvPr/>
        </p:nvPicPr>
        <p:blipFill>
          <a:blip r:embed="rId2"/>
          <a:stretch>
            <a:fillRect/>
          </a:stretch>
        </p:blipFill>
        <p:spPr>
          <a:xfrm>
            <a:off x="107504" y="1340768"/>
            <a:ext cx="8712968" cy="5038725"/>
          </a:xfrm>
          <a:prstGeom prst="rect">
            <a:avLst/>
          </a:prstGeom>
        </p:spPr>
      </p:pic>
    </p:spTree>
    <p:extLst>
      <p:ext uri="{BB962C8B-B14F-4D97-AF65-F5344CB8AC3E}">
        <p14:creationId xmlns:p14="http://schemas.microsoft.com/office/powerpoint/2010/main" val="3481852239"/>
      </p:ext>
    </p:extLst>
  </p:cSld>
  <p:clrMapOvr>
    <a:masterClrMapping/>
  </p:clrMapOvr>
  <p:transition spd="med">
    <p:strips/>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3" name="그림 2"/>
          <p:cNvPicPr>
            <a:picLocks noChangeAspect="1"/>
          </p:cNvPicPr>
          <p:nvPr/>
        </p:nvPicPr>
        <p:blipFill>
          <a:blip r:embed="rId2"/>
          <a:stretch>
            <a:fillRect/>
          </a:stretch>
        </p:blipFill>
        <p:spPr>
          <a:xfrm>
            <a:off x="35496" y="1340768"/>
            <a:ext cx="8712968" cy="5286375"/>
          </a:xfrm>
          <a:prstGeom prst="rect">
            <a:avLst/>
          </a:prstGeom>
        </p:spPr>
      </p:pic>
    </p:spTree>
    <p:extLst>
      <p:ext uri="{BB962C8B-B14F-4D97-AF65-F5344CB8AC3E}">
        <p14:creationId xmlns:p14="http://schemas.microsoft.com/office/powerpoint/2010/main" val="3216557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3" name="그림 2"/>
          <p:cNvPicPr>
            <a:picLocks noChangeAspect="1"/>
          </p:cNvPicPr>
          <p:nvPr/>
        </p:nvPicPr>
        <p:blipFill>
          <a:blip r:embed="rId2"/>
          <a:stretch>
            <a:fillRect/>
          </a:stretch>
        </p:blipFill>
        <p:spPr>
          <a:xfrm>
            <a:off x="107504" y="1346795"/>
            <a:ext cx="8640960" cy="5106541"/>
          </a:xfrm>
          <a:prstGeom prst="rect">
            <a:avLst/>
          </a:prstGeom>
        </p:spPr>
      </p:pic>
    </p:spTree>
    <p:extLst>
      <p:ext uri="{BB962C8B-B14F-4D97-AF65-F5344CB8AC3E}">
        <p14:creationId xmlns:p14="http://schemas.microsoft.com/office/powerpoint/2010/main" val="1373801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2" name="그림 1"/>
          <p:cNvPicPr>
            <a:picLocks noChangeAspect="1"/>
          </p:cNvPicPr>
          <p:nvPr/>
        </p:nvPicPr>
        <p:blipFill>
          <a:blip r:embed="rId2"/>
          <a:stretch>
            <a:fillRect/>
          </a:stretch>
        </p:blipFill>
        <p:spPr>
          <a:xfrm>
            <a:off x="107504" y="1340768"/>
            <a:ext cx="8856984" cy="5067300"/>
          </a:xfrm>
          <a:prstGeom prst="rect">
            <a:avLst/>
          </a:prstGeom>
        </p:spPr>
      </p:pic>
    </p:spTree>
    <p:extLst>
      <p:ext uri="{BB962C8B-B14F-4D97-AF65-F5344CB8AC3E}">
        <p14:creationId xmlns:p14="http://schemas.microsoft.com/office/powerpoint/2010/main" val="588468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3" name="그림 2"/>
          <p:cNvPicPr>
            <a:picLocks noChangeAspect="1"/>
          </p:cNvPicPr>
          <p:nvPr/>
        </p:nvPicPr>
        <p:blipFill>
          <a:blip r:embed="rId3"/>
          <a:stretch>
            <a:fillRect/>
          </a:stretch>
        </p:blipFill>
        <p:spPr>
          <a:xfrm>
            <a:off x="107504" y="1361653"/>
            <a:ext cx="8858572" cy="5019675"/>
          </a:xfrm>
          <a:prstGeom prst="rect">
            <a:avLst/>
          </a:prstGeom>
        </p:spPr>
      </p:pic>
    </p:spTree>
    <p:extLst>
      <p:ext uri="{BB962C8B-B14F-4D97-AF65-F5344CB8AC3E}">
        <p14:creationId xmlns:p14="http://schemas.microsoft.com/office/powerpoint/2010/main" val="239506302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5" name="그림 4"/>
          <p:cNvPicPr>
            <a:picLocks noChangeAspect="1"/>
          </p:cNvPicPr>
          <p:nvPr/>
        </p:nvPicPr>
        <p:blipFill>
          <a:blip r:embed="rId2"/>
          <a:stretch>
            <a:fillRect/>
          </a:stretch>
        </p:blipFill>
        <p:spPr>
          <a:xfrm>
            <a:off x="153745" y="1340768"/>
            <a:ext cx="8738735" cy="5184576"/>
          </a:xfrm>
          <a:prstGeom prst="rect">
            <a:avLst/>
          </a:prstGeom>
        </p:spPr>
      </p:pic>
    </p:spTree>
    <p:extLst>
      <p:ext uri="{BB962C8B-B14F-4D97-AF65-F5344CB8AC3E}">
        <p14:creationId xmlns:p14="http://schemas.microsoft.com/office/powerpoint/2010/main" val="855049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5" name="그림 4"/>
          <p:cNvPicPr>
            <a:picLocks noChangeAspect="1"/>
          </p:cNvPicPr>
          <p:nvPr/>
        </p:nvPicPr>
        <p:blipFill>
          <a:blip r:embed="rId2"/>
          <a:stretch>
            <a:fillRect/>
          </a:stretch>
        </p:blipFill>
        <p:spPr>
          <a:xfrm>
            <a:off x="107504" y="1373460"/>
            <a:ext cx="8955732" cy="5295900"/>
          </a:xfrm>
          <a:prstGeom prst="rect">
            <a:avLst/>
          </a:prstGeom>
        </p:spPr>
      </p:pic>
    </p:spTree>
    <p:extLst>
      <p:ext uri="{BB962C8B-B14F-4D97-AF65-F5344CB8AC3E}">
        <p14:creationId xmlns:p14="http://schemas.microsoft.com/office/powerpoint/2010/main" val="3612810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8" name="그림 7"/>
          <p:cNvPicPr>
            <a:picLocks noChangeAspect="1"/>
          </p:cNvPicPr>
          <p:nvPr/>
        </p:nvPicPr>
        <p:blipFill>
          <a:blip r:embed="rId2"/>
          <a:stretch>
            <a:fillRect/>
          </a:stretch>
        </p:blipFill>
        <p:spPr>
          <a:xfrm>
            <a:off x="107504" y="1349846"/>
            <a:ext cx="8712968" cy="5319514"/>
          </a:xfrm>
          <a:prstGeom prst="rect">
            <a:avLst/>
          </a:prstGeom>
        </p:spPr>
      </p:pic>
    </p:spTree>
    <p:extLst>
      <p:ext uri="{BB962C8B-B14F-4D97-AF65-F5344CB8AC3E}">
        <p14:creationId xmlns:p14="http://schemas.microsoft.com/office/powerpoint/2010/main" val="3030972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C871BA46-FD53-4AFE-E2FD-A83C4C6FA70E}"/>
              </a:ext>
            </a:extLst>
          </p:cNvPr>
          <p:cNvSpPr>
            <a:spLocks noGrp="1"/>
          </p:cNvSpPr>
          <p:nvPr>
            <p:ph type="sldNum" sz="quarter" idx="4294967295"/>
          </p:nvPr>
        </p:nvSpPr>
        <p:spPr>
          <a:xfrm>
            <a:off x="8342314" y="6381328"/>
            <a:ext cx="801688" cy="261938"/>
          </a:xfrm>
          <a:prstGeom prst="rect">
            <a:avLst/>
          </a:prstGeom>
        </p:spPr>
        <p:txBody>
          <a:bodyPr/>
          <a:lstStyle/>
          <a:p>
            <a:fld id="{4C751A5E-B517-4058-B869-5ED9F281E1C1}" type="slidenum">
              <a:rPr lang="ko-KR" altLang="en-US" smtClean="0">
                <a:solidFill>
                  <a:srgbClr val="000000"/>
                </a:solidFill>
              </a:rPr>
              <a:pPr/>
              <a:t>5</a:t>
            </a:fld>
            <a:endParaRPr lang="en-US" altLang="ko-KR" dirty="0">
              <a:solidFill>
                <a:srgbClr val="000000"/>
              </a:solidFill>
            </a:endParaRPr>
          </a:p>
        </p:txBody>
      </p:sp>
      <p:sp>
        <p:nvSpPr>
          <p:cNvPr id="3" name="TextBox 2">
            <a:extLst>
              <a:ext uri="{FF2B5EF4-FFF2-40B4-BE49-F238E27FC236}">
                <a16:creationId xmlns:a16="http://schemas.microsoft.com/office/drawing/2014/main" id="{89BFD6FD-C1C0-8832-EA57-3F2E36B1D571}"/>
              </a:ext>
            </a:extLst>
          </p:cNvPr>
          <p:cNvSpPr txBox="1"/>
          <p:nvPr/>
        </p:nvSpPr>
        <p:spPr>
          <a:xfrm>
            <a:off x="2051720" y="476672"/>
            <a:ext cx="6480720" cy="769441"/>
          </a:xfrm>
          <a:prstGeom prst="rect">
            <a:avLst/>
          </a:prstGeom>
          <a:noFill/>
        </p:spPr>
        <p:txBody>
          <a:bodyPr wrap="square">
            <a:spAutoFit/>
          </a:bodyPr>
          <a:lstStyle/>
          <a:p>
            <a:pPr fontAlgn="auto" latinLnBrk="1">
              <a:spcBef>
                <a:spcPts val="0"/>
              </a:spcBef>
              <a:spcAft>
                <a:spcPts val="0"/>
              </a:spcAft>
              <a:defRPr/>
            </a:pPr>
            <a:r>
              <a:rPr lang="ko-KR" altLang="en-US" sz="4400" dirty="0">
                <a:solidFill>
                  <a:srgbClr val="FFFFFF"/>
                </a:solidFill>
                <a:latin typeface="맑은 고딕" pitchFamily="50" charset="-127"/>
                <a:ea typeface="맑은 고딕" pitchFamily="50" charset="-127"/>
              </a:rPr>
              <a:t>백 엔드 </a:t>
            </a:r>
            <a:r>
              <a:rPr lang="en-US" altLang="ko-KR" sz="4400" dirty="0">
                <a:solidFill>
                  <a:srgbClr val="FFFFFF"/>
                </a:solidFill>
                <a:latin typeface="맑은 고딕" pitchFamily="50" charset="-127"/>
                <a:ea typeface="맑은 고딕" pitchFamily="50" charset="-127"/>
              </a:rPr>
              <a:t>&amp; </a:t>
            </a:r>
            <a:r>
              <a:rPr lang="ko-KR" altLang="en-US" sz="4400" dirty="0">
                <a:solidFill>
                  <a:srgbClr val="FFFFFF"/>
                </a:solidFill>
                <a:latin typeface="맑은 고딕" pitchFamily="50" charset="-127"/>
                <a:ea typeface="맑은 고딕" pitchFamily="50" charset="-127"/>
              </a:rPr>
              <a:t>데이터베이스</a:t>
            </a:r>
            <a:r>
              <a:rPr lang="en-US" altLang="ko-KR" sz="4400" dirty="0">
                <a:solidFill>
                  <a:srgbClr val="FFFFFF"/>
                </a:solidFill>
                <a:latin typeface="맑은 고딕" pitchFamily="50" charset="-127"/>
                <a:ea typeface="맑은 고딕" pitchFamily="50" charset="-127"/>
              </a:rPr>
              <a:t> </a:t>
            </a:r>
            <a:endParaRPr lang="ko-KR" altLang="en-US" sz="4400" dirty="0">
              <a:solidFill>
                <a:srgbClr val="FFFFFF"/>
              </a:solidFill>
              <a:latin typeface="맑은 고딕" pitchFamily="50" charset="-127"/>
              <a:ea typeface="맑은 고딕" pitchFamily="50" charset="-127"/>
            </a:endParaRPr>
          </a:p>
        </p:txBody>
      </p:sp>
      <p:pic>
        <p:nvPicPr>
          <p:cNvPr id="4" name="그림 3">
            <a:extLst>
              <a:ext uri="{FF2B5EF4-FFF2-40B4-BE49-F238E27FC236}">
                <a16:creationId xmlns:a16="http://schemas.microsoft.com/office/drawing/2014/main" id="{47384177-E2F4-4147-CDFE-17E4B4BDE219}"/>
              </a:ext>
            </a:extLst>
          </p:cNvPr>
          <p:cNvPicPr>
            <a:picLocks noChangeAspect="1"/>
          </p:cNvPicPr>
          <p:nvPr/>
        </p:nvPicPr>
        <p:blipFill>
          <a:blip r:embed="rId2"/>
          <a:stretch>
            <a:fillRect/>
          </a:stretch>
        </p:blipFill>
        <p:spPr>
          <a:xfrm>
            <a:off x="228600" y="1556792"/>
            <a:ext cx="5029200" cy="2100808"/>
          </a:xfrm>
          <a:prstGeom prst="rect">
            <a:avLst/>
          </a:prstGeom>
        </p:spPr>
      </p:pic>
      <p:pic>
        <p:nvPicPr>
          <p:cNvPr id="5" name="그림 4">
            <a:extLst>
              <a:ext uri="{FF2B5EF4-FFF2-40B4-BE49-F238E27FC236}">
                <a16:creationId xmlns:a16="http://schemas.microsoft.com/office/drawing/2014/main" id="{B60119EA-E01B-25DF-3737-6A92B2A712A8}"/>
              </a:ext>
            </a:extLst>
          </p:cNvPr>
          <p:cNvPicPr>
            <a:picLocks noChangeAspect="1"/>
          </p:cNvPicPr>
          <p:nvPr/>
        </p:nvPicPr>
        <p:blipFill>
          <a:blip r:embed="rId3"/>
          <a:stretch>
            <a:fillRect/>
          </a:stretch>
        </p:blipFill>
        <p:spPr>
          <a:xfrm>
            <a:off x="228600" y="4574630"/>
            <a:ext cx="5029200" cy="2100808"/>
          </a:xfrm>
          <a:prstGeom prst="rect">
            <a:avLst/>
          </a:prstGeom>
        </p:spPr>
      </p:pic>
      <p:pic>
        <p:nvPicPr>
          <p:cNvPr id="6" name="그림 5">
            <a:extLst>
              <a:ext uri="{FF2B5EF4-FFF2-40B4-BE49-F238E27FC236}">
                <a16:creationId xmlns:a16="http://schemas.microsoft.com/office/drawing/2014/main" id="{5AC43447-BBB6-3057-5551-D504D5635055}"/>
              </a:ext>
            </a:extLst>
          </p:cNvPr>
          <p:cNvPicPr>
            <a:picLocks noChangeAspect="1"/>
          </p:cNvPicPr>
          <p:nvPr/>
        </p:nvPicPr>
        <p:blipFill>
          <a:blip r:embed="rId4"/>
          <a:stretch>
            <a:fillRect/>
          </a:stretch>
        </p:blipFill>
        <p:spPr>
          <a:xfrm>
            <a:off x="5486400" y="2748850"/>
            <a:ext cx="3464168" cy="968182"/>
          </a:xfrm>
          <a:prstGeom prst="rect">
            <a:avLst/>
          </a:prstGeom>
        </p:spPr>
      </p:pic>
      <p:pic>
        <p:nvPicPr>
          <p:cNvPr id="7" name="그림 6">
            <a:extLst>
              <a:ext uri="{FF2B5EF4-FFF2-40B4-BE49-F238E27FC236}">
                <a16:creationId xmlns:a16="http://schemas.microsoft.com/office/drawing/2014/main" id="{93DF4796-0E4C-681D-B70C-F4C82645A9E6}"/>
              </a:ext>
            </a:extLst>
          </p:cNvPr>
          <p:cNvPicPr>
            <a:picLocks noChangeAspect="1"/>
          </p:cNvPicPr>
          <p:nvPr/>
        </p:nvPicPr>
        <p:blipFill>
          <a:blip r:embed="rId5"/>
          <a:stretch>
            <a:fillRect/>
          </a:stretch>
        </p:blipFill>
        <p:spPr>
          <a:xfrm>
            <a:off x="5486400" y="5661216"/>
            <a:ext cx="3399692" cy="968183"/>
          </a:xfrm>
          <a:prstGeom prst="rect">
            <a:avLst/>
          </a:prstGeom>
        </p:spPr>
      </p:pic>
      <p:pic>
        <p:nvPicPr>
          <p:cNvPr id="8" name="그림 7">
            <a:extLst>
              <a:ext uri="{FF2B5EF4-FFF2-40B4-BE49-F238E27FC236}">
                <a16:creationId xmlns:a16="http://schemas.microsoft.com/office/drawing/2014/main" id="{4EE52A9D-C138-45F6-3F3C-E52E98E78CC1}"/>
              </a:ext>
            </a:extLst>
          </p:cNvPr>
          <p:cNvPicPr>
            <a:picLocks noChangeAspect="1"/>
          </p:cNvPicPr>
          <p:nvPr/>
        </p:nvPicPr>
        <p:blipFill>
          <a:blip r:embed="rId6"/>
          <a:stretch>
            <a:fillRect/>
          </a:stretch>
        </p:blipFill>
        <p:spPr>
          <a:xfrm>
            <a:off x="5486400" y="4477042"/>
            <a:ext cx="3399692" cy="968182"/>
          </a:xfrm>
          <a:prstGeom prst="rect">
            <a:avLst/>
          </a:prstGeom>
        </p:spPr>
      </p:pic>
      <p:pic>
        <p:nvPicPr>
          <p:cNvPr id="9" name="그림 8">
            <a:extLst>
              <a:ext uri="{FF2B5EF4-FFF2-40B4-BE49-F238E27FC236}">
                <a16:creationId xmlns:a16="http://schemas.microsoft.com/office/drawing/2014/main" id="{61133AE5-FFFD-D6CB-C00F-B472C1275A5C}"/>
              </a:ext>
            </a:extLst>
          </p:cNvPr>
          <p:cNvPicPr>
            <a:picLocks noChangeAspect="1"/>
          </p:cNvPicPr>
          <p:nvPr/>
        </p:nvPicPr>
        <p:blipFill>
          <a:blip r:embed="rId7"/>
          <a:stretch>
            <a:fillRect/>
          </a:stretch>
        </p:blipFill>
        <p:spPr>
          <a:xfrm>
            <a:off x="5486400" y="1484785"/>
            <a:ext cx="3399692" cy="993782"/>
          </a:xfrm>
          <a:prstGeom prst="rect">
            <a:avLst/>
          </a:prstGeom>
        </p:spPr>
      </p:pic>
      <p:pic>
        <p:nvPicPr>
          <p:cNvPr id="11" name="그림 10">
            <a:extLst>
              <a:ext uri="{FF2B5EF4-FFF2-40B4-BE49-F238E27FC236}">
                <a16:creationId xmlns:a16="http://schemas.microsoft.com/office/drawing/2014/main" id="{07DF29D7-943F-5182-995A-DD971E216D5A}"/>
              </a:ext>
            </a:extLst>
          </p:cNvPr>
          <p:cNvPicPr>
            <a:picLocks noChangeAspect="1"/>
          </p:cNvPicPr>
          <p:nvPr/>
        </p:nvPicPr>
        <p:blipFill>
          <a:blip r:embed="rId8"/>
          <a:stretch>
            <a:fillRect/>
          </a:stretch>
        </p:blipFill>
        <p:spPr>
          <a:xfrm>
            <a:off x="3707904" y="1659344"/>
            <a:ext cx="1171575" cy="905560"/>
          </a:xfrm>
          <a:prstGeom prst="rect">
            <a:avLst/>
          </a:prstGeom>
        </p:spPr>
      </p:pic>
    </p:spTree>
    <p:extLst>
      <p:ext uri="{BB962C8B-B14F-4D97-AF65-F5344CB8AC3E}">
        <p14:creationId xmlns:p14="http://schemas.microsoft.com/office/powerpoint/2010/main" val="4218577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반복문</a:t>
            </a:r>
            <a:endParaRPr lang="en-US" altLang="ko-KR" sz="3600" dirty="0">
              <a:solidFill>
                <a:schemeClr val="bg1"/>
              </a:solidFill>
              <a:latin typeface="굴림체" pitchFamily="49" charset="-127"/>
              <a:ea typeface="굴림체" pitchFamily="49" charset="-127"/>
            </a:endParaRPr>
          </a:p>
        </p:txBody>
      </p:sp>
      <p:pic>
        <p:nvPicPr>
          <p:cNvPr id="2" name="그림 1"/>
          <p:cNvPicPr>
            <a:picLocks noChangeAspect="1"/>
          </p:cNvPicPr>
          <p:nvPr/>
        </p:nvPicPr>
        <p:blipFill>
          <a:blip r:embed="rId2"/>
          <a:stretch>
            <a:fillRect/>
          </a:stretch>
        </p:blipFill>
        <p:spPr>
          <a:xfrm>
            <a:off x="107504" y="1340768"/>
            <a:ext cx="8784976" cy="5112568"/>
          </a:xfrm>
          <a:prstGeom prst="rect">
            <a:avLst/>
          </a:prstGeom>
        </p:spPr>
      </p:pic>
    </p:spTree>
    <p:extLst>
      <p:ext uri="{BB962C8B-B14F-4D97-AF65-F5344CB8AC3E}">
        <p14:creationId xmlns:p14="http://schemas.microsoft.com/office/powerpoint/2010/main" val="2775432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배열이란 </a:t>
            </a:r>
            <a:r>
              <a:rPr lang="en-US" altLang="ko-KR" sz="3600" dirty="0" smtClean="0">
                <a:solidFill>
                  <a:schemeClr val="bg1"/>
                </a:solidFill>
                <a:latin typeface="굴림체" pitchFamily="49" charset="-127"/>
                <a:ea typeface="굴림체" pitchFamily="49" charset="-127"/>
              </a:rPr>
              <a:t>?</a:t>
            </a:r>
            <a:endParaRPr lang="en-US" altLang="ko-KR" sz="3600" dirty="0">
              <a:solidFill>
                <a:schemeClr val="bg1"/>
              </a:solidFill>
              <a:latin typeface="굴림체" pitchFamily="49" charset="-127"/>
              <a:ea typeface="굴림체" pitchFamily="49" charset="-127"/>
            </a:endParaRPr>
          </a:p>
        </p:txBody>
      </p:sp>
      <p:pic>
        <p:nvPicPr>
          <p:cNvPr id="6" name="그림 5"/>
          <p:cNvPicPr>
            <a:picLocks noChangeAspect="1"/>
          </p:cNvPicPr>
          <p:nvPr/>
        </p:nvPicPr>
        <p:blipFill>
          <a:blip r:embed="rId2"/>
          <a:stretch>
            <a:fillRect/>
          </a:stretch>
        </p:blipFill>
        <p:spPr>
          <a:xfrm>
            <a:off x="179512" y="1412776"/>
            <a:ext cx="8640960" cy="5256584"/>
          </a:xfrm>
          <a:prstGeom prst="rect">
            <a:avLst/>
          </a:prstGeom>
        </p:spPr>
      </p:pic>
    </p:spTree>
    <p:extLst>
      <p:ext uri="{BB962C8B-B14F-4D97-AF65-F5344CB8AC3E}">
        <p14:creationId xmlns:p14="http://schemas.microsoft.com/office/powerpoint/2010/main" val="2158954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07504" y="1409700"/>
            <a:ext cx="8784976" cy="5448300"/>
          </a:xfrm>
          <a:prstGeom prst="rect">
            <a:avLst/>
          </a:prstGeom>
        </p:spPr>
      </p:pic>
      <p:sp>
        <p:nvSpPr>
          <p:cNvPr id="5" name="Rectangle 2"/>
          <p:cNvSpPr txBox="1">
            <a:spLocks noChangeArrowheads="1"/>
          </p:cNvSpPr>
          <p:nvPr/>
        </p:nvSpPr>
        <p:spPr>
          <a:xfrm>
            <a:off x="1547664" y="548680"/>
            <a:ext cx="295232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배열이란 </a:t>
            </a:r>
            <a:r>
              <a:rPr lang="en-US" altLang="ko-KR" sz="3600" dirty="0" smtClean="0">
                <a:solidFill>
                  <a:schemeClr val="bg1"/>
                </a:solidFill>
                <a:latin typeface="굴림체" pitchFamily="49" charset="-127"/>
                <a:ea typeface="굴림체" pitchFamily="49" charset="-127"/>
              </a:rPr>
              <a:t>?</a:t>
            </a:r>
            <a:endParaRPr lang="en-US" altLang="ko-KR" sz="3600" dirty="0">
              <a:solidFill>
                <a:schemeClr val="bg1"/>
              </a:solidFill>
              <a:latin typeface="굴림체" pitchFamily="49" charset="-127"/>
              <a:ea typeface="굴림체" pitchFamily="49" charset="-127"/>
            </a:endParaRPr>
          </a:p>
        </p:txBody>
      </p:sp>
    </p:spTree>
    <p:extLst>
      <p:ext uri="{BB962C8B-B14F-4D97-AF65-F5344CB8AC3E}">
        <p14:creationId xmlns:p14="http://schemas.microsoft.com/office/powerpoint/2010/main" val="3479498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배열의</a:t>
            </a:r>
            <a:r>
              <a:rPr lang="en-US" altLang="ko-KR" sz="3600" dirty="0" smtClean="0">
                <a:solidFill>
                  <a:schemeClr val="bg1"/>
                </a:solidFill>
                <a:latin typeface="굴림체" pitchFamily="49" charset="-127"/>
                <a:ea typeface="굴림체" pitchFamily="49" charset="-127"/>
              </a:rPr>
              <a:t> </a:t>
            </a:r>
            <a:r>
              <a:rPr lang="ko-KR" altLang="en-US" sz="3600" dirty="0" smtClean="0">
                <a:solidFill>
                  <a:schemeClr val="bg1"/>
                </a:solidFill>
                <a:latin typeface="굴림체" pitchFamily="49" charset="-127"/>
                <a:ea typeface="굴림체" pitchFamily="49" charset="-127"/>
              </a:rPr>
              <a:t>선언과 생성</a:t>
            </a:r>
            <a:endParaRPr lang="en-US" altLang="ko-KR" sz="3600" dirty="0">
              <a:solidFill>
                <a:schemeClr val="bg1"/>
              </a:solidFill>
              <a:latin typeface="굴림체" pitchFamily="49" charset="-127"/>
              <a:ea typeface="굴림체" pitchFamily="49" charset="-127"/>
            </a:endParaRPr>
          </a:p>
        </p:txBody>
      </p:sp>
      <p:pic>
        <p:nvPicPr>
          <p:cNvPr id="5" name="그림 4"/>
          <p:cNvPicPr>
            <a:picLocks noChangeAspect="1"/>
          </p:cNvPicPr>
          <p:nvPr/>
        </p:nvPicPr>
        <p:blipFill>
          <a:blip r:embed="rId2"/>
          <a:stretch>
            <a:fillRect/>
          </a:stretch>
        </p:blipFill>
        <p:spPr>
          <a:xfrm>
            <a:off x="33920" y="1340768"/>
            <a:ext cx="8714544" cy="5184576"/>
          </a:xfrm>
          <a:prstGeom prst="rect">
            <a:avLst/>
          </a:prstGeom>
        </p:spPr>
      </p:pic>
    </p:spTree>
    <p:extLst>
      <p:ext uri="{BB962C8B-B14F-4D97-AF65-F5344CB8AC3E}">
        <p14:creationId xmlns:p14="http://schemas.microsoft.com/office/powerpoint/2010/main" val="3996367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배열 초기화</a:t>
            </a:r>
            <a:endParaRPr lang="en-US" altLang="ko-KR" sz="3600" dirty="0">
              <a:solidFill>
                <a:schemeClr val="bg1"/>
              </a:solidFill>
              <a:latin typeface="굴림체" pitchFamily="49" charset="-127"/>
              <a:ea typeface="굴림체" pitchFamily="49" charset="-127"/>
            </a:endParaRPr>
          </a:p>
        </p:txBody>
      </p:sp>
      <p:pic>
        <p:nvPicPr>
          <p:cNvPr id="3" name="그림 2"/>
          <p:cNvPicPr>
            <a:picLocks noChangeAspect="1"/>
          </p:cNvPicPr>
          <p:nvPr/>
        </p:nvPicPr>
        <p:blipFill>
          <a:blip r:embed="rId3"/>
          <a:stretch>
            <a:fillRect/>
          </a:stretch>
        </p:blipFill>
        <p:spPr>
          <a:xfrm>
            <a:off x="107504" y="1412776"/>
            <a:ext cx="8640960" cy="5256584"/>
          </a:xfrm>
          <a:prstGeom prst="rect">
            <a:avLst/>
          </a:prstGeom>
        </p:spPr>
      </p:pic>
    </p:spTree>
    <p:extLst>
      <p:ext uri="{BB962C8B-B14F-4D97-AF65-F5344CB8AC3E}">
        <p14:creationId xmlns:p14="http://schemas.microsoft.com/office/powerpoint/2010/main" val="285001886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배열 사용</a:t>
            </a:r>
            <a:endParaRPr lang="en-US" altLang="ko-KR" sz="3600" dirty="0">
              <a:solidFill>
                <a:schemeClr val="bg1"/>
              </a:solidFill>
              <a:latin typeface="굴림체" pitchFamily="49" charset="-127"/>
              <a:ea typeface="굴림체" pitchFamily="49" charset="-127"/>
            </a:endParaRPr>
          </a:p>
        </p:txBody>
      </p:sp>
      <p:pic>
        <p:nvPicPr>
          <p:cNvPr id="2" name="그림 1"/>
          <p:cNvPicPr>
            <a:picLocks noChangeAspect="1"/>
          </p:cNvPicPr>
          <p:nvPr/>
        </p:nvPicPr>
        <p:blipFill>
          <a:blip r:embed="rId3"/>
          <a:stretch>
            <a:fillRect/>
          </a:stretch>
        </p:blipFill>
        <p:spPr>
          <a:xfrm>
            <a:off x="107504" y="1340768"/>
            <a:ext cx="8712968" cy="5184576"/>
          </a:xfrm>
          <a:prstGeom prst="rect">
            <a:avLst/>
          </a:prstGeom>
        </p:spPr>
      </p:pic>
    </p:spTree>
    <p:extLst>
      <p:ext uri="{BB962C8B-B14F-4D97-AF65-F5344CB8AC3E}">
        <p14:creationId xmlns:p14="http://schemas.microsoft.com/office/powerpoint/2010/main" val="137665500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배열 사용</a:t>
            </a:r>
            <a:endParaRPr lang="en-US" altLang="ko-KR" sz="3600" dirty="0">
              <a:solidFill>
                <a:schemeClr val="bg1"/>
              </a:solidFill>
              <a:latin typeface="굴림체" pitchFamily="49" charset="-127"/>
              <a:ea typeface="굴림체" pitchFamily="49" charset="-127"/>
            </a:endParaRPr>
          </a:p>
        </p:txBody>
      </p:sp>
      <p:pic>
        <p:nvPicPr>
          <p:cNvPr id="4" name="그림 3"/>
          <p:cNvPicPr>
            <a:picLocks noChangeAspect="1"/>
          </p:cNvPicPr>
          <p:nvPr/>
        </p:nvPicPr>
        <p:blipFill>
          <a:blip r:embed="rId2"/>
          <a:stretch>
            <a:fillRect/>
          </a:stretch>
        </p:blipFill>
        <p:spPr>
          <a:xfrm>
            <a:off x="68163" y="1340768"/>
            <a:ext cx="8896325" cy="5184576"/>
          </a:xfrm>
          <a:prstGeom prst="rect">
            <a:avLst/>
          </a:prstGeom>
        </p:spPr>
      </p:pic>
    </p:spTree>
    <p:extLst>
      <p:ext uri="{BB962C8B-B14F-4D97-AF65-F5344CB8AC3E}">
        <p14:creationId xmlns:p14="http://schemas.microsoft.com/office/powerpoint/2010/main" val="119609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객체지향 언어란 </a:t>
            </a:r>
            <a:r>
              <a:rPr lang="en-US" altLang="ko-KR" sz="3600" dirty="0" smtClean="0">
                <a:solidFill>
                  <a:schemeClr val="bg1"/>
                </a:solidFill>
                <a:latin typeface="굴림체" pitchFamily="49" charset="-127"/>
                <a:ea typeface="굴림체" pitchFamily="49" charset="-127"/>
              </a:rPr>
              <a:t>?</a:t>
            </a:r>
            <a:endParaRPr lang="en-US" altLang="ko-KR" sz="3600" dirty="0">
              <a:solidFill>
                <a:schemeClr val="bg1"/>
              </a:solidFill>
              <a:latin typeface="굴림체" pitchFamily="49" charset="-127"/>
              <a:ea typeface="굴림체" pitchFamily="49" charset="-127"/>
            </a:endParaRPr>
          </a:p>
        </p:txBody>
      </p:sp>
      <p:sp>
        <p:nvSpPr>
          <p:cNvPr id="13" name="Text Box 20"/>
          <p:cNvSpPr txBox="1">
            <a:spLocks noChangeArrowheads="1"/>
          </p:cNvSpPr>
          <p:nvPr/>
        </p:nvSpPr>
        <p:spPr bwMode="auto">
          <a:xfrm>
            <a:off x="358775" y="1628800"/>
            <a:ext cx="817245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defRPr kumimoji="1" sz="1400">
                <a:solidFill>
                  <a:schemeClr val="tx1"/>
                </a:solidFill>
                <a:latin typeface="Courier New" pitchFamily="49" charset="0"/>
                <a:ea typeface="견명조" pitchFamily="18" charset="-127"/>
              </a:defRPr>
            </a:lvl1pPr>
            <a:lvl2pPr marL="742950" indent="-285750" eaLnBrk="0" hangingPunct="0">
              <a:defRPr kumimoji="1" sz="1400">
                <a:solidFill>
                  <a:schemeClr val="tx1"/>
                </a:solidFill>
                <a:latin typeface="Courier New" pitchFamily="49" charset="0"/>
                <a:ea typeface="견명조" pitchFamily="18" charset="-127"/>
              </a:defRPr>
            </a:lvl2pPr>
            <a:lvl3pPr marL="1143000" indent="-228600" eaLnBrk="0" hangingPunct="0">
              <a:defRPr kumimoji="1" sz="1400">
                <a:solidFill>
                  <a:schemeClr val="tx1"/>
                </a:solidFill>
                <a:latin typeface="Courier New" pitchFamily="49" charset="0"/>
                <a:ea typeface="견명조" pitchFamily="18" charset="-127"/>
              </a:defRPr>
            </a:lvl3pPr>
            <a:lvl4pPr marL="1600200" indent="-228600" eaLnBrk="0" hangingPunct="0">
              <a:defRPr kumimoji="1" sz="1400">
                <a:solidFill>
                  <a:schemeClr val="tx1"/>
                </a:solidFill>
                <a:latin typeface="Courier New" pitchFamily="49" charset="0"/>
                <a:ea typeface="견명조" pitchFamily="18" charset="-127"/>
              </a:defRPr>
            </a:lvl4pPr>
            <a:lvl5pPr marL="2057400" indent="-228600" eaLnBrk="0" hangingPunct="0">
              <a:defRPr kumimoji="1" sz="1400">
                <a:solidFill>
                  <a:schemeClr val="tx1"/>
                </a:solidFill>
                <a:latin typeface="Courier New" pitchFamily="49" charset="0"/>
                <a:ea typeface="견명조" pitchFamily="18" charset="-127"/>
              </a:defRPr>
            </a:lvl5pPr>
            <a:lvl6pPr marL="25146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eaLnBrk="1" hangingPunct="1"/>
            <a:r>
              <a:rPr lang="ko-KR" altLang="en-US" sz="4000" dirty="0" smtClean="0">
                <a:solidFill>
                  <a:srgbClr val="000000"/>
                </a:solidFill>
                <a:latin typeface="견명조" pitchFamily="18" charset="-127"/>
              </a:rPr>
              <a:t>객체지향언어의역사</a:t>
            </a:r>
            <a:endParaRPr lang="en-US" altLang="ko-KR" sz="4000" dirty="0" smtClean="0">
              <a:solidFill>
                <a:srgbClr val="000000"/>
              </a:solidFill>
              <a:latin typeface="견명조" pitchFamily="18" charset="-127"/>
            </a:endParaRPr>
          </a:p>
          <a:p>
            <a:pPr eaLnBrk="1" hangingPunct="1"/>
            <a:endParaRPr lang="en-US" altLang="ko-KR" sz="2000" dirty="0" smtClean="0">
              <a:solidFill>
                <a:srgbClr val="000000"/>
              </a:solidFill>
              <a:latin typeface="견명조" pitchFamily="18" charset="-127"/>
            </a:endParaRPr>
          </a:p>
          <a:p>
            <a:pPr algn="l" eaLnBrk="1" hangingPunct="1"/>
            <a:r>
              <a:rPr lang="en-US" altLang="ko-KR" sz="2000" dirty="0" smtClean="0">
                <a:solidFill>
                  <a:srgbClr val="000000"/>
                </a:solidFill>
                <a:latin typeface="견명조" pitchFamily="18" charset="-127"/>
              </a:rPr>
              <a:t>- </a:t>
            </a:r>
            <a:r>
              <a:rPr lang="ko-KR" altLang="en-US" sz="2000" dirty="0">
                <a:solidFill>
                  <a:srgbClr val="000000"/>
                </a:solidFill>
                <a:latin typeface="견명조" pitchFamily="18" charset="-127"/>
              </a:rPr>
              <a:t>과학</a:t>
            </a:r>
            <a:r>
              <a:rPr lang="en-US" altLang="ko-KR" sz="2000" dirty="0">
                <a:solidFill>
                  <a:srgbClr val="000000"/>
                </a:solidFill>
                <a:latin typeface="견명조" pitchFamily="18" charset="-127"/>
              </a:rPr>
              <a:t>, </a:t>
            </a:r>
            <a:r>
              <a:rPr lang="ko-KR" altLang="en-US" sz="2000" dirty="0">
                <a:solidFill>
                  <a:srgbClr val="000000"/>
                </a:solidFill>
                <a:latin typeface="견명조" pitchFamily="18" charset="-127"/>
              </a:rPr>
              <a:t>군사적 모의실험</a:t>
            </a:r>
            <a:r>
              <a:rPr lang="en-US" altLang="ko-KR" sz="2000" dirty="0">
                <a:solidFill>
                  <a:srgbClr val="000000"/>
                </a:solidFill>
                <a:latin typeface="견명조" pitchFamily="18" charset="-127"/>
              </a:rPr>
              <a:t>(simulation)</a:t>
            </a:r>
            <a:r>
              <a:rPr lang="ko-KR" altLang="en-US" sz="2000" dirty="0">
                <a:solidFill>
                  <a:srgbClr val="000000"/>
                </a:solidFill>
                <a:latin typeface="견명조" pitchFamily="18" charset="-127"/>
              </a:rPr>
              <a:t>을 위해 컴퓨터를 이용한 가상세계를 구현하려는 노력으로부터 객체지향이론이 시작됨</a:t>
            </a:r>
          </a:p>
        </p:txBody>
      </p:sp>
      <p:sp>
        <p:nvSpPr>
          <p:cNvPr id="14" name="Text Box 21"/>
          <p:cNvSpPr txBox="1">
            <a:spLocks noChangeArrowheads="1"/>
          </p:cNvSpPr>
          <p:nvPr/>
        </p:nvSpPr>
        <p:spPr bwMode="auto">
          <a:xfrm>
            <a:off x="395288" y="3573016"/>
            <a:ext cx="8172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Courier New" pitchFamily="49" charset="0"/>
                <a:ea typeface="견명조" pitchFamily="18" charset="-127"/>
              </a:defRPr>
            </a:lvl1pPr>
            <a:lvl2pPr marL="742950" indent="-285750" eaLnBrk="0" hangingPunct="0">
              <a:defRPr kumimoji="1" sz="1400">
                <a:solidFill>
                  <a:schemeClr val="tx1"/>
                </a:solidFill>
                <a:latin typeface="Courier New" pitchFamily="49" charset="0"/>
                <a:ea typeface="견명조" pitchFamily="18" charset="-127"/>
              </a:defRPr>
            </a:lvl2pPr>
            <a:lvl3pPr marL="1143000" indent="-228600" eaLnBrk="0" hangingPunct="0">
              <a:defRPr kumimoji="1" sz="1400">
                <a:solidFill>
                  <a:schemeClr val="tx1"/>
                </a:solidFill>
                <a:latin typeface="Courier New" pitchFamily="49" charset="0"/>
                <a:ea typeface="견명조" pitchFamily="18" charset="-127"/>
              </a:defRPr>
            </a:lvl3pPr>
            <a:lvl4pPr marL="1600200" indent="-228600" eaLnBrk="0" hangingPunct="0">
              <a:defRPr kumimoji="1" sz="1400">
                <a:solidFill>
                  <a:schemeClr val="tx1"/>
                </a:solidFill>
                <a:latin typeface="Courier New" pitchFamily="49" charset="0"/>
                <a:ea typeface="견명조" pitchFamily="18" charset="-127"/>
              </a:defRPr>
            </a:lvl4pPr>
            <a:lvl5pPr marL="2057400" indent="-228600" eaLnBrk="0" hangingPunct="0">
              <a:defRPr kumimoji="1" sz="1400">
                <a:solidFill>
                  <a:schemeClr val="tx1"/>
                </a:solidFill>
                <a:latin typeface="Courier New" pitchFamily="49" charset="0"/>
                <a:ea typeface="견명조" pitchFamily="18" charset="-127"/>
              </a:defRPr>
            </a:lvl5pPr>
            <a:lvl6pPr marL="25146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l" eaLnBrk="1" hangingPunct="1"/>
            <a:r>
              <a:rPr lang="en-US" altLang="ko-KR" sz="2000" dirty="0">
                <a:solidFill>
                  <a:srgbClr val="000000"/>
                </a:solidFill>
                <a:latin typeface="견명조" pitchFamily="18" charset="-127"/>
              </a:rPr>
              <a:t>- 1960</a:t>
            </a:r>
            <a:r>
              <a:rPr lang="ko-KR" altLang="en-US" sz="2000" dirty="0">
                <a:solidFill>
                  <a:srgbClr val="000000"/>
                </a:solidFill>
                <a:latin typeface="견명조" pitchFamily="18" charset="-127"/>
              </a:rPr>
              <a:t>년대 최초의 객체지향언어 </a:t>
            </a:r>
            <a:r>
              <a:rPr lang="en-US" altLang="ko-KR" sz="2000" dirty="0" err="1">
                <a:solidFill>
                  <a:srgbClr val="000000"/>
                </a:solidFill>
                <a:latin typeface="견명조" pitchFamily="18" charset="-127"/>
              </a:rPr>
              <a:t>Simula</a:t>
            </a:r>
            <a:r>
              <a:rPr lang="ko-KR" altLang="en-US" sz="2000" dirty="0">
                <a:solidFill>
                  <a:srgbClr val="000000"/>
                </a:solidFill>
                <a:latin typeface="견명조" pitchFamily="18" charset="-127"/>
              </a:rPr>
              <a:t>탄생</a:t>
            </a:r>
          </a:p>
        </p:txBody>
      </p:sp>
      <p:sp>
        <p:nvSpPr>
          <p:cNvPr id="15" name="Text Box 22"/>
          <p:cNvSpPr txBox="1">
            <a:spLocks noChangeArrowheads="1"/>
          </p:cNvSpPr>
          <p:nvPr/>
        </p:nvSpPr>
        <p:spPr bwMode="auto">
          <a:xfrm>
            <a:off x="358775" y="5893998"/>
            <a:ext cx="8640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Courier New" pitchFamily="49" charset="0"/>
                <a:ea typeface="견명조" pitchFamily="18" charset="-127"/>
              </a:defRPr>
            </a:lvl1pPr>
            <a:lvl2pPr marL="742950" indent="-285750" eaLnBrk="0" hangingPunct="0">
              <a:defRPr kumimoji="1" sz="1400">
                <a:solidFill>
                  <a:schemeClr val="tx1"/>
                </a:solidFill>
                <a:latin typeface="Courier New" pitchFamily="49" charset="0"/>
                <a:ea typeface="견명조" pitchFamily="18" charset="-127"/>
              </a:defRPr>
            </a:lvl2pPr>
            <a:lvl3pPr marL="1143000" indent="-228600" eaLnBrk="0" hangingPunct="0">
              <a:defRPr kumimoji="1" sz="1400">
                <a:solidFill>
                  <a:schemeClr val="tx1"/>
                </a:solidFill>
                <a:latin typeface="Courier New" pitchFamily="49" charset="0"/>
                <a:ea typeface="견명조" pitchFamily="18" charset="-127"/>
              </a:defRPr>
            </a:lvl3pPr>
            <a:lvl4pPr marL="1600200" indent="-228600" eaLnBrk="0" hangingPunct="0">
              <a:defRPr kumimoji="1" sz="1400">
                <a:solidFill>
                  <a:schemeClr val="tx1"/>
                </a:solidFill>
                <a:latin typeface="Courier New" pitchFamily="49" charset="0"/>
                <a:ea typeface="견명조" pitchFamily="18" charset="-127"/>
              </a:defRPr>
            </a:lvl4pPr>
            <a:lvl5pPr marL="2057400" indent="-228600" eaLnBrk="0" hangingPunct="0">
              <a:defRPr kumimoji="1" sz="1400">
                <a:solidFill>
                  <a:schemeClr val="tx1"/>
                </a:solidFill>
                <a:latin typeface="Courier New" pitchFamily="49" charset="0"/>
                <a:ea typeface="견명조" pitchFamily="18" charset="-127"/>
              </a:defRPr>
            </a:lvl5pPr>
            <a:lvl6pPr marL="25146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l" eaLnBrk="1" hangingPunct="1"/>
            <a:r>
              <a:rPr lang="en-US" altLang="ko-KR" sz="2000" dirty="0">
                <a:solidFill>
                  <a:srgbClr val="000000"/>
                </a:solidFill>
                <a:latin typeface="견명조" pitchFamily="18" charset="-127"/>
              </a:rPr>
              <a:t>- 1995</a:t>
            </a:r>
            <a:r>
              <a:rPr lang="ko-KR" altLang="en-US" sz="2000" dirty="0">
                <a:solidFill>
                  <a:srgbClr val="000000"/>
                </a:solidFill>
                <a:latin typeface="견명조" pitchFamily="18" charset="-127"/>
              </a:rPr>
              <a:t>년 말 </a:t>
            </a:r>
            <a:r>
              <a:rPr lang="en-US" altLang="ko-KR" sz="2000" dirty="0">
                <a:solidFill>
                  <a:srgbClr val="000000"/>
                </a:solidFill>
                <a:latin typeface="견명조" pitchFamily="18" charset="-127"/>
              </a:rPr>
              <a:t>Java</a:t>
            </a:r>
            <a:r>
              <a:rPr lang="ko-KR" altLang="en-US" sz="2000" dirty="0">
                <a:solidFill>
                  <a:srgbClr val="000000"/>
                </a:solidFill>
                <a:latin typeface="견명조" pitchFamily="18" charset="-127"/>
              </a:rPr>
              <a:t>탄생</a:t>
            </a:r>
            <a:r>
              <a:rPr lang="en-US" altLang="ko-KR" sz="2000" dirty="0">
                <a:solidFill>
                  <a:srgbClr val="000000"/>
                </a:solidFill>
                <a:latin typeface="견명조" pitchFamily="18" charset="-127"/>
              </a:rPr>
              <a:t>. </a:t>
            </a:r>
            <a:r>
              <a:rPr lang="ko-KR" altLang="en-US" sz="2000" dirty="0">
                <a:solidFill>
                  <a:srgbClr val="000000"/>
                </a:solidFill>
                <a:latin typeface="견명조" pitchFamily="18" charset="-127"/>
              </a:rPr>
              <a:t>객체지향언어가 프로그래밍 언어의 주류가 됨</a:t>
            </a:r>
            <a:r>
              <a:rPr lang="en-US" altLang="ko-KR" sz="2000" dirty="0">
                <a:solidFill>
                  <a:srgbClr val="000000"/>
                </a:solidFill>
                <a:latin typeface="견명조" pitchFamily="18" charset="-127"/>
              </a:rPr>
              <a:t>.</a:t>
            </a:r>
          </a:p>
        </p:txBody>
      </p:sp>
      <p:sp>
        <p:nvSpPr>
          <p:cNvPr id="16" name="Text Box 23"/>
          <p:cNvSpPr txBox="1">
            <a:spLocks noChangeArrowheads="1"/>
          </p:cNvSpPr>
          <p:nvPr/>
        </p:nvSpPr>
        <p:spPr bwMode="auto">
          <a:xfrm>
            <a:off x="395288" y="4437112"/>
            <a:ext cx="81724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defRPr kumimoji="1" sz="1400">
                <a:solidFill>
                  <a:schemeClr val="tx1"/>
                </a:solidFill>
                <a:latin typeface="Courier New" pitchFamily="49" charset="0"/>
                <a:ea typeface="견명조" pitchFamily="18" charset="-127"/>
              </a:defRPr>
            </a:lvl1pPr>
            <a:lvl2pPr marL="742950" indent="-285750" eaLnBrk="0" hangingPunct="0">
              <a:defRPr kumimoji="1" sz="1400">
                <a:solidFill>
                  <a:schemeClr val="tx1"/>
                </a:solidFill>
                <a:latin typeface="Courier New" pitchFamily="49" charset="0"/>
                <a:ea typeface="견명조" pitchFamily="18" charset="-127"/>
              </a:defRPr>
            </a:lvl2pPr>
            <a:lvl3pPr marL="1143000" indent="-228600" eaLnBrk="0" hangingPunct="0">
              <a:defRPr kumimoji="1" sz="1400">
                <a:solidFill>
                  <a:schemeClr val="tx1"/>
                </a:solidFill>
                <a:latin typeface="Courier New" pitchFamily="49" charset="0"/>
                <a:ea typeface="견명조" pitchFamily="18" charset="-127"/>
              </a:defRPr>
            </a:lvl3pPr>
            <a:lvl4pPr marL="1600200" indent="-228600" eaLnBrk="0" hangingPunct="0">
              <a:defRPr kumimoji="1" sz="1400">
                <a:solidFill>
                  <a:schemeClr val="tx1"/>
                </a:solidFill>
                <a:latin typeface="Courier New" pitchFamily="49" charset="0"/>
                <a:ea typeface="견명조" pitchFamily="18" charset="-127"/>
              </a:defRPr>
            </a:lvl4pPr>
            <a:lvl5pPr marL="2057400" indent="-228600" eaLnBrk="0" hangingPunct="0">
              <a:defRPr kumimoji="1" sz="1400">
                <a:solidFill>
                  <a:schemeClr val="tx1"/>
                </a:solidFill>
                <a:latin typeface="Courier New" pitchFamily="49" charset="0"/>
                <a:ea typeface="견명조" pitchFamily="18" charset="-127"/>
              </a:defRPr>
            </a:lvl5pPr>
            <a:lvl6pPr marL="25146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l" eaLnBrk="1" hangingPunct="1">
              <a:buFontTx/>
              <a:buChar char="-"/>
            </a:pPr>
            <a:r>
              <a:rPr lang="en-US" altLang="ko-KR" sz="2000" dirty="0">
                <a:solidFill>
                  <a:srgbClr val="000000"/>
                </a:solidFill>
                <a:latin typeface="견명조" pitchFamily="18" charset="-127"/>
              </a:rPr>
              <a:t>1980</a:t>
            </a:r>
            <a:r>
              <a:rPr lang="ko-KR" altLang="en-US" sz="2000" dirty="0">
                <a:solidFill>
                  <a:srgbClr val="000000"/>
                </a:solidFill>
                <a:latin typeface="견명조" pitchFamily="18" charset="-127"/>
              </a:rPr>
              <a:t>년대 절차방식의 프로그래밍의 한계를 객체지향방식으로 극복하려고 노력함</a:t>
            </a:r>
            <a:r>
              <a:rPr lang="en-US" altLang="ko-KR" sz="2000" dirty="0">
                <a:solidFill>
                  <a:srgbClr val="000000"/>
                </a:solidFill>
                <a:latin typeface="견명조" pitchFamily="18" charset="-127"/>
              </a:rPr>
              <a:t>.(C++, Smalltalk</a:t>
            </a:r>
            <a:r>
              <a:rPr lang="ko-KR" altLang="en-US" sz="2000" dirty="0">
                <a:solidFill>
                  <a:srgbClr val="000000"/>
                </a:solidFill>
                <a:latin typeface="견명조" pitchFamily="18" charset="-127"/>
              </a:rPr>
              <a:t>과 같은 보다 발전된 객체지향언어가 탄생</a:t>
            </a:r>
            <a:r>
              <a:rPr lang="en-US" altLang="ko-KR" sz="2000" dirty="0">
                <a:solidFill>
                  <a:srgbClr val="000000"/>
                </a:solidFill>
                <a:latin typeface="견명조" pitchFamily="18" charset="-127"/>
              </a:rPr>
              <a:t>)</a:t>
            </a:r>
          </a:p>
        </p:txBody>
      </p:sp>
    </p:spTree>
    <p:extLst>
      <p:ext uri="{BB962C8B-B14F-4D97-AF65-F5344CB8AC3E}">
        <p14:creationId xmlns:p14="http://schemas.microsoft.com/office/powerpoint/2010/main" val="1194400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객체지향 언어란 </a:t>
            </a:r>
            <a:r>
              <a:rPr lang="en-US" altLang="ko-KR" sz="3600" dirty="0" smtClean="0">
                <a:solidFill>
                  <a:schemeClr val="bg1"/>
                </a:solidFill>
                <a:latin typeface="굴림체" pitchFamily="49" charset="-127"/>
                <a:ea typeface="굴림체" pitchFamily="49" charset="-127"/>
              </a:rPr>
              <a:t>?</a:t>
            </a:r>
            <a:endParaRPr lang="en-US" altLang="ko-KR" sz="3600" dirty="0">
              <a:solidFill>
                <a:schemeClr val="bg1"/>
              </a:solidFill>
              <a:latin typeface="굴림체" pitchFamily="49" charset="-127"/>
              <a:ea typeface="굴림체" pitchFamily="49" charset="-127"/>
            </a:endParaRPr>
          </a:p>
        </p:txBody>
      </p:sp>
      <p:sp>
        <p:nvSpPr>
          <p:cNvPr id="3" name="직사각형 2"/>
          <p:cNvSpPr/>
          <p:nvPr/>
        </p:nvSpPr>
        <p:spPr>
          <a:xfrm>
            <a:off x="107504" y="1484784"/>
            <a:ext cx="8856984" cy="4708981"/>
          </a:xfrm>
          <a:prstGeom prst="rect">
            <a:avLst/>
          </a:prstGeom>
        </p:spPr>
        <p:txBody>
          <a:bodyPr wrap="square">
            <a:spAutoFit/>
          </a:bodyPr>
          <a:lstStyle/>
          <a:p>
            <a:pPr marL="266700" indent="-266700">
              <a:lnSpc>
                <a:spcPct val="150000"/>
              </a:lnSpc>
            </a:pPr>
            <a:r>
              <a:rPr kumimoji="1" lang="ko-KR" altLang="en-US" sz="4000" dirty="0">
                <a:solidFill>
                  <a:srgbClr val="000000"/>
                </a:solidFill>
                <a:latin typeface="견명조" pitchFamily="18" charset="-127"/>
                <a:ea typeface="견명조" pitchFamily="18" charset="-127"/>
              </a:rPr>
              <a:t>객체지향언어의특징</a:t>
            </a:r>
          </a:p>
          <a:p>
            <a:pPr marL="266700" indent="-266700">
              <a:lnSpc>
                <a:spcPct val="150000"/>
              </a:lnSpc>
            </a:pPr>
            <a:r>
              <a:rPr kumimoji="1" lang="ko-KR" altLang="en-US" sz="2000" dirty="0" smtClean="0">
                <a:solidFill>
                  <a:srgbClr val="000000"/>
                </a:solidFill>
                <a:latin typeface="견명조" pitchFamily="18" charset="-127"/>
                <a:ea typeface="견명조" pitchFamily="18" charset="-127"/>
              </a:rPr>
              <a:t>▶ 코드의 재 사용성이 높다</a:t>
            </a:r>
            <a:r>
              <a:rPr kumimoji="1" lang="ko-KR" altLang="en-US" sz="2000" dirty="0">
                <a:solidFill>
                  <a:srgbClr val="000000"/>
                </a:solidFill>
                <a:latin typeface="견명조" pitchFamily="18" charset="-127"/>
                <a:ea typeface="견명조" pitchFamily="18" charset="-127"/>
              </a:rPr>
              <a:t>.</a:t>
            </a:r>
          </a:p>
          <a:p>
            <a:pPr marL="266700" indent="-266700">
              <a:lnSpc>
                <a:spcPct val="150000"/>
              </a:lnSpc>
            </a:pPr>
            <a:r>
              <a:rPr kumimoji="1" lang="ko-KR" altLang="en-US" sz="2000" dirty="0" smtClean="0">
                <a:solidFill>
                  <a:srgbClr val="000000"/>
                </a:solidFill>
                <a:latin typeface="견명조" pitchFamily="18" charset="-127"/>
                <a:ea typeface="견명조" pitchFamily="18" charset="-127"/>
              </a:rPr>
              <a:t>    - 새로운 코드를 작성할</a:t>
            </a:r>
            <a:r>
              <a:rPr kumimoji="1" lang="en-US" altLang="ko-KR" sz="2000" dirty="0" smtClean="0">
                <a:solidFill>
                  <a:srgbClr val="000000"/>
                </a:solidFill>
                <a:latin typeface="견명조" pitchFamily="18" charset="-127"/>
                <a:ea typeface="견명조" pitchFamily="18" charset="-127"/>
              </a:rPr>
              <a:t> </a:t>
            </a:r>
            <a:r>
              <a:rPr kumimoji="1" lang="ko-KR" altLang="en-US" sz="2000" dirty="0" smtClean="0">
                <a:solidFill>
                  <a:srgbClr val="000000"/>
                </a:solidFill>
                <a:latin typeface="견명조" pitchFamily="18" charset="-127"/>
                <a:ea typeface="견명조" pitchFamily="18" charset="-127"/>
              </a:rPr>
              <a:t>때 기존의 코드를 이용해서 쉽게 작성할</a:t>
            </a:r>
            <a:r>
              <a:rPr kumimoji="1" lang="en-US" altLang="ko-KR" sz="2000" dirty="0" smtClean="0">
                <a:solidFill>
                  <a:srgbClr val="000000"/>
                </a:solidFill>
                <a:latin typeface="견명조" pitchFamily="18" charset="-127"/>
                <a:ea typeface="견명조" pitchFamily="18" charset="-127"/>
              </a:rPr>
              <a:t>  </a:t>
            </a:r>
            <a:r>
              <a:rPr kumimoji="1" lang="ko-KR" altLang="en-US" sz="2000" dirty="0" smtClean="0">
                <a:solidFill>
                  <a:srgbClr val="000000"/>
                </a:solidFill>
                <a:latin typeface="견명조" pitchFamily="18" charset="-127"/>
                <a:ea typeface="견명조" pitchFamily="18" charset="-127"/>
              </a:rPr>
              <a:t>수 있다</a:t>
            </a:r>
            <a:r>
              <a:rPr kumimoji="1" lang="ko-KR" altLang="en-US" sz="2000" dirty="0">
                <a:solidFill>
                  <a:srgbClr val="000000"/>
                </a:solidFill>
                <a:latin typeface="견명조" pitchFamily="18" charset="-127"/>
                <a:ea typeface="견명조" pitchFamily="18" charset="-127"/>
              </a:rPr>
              <a:t>.</a:t>
            </a:r>
          </a:p>
          <a:p>
            <a:pPr marL="266700" indent="-266700">
              <a:lnSpc>
                <a:spcPct val="150000"/>
              </a:lnSpc>
            </a:pPr>
            <a:r>
              <a:rPr kumimoji="1" lang="ko-KR" altLang="en-US" sz="2000" dirty="0" smtClean="0">
                <a:solidFill>
                  <a:srgbClr val="000000"/>
                </a:solidFill>
                <a:latin typeface="견명조" pitchFamily="18" charset="-127"/>
                <a:ea typeface="견명조" pitchFamily="18" charset="-127"/>
              </a:rPr>
              <a:t>▶ 코드의 관리가 쉬워졌다</a:t>
            </a:r>
            <a:r>
              <a:rPr kumimoji="1" lang="ko-KR" altLang="en-US" sz="2000" dirty="0">
                <a:solidFill>
                  <a:srgbClr val="000000"/>
                </a:solidFill>
                <a:latin typeface="견명조" pitchFamily="18" charset="-127"/>
                <a:ea typeface="견명조" pitchFamily="18" charset="-127"/>
              </a:rPr>
              <a:t>.</a:t>
            </a:r>
          </a:p>
          <a:p>
            <a:pPr marL="266700" indent="-266700">
              <a:lnSpc>
                <a:spcPct val="150000"/>
              </a:lnSpc>
            </a:pPr>
            <a:r>
              <a:rPr kumimoji="1" lang="ko-KR" altLang="en-US" sz="2000" dirty="0" smtClean="0">
                <a:solidFill>
                  <a:srgbClr val="000000"/>
                </a:solidFill>
                <a:latin typeface="견명조" pitchFamily="18" charset="-127"/>
                <a:ea typeface="견명조" pitchFamily="18" charset="-127"/>
              </a:rPr>
              <a:t>   - 코드 간의 관계를 맺어 줌으로써 보다 적은 노력으로 코드 변경이 </a:t>
            </a:r>
            <a:endParaRPr kumimoji="1" lang="en-US" altLang="ko-KR" sz="2000" dirty="0" smtClean="0">
              <a:solidFill>
                <a:srgbClr val="000000"/>
              </a:solidFill>
              <a:latin typeface="견명조" pitchFamily="18" charset="-127"/>
              <a:ea typeface="견명조" pitchFamily="18" charset="-127"/>
            </a:endParaRPr>
          </a:p>
          <a:p>
            <a:pPr marL="266700" indent="-266700">
              <a:lnSpc>
                <a:spcPct val="150000"/>
              </a:lnSpc>
            </a:pPr>
            <a:r>
              <a:rPr kumimoji="1" lang="en-US" altLang="ko-KR" sz="2000" dirty="0">
                <a:solidFill>
                  <a:srgbClr val="000000"/>
                </a:solidFill>
                <a:latin typeface="견명조" pitchFamily="18" charset="-127"/>
                <a:ea typeface="견명조" pitchFamily="18" charset="-127"/>
              </a:rPr>
              <a:t> </a:t>
            </a:r>
            <a:r>
              <a:rPr kumimoji="1" lang="en-US" altLang="ko-KR" sz="2000" dirty="0" smtClean="0">
                <a:solidFill>
                  <a:srgbClr val="000000"/>
                </a:solidFill>
                <a:latin typeface="견명조" pitchFamily="18" charset="-127"/>
                <a:ea typeface="견명조" pitchFamily="18" charset="-127"/>
              </a:rPr>
              <a:t>     </a:t>
            </a:r>
            <a:r>
              <a:rPr kumimoji="1" lang="ko-KR" altLang="en-US" sz="2000" dirty="0" smtClean="0">
                <a:solidFill>
                  <a:srgbClr val="000000"/>
                </a:solidFill>
                <a:latin typeface="견명조" pitchFamily="18" charset="-127"/>
                <a:ea typeface="견명조" pitchFamily="18" charset="-127"/>
              </a:rPr>
              <a:t>가능하다</a:t>
            </a:r>
            <a:r>
              <a:rPr kumimoji="1" lang="ko-KR" altLang="en-US" sz="2000" dirty="0">
                <a:solidFill>
                  <a:srgbClr val="000000"/>
                </a:solidFill>
                <a:latin typeface="견명조" pitchFamily="18" charset="-127"/>
                <a:ea typeface="견명조" pitchFamily="18" charset="-127"/>
              </a:rPr>
              <a:t>.</a:t>
            </a:r>
          </a:p>
          <a:p>
            <a:pPr marL="266700" indent="-266700">
              <a:lnSpc>
                <a:spcPct val="150000"/>
              </a:lnSpc>
            </a:pPr>
            <a:r>
              <a:rPr kumimoji="1" lang="ko-KR" altLang="en-US" sz="2000" dirty="0" smtClean="0">
                <a:solidFill>
                  <a:srgbClr val="000000"/>
                </a:solidFill>
                <a:latin typeface="견명조" pitchFamily="18" charset="-127"/>
                <a:ea typeface="견명조" pitchFamily="18" charset="-127"/>
              </a:rPr>
              <a:t>▶ 신뢰성이 높은 프로그램의 개발을 가능하게 한다</a:t>
            </a:r>
            <a:r>
              <a:rPr kumimoji="1" lang="ko-KR" altLang="en-US" sz="2000" dirty="0">
                <a:solidFill>
                  <a:srgbClr val="000000"/>
                </a:solidFill>
                <a:latin typeface="견명조" pitchFamily="18" charset="-127"/>
                <a:ea typeface="견명조" pitchFamily="18" charset="-127"/>
              </a:rPr>
              <a:t>.</a:t>
            </a:r>
          </a:p>
          <a:p>
            <a:pPr marL="266700" indent="-266700">
              <a:lnSpc>
                <a:spcPct val="150000"/>
              </a:lnSpc>
            </a:pPr>
            <a:r>
              <a:rPr kumimoji="1" lang="ko-KR" altLang="en-US" sz="2000" dirty="0" smtClean="0">
                <a:solidFill>
                  <a:srgbClr val="000000"/>
                </a:solidFill>
                <a:latin typeface="견명조" pitchFamily="18" charset="-127"/>
                <a:ea typeface="견명조" pitchFamily="18" charset="-127"/>
              </a:rPr>
              <a:t>    - 접근 제어 자와 </a:t>
            </a:r>
            <a:r>
              <a:rPr kumimoji="1" lang="ko-KR" altLang="en-US" sz="2000" dirty="0" err="1" smtClean="0">
                <a:solidFill>
                  <a:srgbClr val="000000"/>
                </a:solidFill>
                <a:latin typeface="견명조" pitchFamily="18" charset="-127"/>
                <a:ea typeface="견명조" pitchFamily="18" charset="-127"/>
              </a:rPr>
              <a:t>메소드를</a:t>
            </a:r>
            <a:r>
              <a:rPr kumimoji="1" lang="ko-KR" altLang="en-US" sz="2000" dirty="0" smtClean="0">
                <a:solidFill>
                  <a:srgbClr val="000000"/>
                </a:solidFill>
                <a:latin typeface="견명조" pitchFamily="18" charset="-127"/>
                <a:ea typeface="견명조" pitchFamily="18" charset="-127"/>
              </a:rPr>
              <a:t> 이용해서 데이터를 보호하고</a:t>
            </a:r>
            <a:r>
              <a:rPr kumimoji="1" lang="ko-KR" altLang="en-US" sz="2000" dirty="0">
                <a:solidFill>
                  <a:srgbClr val="000000"/>
                </a:solidFill>
                <a:latin typeface="견명조" pitchFamily="18" charset="-127"/>
                <a:ea typeface="견명조" pitchFamily="18" charset="-127"/>
              </a:rPr>
              <a:t>, </a:t>
            </a:r>
            <a:r>
              <a:rPr kumimoji="1" lang="ko-KR" altLang="en-US" sz="2000" dirty="0" smtClean="0">
                <a:solidFill>
                  <a:srgbClr val="000000"/>
                </a:solidFill>
                <a:latin typeface="견명조" pitchFamily="18" charset="-127"/>
                <a:ea typeface="견명조" pitchFamily="18" charset="-127"/>
              </a:rPr>
              <a:t>코드의 중복을 </a:t>
            </a:r>
            <a:endParaRPr kumimoji="1" lang="en-US" altLang="ko-KR" sz="2000" dirty="0" smtClean="0">
              <a:solidFill>
                <a:srgbClr val="000000"/>
              </a:solidFill>
              <a:latin typeface="견명조" pitchFamily="18" charset="-127"/>
              <a:ea typeface="견명조" pitchFamily="18" charset="-127"/>
            </a:endParaRPr>
          </a:p>
          <a:p>
            <a:pPr marL="266700" indent="-266700">
              <a:lnSpc>
                <a:spcPct val="150000"/>
              </a:lnSpc>
            </a:pPr>
            <a:r>
              <a:rPr kumimoji="1" lang="en-US" altLang="ko-KR" sz="2000" dirty="0">
                <a:solidFill>
                  <a:srgbClr val="000000"/>
                </a:solidFill>
                <a:latin typeface="견명조" pitchFamily="18" charset="-127"/>
                <a:ea typeface="견명조" pitchFamily="18" charset="-127"/>
              </a:rPr>
              <a:t> </a:t>
            </a:r>
            <a:r>
              <a:rPr kumimoji="1" lang="en-US" altLang="ko-KR" sz="2000" dirty="0" smtClean="0">
                <a:solidFill>
                  <a:srgbClr val="000000"/>
                </a:solidFill>
                <a:latin typeface="견명조" pitchFamily="18" charset="-127"/>
                <a:ea typeface="견명조" pitchFamily="18" charset="-127"/>
              </a:rPr>
              <a:t>  </a:t>
            </a:r>
            <a:r>
              <a:rPr kumimoji="1" lang="ko-KR" altLang="en-US" sz="2000" dirty="0" smtClean="0">
                <a:solidFill>
                  <a:srgbClr val="000000"/>
                </a:solidFill>
                <a:latin typeface="견명조" pitchFamily="18" charset="-127"/>
                <a:ea typeface="견명조" pitchFamily="18" charset="-127"/>
              </a:rPr>
              <a:t>    제거하여 코드의 불일치로 인한 오류를 방지할 수 있다</a:t>
            </a:r>
            <a:r>
              <a:rPr kumimoji="1" lang="ko-KR" altLang="en-US" sz="2000" dirty="0">
                <a:solidFill>
                  <a:srgbClr val="000000"/>
                </a:solidFill>
                <a:latin typeface="견명조" pitchFamily="18" charset="-127"/>
                <a:ea typeface="견명조" pitchFamily="18" charset="-127"/>
              </a:rPr>
              <a:t>.</a:t>
            </a:r>
          </a:p>
        </p:txBody>
      </p:sp>
    </p:spTree>
    <p:extLst>
      <p:ext uri="{BB962C8B-B14F-4D97-AF65-F5344CB8AC3E}">
        <p14:creationId xmlns:p14="http://schemas.microsoft.com/office/powerpoint/2010/main" val="2532696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4896544"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smtClean="0">
                <a:solidFill>
                  <a:schemeClr val="bg1"/>
                </a:solidFill>
                <a:latin typeface="굴림체" pitchFamily="49" charset="-127"/>
                <a:ea typeface="굴림체" pitchFamily="49" charset="-127"/>
              </a:rPr>
              <a:t>객체지향과</a:t>
            </a:r>
            <a:r>
              <a:rPr lang="en-US" altLang="ko-KR" sz="3600" dirty="0" smtClean="0">
                <a:solidFill>
                  <a:schemeClr val="bg1"/>
                </a:solidFill>
                <a:latin typeface="굴림체" pitchFamily="49" charset="-127"/>
                <a:ea typeface="굴림체" pitchFamily="49" charset="-127"/>
              </a:rPr>
              <a:t> </a:t>
            </a:r>
            <a:r>
              <a:rPr lang="ko-KR" altLang="en-US" sz="3600" dirty="0" err="1" smtClean="0">
                <a:solidFill>
                  <a:schemeClr val="bg1"/>
                </a:solidFill>
                <a:latin typeface="굴림체" pitchFamily="49" charset="-127"/>
                <a:ea typeface="굴림체" pitchFamily="49" charset="-127"/>
              </a:rPr>
              <a:t>절차지형</a:t>
            </a:r>
            <a:endParaRPr lang="en-US" altLang="ko-KR" sz="3600" dirty="0">
              <a:solidFill>
                <a:schemeClr val="bg1"/>
              </a:solidFill>
              <a:latin typeface="굴림체" pitchFamily="49" charset="-127"/>
              <a:ea typeface="굴림체" pitchFamily="49" charset="-127"/>
            </a:endParaRPr>
          </a:p>
        </p:txBody>
      </p:sp>
      <p:sp>
        <p:nvSpPr>
          <p:cNvPr id="4" name="Text Box 1028"/>
          <p:cNvSpPr txBox="1">
            <a:spLocks noChangeArrowheads="1"/>
          </p:cNvSpPr>
          <p:nvPr/>
        </p:nvSpPr>
        <p:spPr bwMode="auto">
          <a:xfrm>
            <a:off x="293358" y="1700808"/>
            <a:ext cx="8610600" cy="4315027"/>
          </a:xfrm>
          <a:prstGeom prst="rect">
            <a:avLst/>
          </a:prstGeom>
          <a:noFill/>
          <a:ln w="12700" cap="sq">
            <a:noFill/>
            <a:miter lim="800000"/>
            <a:headEnd type="none" w="sm" len="sm"/>
            <a:tailEnd type="none" w="sm" len="sm"/>
          </a:ln>
        </p:spPr>
        <p:txBody>
          <a:bodyPr>
            <a:spAutoFit/>
          </a:bodyPr>
          <a:lstStyle/>
          <a:p>
            <a:pPr algn="l" eaLnBrk="1" latinLnBrk="1" hangingPunct="1">
              <a:spcBef>
                <a:spcPct val="20000"/>
              </a:spcBef>
              <a:buClr>
                <a:schemeClr val="accent1"/>
              </a:buClr>
              <a:buSzPct val="75000"/>
              <a:buFont typeface="Monotype Sorts" pitchFamily="2" charset="2"/>
              <a:buChar char="b"/>
            </a:pPr>
            <a:r>
              <a:rPr lang="ko-KR" altLang="en-US" sz="2000" b="1" dirty="0">
                <a:solidFill>
                  <a:srgbClr val="000000"/>
                </a:solidFill>
                <a:latin typeface="굴림체" pitchFamily="49" charset="-127"/>
                <a:ea typeface="굴림체" pitchFamily="49" charset="-127"/>
              </a:rPr>
              <a:t>객체 지향(</a:t>
            </a:r>
            <a:r>
              <a:rPr lang="en-US" altLang="ko-KR" sz="2000" b="1" dirty="0">
                <a:solidFill>
                  <a:srgbClr val="000000"/>
                </a:solidFill>
                <a:latin typeface="굴림체" pitchFamily="49" charset="-127"/>
                <a:ea typeface="굴림체" pitchFamily="49" charset="-127"/>
              </a:rPr>
              <a:t>Object-Oriented) </a:t>
            </a:r>
            <a:r>
              <a:rPr lang="ko-KR" altLang="en-US" sz="2000" b="1" dirty="0">
                <a:solidFill>
                  <a:srgbClr val="000000"/>
                </a:solidFill>
                <a:latin typeface="굴림체" pitchFamily="49" charset="-127"/>
                <a:ea typeface="굴림체" pitchFamily="49" charset="-127"/>
              </a:rPr>
              <a:t>대 절차지향</a:t>
            </a:r>
            <a:endParaRPr lang="en-US" altLang="ko-KR" sz="2000" b="1" dirty="0">
              <a:solidFill>
                <a:srgbClr val="000000"/>
              </a:solidFill>
              <a:latin typeface="굴림체" pitchFamily="49" charset="-127"/>
              <a:ea typeface="굴림체" pitchFamily="49" charset="-127"/>
            </a:endParaRPr>
          </a:p>
          <a:p>
            <a:pPr algn="l" eaLnBrk="1" latinLnBrk="1" hangingPunct="1">
              <a:spcBef>
                <a:spcPct val="20000"/>
              </a:spcBef>
              <a:buClr>
                <a:schemeClr val="accent1"/>
              </a:buClr>
              <a:buSzPct val="75000"/>
            </a:pPr>
            <a:r>
              <a:rPr lang="en-US" altLang="ko-KR" sz="2000" b="1" dirty="0">
                <a:solidFill>
                  <a:srgbClr val="000000"/>
                </a:solidFill>
                <a:latin typeface="굴림체" pitchFamily="49" charset="-127"/>
                <a:ea typeface="굴림체" pitchFamily="49" charset="-127"/>
              </a:rPr>
              <a:t>  </a:t>
            </a:r>
            <a:r>
              <a:rPr lang="ko-KR" altLang="en-US" sz="2000" b="1" dirty="0">
                <a:solidFill>
                  <a:srgbClr val="000000"/>
                </a:solidFill>
                <a:latin typeface="굴림체" pitchFamily="49" charset="-127"/>
                <a:ea typeface="굴림체" pitchFamily="49" charset="-127"/>
              </a:rPr>
              <a:t>(</a:t>
            </a:r>
            <a:r>
              <a:rPr lang="en-US" altLang="ko-KR" sz="2000" b="1" dirty="0">
                <a:solidFill>
                  <a:srgbClr val="000000"/>
                </a:solidFill>
                <a:latin typeface="굴림체" pitchFamily="49" charset="-127"/>
                <a:ea typeface="굴림체" pitchFamily="49" charset="-127"/>
              </a:rPr>
              <a:t>Procedural-Oriented)</a:t>
            </a:r>
          </a:p>
          <a:p>
            <a:pPr lvl="1" algn="l" eaLnBrk="1" latinLnBrk="1" hangingPunct="1">
              <a:spcBef>
                <a:spcPct val="20000"/>
              </a:spcBef>
              <a:buClr>
                <a:schemeClr val="accent2"/>
              </a:buClr>
              <a:buFontTx/>
              <a:buChar char="•"/>
            </a:pPr>
            <a:endParaRPr lang="ko-KR" altLang="en-US" sz="2400" b="1" dirty="0">
              <a:solidFill>
                <a:srgbClr val="000000"/>
              </a:solidFill>
              <a:latin typeface="굴림체" pitchFamily="49" charset="-127"/>
              <a:ea typeface="굴림체" pitchFamily="49" charset="-127"/>
            </a:endParaRPr>
          </a:p>
          <a:p>
            <a:pPr lvl="1" algn="l" eaLnBrk="1" latinLnBrk="1" hangingPunct="1">
              <a:spcBef>
                <a:spcPct val="20000"/>
              </a:spcBef>
              <a:buClr>
                <a:schemeClr val="accent2"/>
              </a:buClr>
              <a:buFontTx/>
              <a:buChar char="•"/>
            </a:pPr>
            <a:r>
              <a:rPr lang="ko-KR" altLang="en-US" sz="2400" b="1" dirty="0">
                <a:solidFill>
                  <a:srgbClr val="000000"/>
                </a:solidFill>
                <a:latin typeface="굴림체" pitchFamily="49" charset="-127"/>
                <a:ea typeface="굴림체" pitchFamily="49" charset="-127"/>
              </a:rPr>
              <a:t>절차지향(구조적 프로그래밍) : 데이터 구조와 </a:t>
            </a:r>
            <a:endParaRPr lang="en-US" altLang="ko-KR" sz="2400" b="1" dirty="0">
              <a:solidFill>
                <a:srgbClr val="000000"/>
              </a:solidFill>
              <a:latin typeface="굴림체" pitchFamily="49" charset="-127"/>
              <a:ea typeface="굴림체" pitchFamily="49" charset="-127"/>
            </a:endParaRPr>
          </a:p>
          <a:p>
            <a:pPr lvl="1" algn="l" eaLnBrk="1" latinLnBrk="1" hangingPunct="1">
              <a:spcBef>
                <a:spcPct val="20000"/>
              </a:spcBef>
              <a:buClr>
                <a:schemeClr val="accent2"/>
              </a:buClr>
            </a:pPr>
            <a:r>
              <a:rPr lang="en-US" altLang="ko-KR" sz="2400" b="1" dirty="0">
                <a:solidFill>
                  <a:srgbClr val="000000"/>
                </a:solidFill>
                <a:latin typeface="굴림체" pitchFamily="49" charset="-127"/>
                <a:ea typeface="굴림체" pitchFamily="49" charset="-127"/>
              </a:rPr>
              <a:t>  </a:t>
            </a:r>
            <a:r>
              <a:rPr lang="ko-KR" altLang="en-US" sz="2400" b="1" dirty="0">
                <a:solidFill>
                  <a:srgbClr val="000000"/>
                </a:solidFill>
                <a:latin typeface="굴림체" pitchFamily="49" charset="-127"/>
                <a:ea typeface="굴림체" pitchFamily="49" charset="-127"/>
              </a:rPr>
              <a:t>그 데이터를 변화 시키는 알고리즘으로 구성</a:t>
            </a:r>
          </a:p>
          <a:p>
            <a:pPr lvl="1" algn="l" eaLnBrk="1" latinLnBrk="1" hangingPunct="1">
              <a:spcBef>
                <a:spcPct val="20000"/>
              </a:spcBef>
              <a:buClr>
                <a:schemeClr val="accent2"/>
              </a:buClr>
              <a:buFontTx/>
              <a:buChar char="•"/>
            </a:pPr>
            <a:endParaRPr lang="ko-KR" altLang="en-US" sz="2400" b="1" dirty="0">
              <a:solidFill>
                <a:srgbClr val="000000"/>
              </a:solidFill>
              <a:latin typeface="굴림체" pitchFamily="49" charset="-127"/>
              <a:ea typeface="굴림체" pitchFamily="49" charset="-127"/>
            </a:endParaRPr>
          </a:p>
          <a:p>
            <a:pPr lvl="1" algn="l" eaLnBrk="1" latinLnBrk="1" hangingPunct="1">
              <a:spcBef>
                <a:spcPct val="20000"/>
              </a:spcBef>
              <a:buClr>
                <a:schemeClr val="accent2"/>
              </a:buClr>
              <a:buFontTx/>
              <a:buChar char="•"/>
            </a:pPr>
            <a:r>
              <a:rPr lang="ko-KR" altLang="en-US" sz="2400" b="1" dirty="0">
                <a:solidFill>
                  <a:srgbClr val="000000"/>
                </a:solidFill>
                <a:latin typeface="굴림체" pitchFamily="49" charset="-127"/>
                <a:ea typeface="굴림체" pitchFamily="49" charset="-127"/>
              </a:rPr>
              <a:t>객체지향 : 객체들이 메시지(</a:t>
            </a:r>
            <a:r>
              <a:rPr lang="en-US" altLang="ko-KR" sz="2400" b="1" dirty="0">
                <a:solidFill>
                  <a:srgbClr val="000000"/>
                </a:solidFill>
                <a:latin typeface="굴림체" pitchFamily="49" charset="-127"/>
                <a:ea typeface="굴림체" pitchFamily="49" charset="-127"/>
              </a:rPr>
              <a:t>message)</a:t>
            </a:r>
            <a:r>
              <a:rPr lang="ko-KR" altLang="en-US" sz="2400" b="1" dirty="0">
                <a:solidFill>
                  <a:srgbClr val="000000"/>
                </a:solidFill>
                <a:latin typeface="굴림체" pitchFamily="49" charset="-127"/>
                <a:ea typeface="굴림체" pitchFamily="49" charset="-127"/>
              </a:rPr>
              <a:t>를 통하여 </a:t>
            </a:r>
            <a:endParaRPr lang="en-US" altLang="ko-KR" sz="2400" b="1" dirty="0" smtClean="0">
              <a:solidFill>
                <a:srgbClr val="000000"/>
              </a:solidFill>
              <a:latin typeface="굴림체" pitchFamily="49" charset="-127"/>
              <a:ea typeface="굴림체" pitchFamily="49" charset="-127"/>
            </a:endParaRPr>
          </a:p>
          <a:p>
            <a:pPr lvl="1" algn="l" eaLnBrk="1" latinLnBrk="1" hangingPunct="1">
              <a:spcBef>
                <a:spcPct val="20000"/>
              </a:spcBef>
              <a:buClr>
                <a:schemeClr val="accent2"/>
              </a:buClr>
            </a:pPr>
            <a:r>
              <a:rPr lang="en-US" altLang="ko-KR" sz="2400" dirty="0" smtClean="0">
                <a:solidFill>
                  <a:srgbClr val="000000"/>
                </a:solidFill>
                <a:latin typeface="굴림체" pitchFamily="49" charset="-127"/>
                <a:ea typeface="굴림체" pitchFamily="49" charset="-127"/>
              </a:rPr>
              <a:t> </a:t>
            </a:r>
            <a:r>
              <a:rPr lang="ko-KR" altLang="en-US" sz="2400" b="1" dirty="0" smtClean="0">
                <a:solidFill>
                  <a:srgbClr val="000000"/>
                </a:solidFill>
                <a:latin typeface="굴림체" pitchFamily="49" charset="-127"/>
                <a:ea typeface="굴림체" pitchFamily="49" charset="-127"/>
              </a:rPr>
              <a:t>통신함으로써 원하는 </a:t>
            </a:r>
            <a:r>
              <a:rPr lang="ko-KR" altLang="en-US" sz="2400" b="1" dirty="0">
                <a:solidFill>
                  <a:srgbClr val="000000"/>
                </a:solidFill>
                <a:latin typeface="굴림체" pitchFamily="49" charset="-127"/>
                <a:ea typeface="굴림체" pitchFamily="49" charset="-127"/>
              </a:rPr>
              <a:t>결과를 얻는다. 각 객체는 </a:t>
            </a:r>
            <a:endParaRPr lang="en-US" altLang="ko-KR" sz="2400" b="1" dirty="0" smtClean="0">
              <a:solidFill>
                <a:srgbClr val="000000"/>
              </a:solidFill>
              <a:latin typeface="굴림체" pitchFamily="49" charset="-127"/>
              <a:ea typeface="굴림체" pitchFamily="49" charset="-127"/>
            </a:endParaRPr>
          </a:p>
          <a:p>
            <a:pPr lvl="1" algn="l" eaLnBrk="1" latinLnBrk="1" hangingPunct="1">
              <a:spcBef>
                <a:spcPct val="20000"/>
              </a:spcBef>
              <a:buClr>
                <a:schemeClr val="accent2"/>
              </a:buClr>
            </a:pPr>
            <a:r>
              <a:rPr lang="en-US" altLang="ko-KR" sz="2400" dirty="0">
                <a:solidFill>
                  <a:srgbClr val="000000"/>
                </a:solidFill>
                <a:latin typeface="굴림체" pitchFamily="49" charset="-127"/>
                <a:ea typeface="굴림체" pitchFamily="49" charset="-127"/>
              </a:rPr>
              <a:t> </a:t>
            </a:r>
            <a:r>
              <a:rPr lang="ko-KR" altLang="en-US" sz="2400" b="1" dirty="0" smtClean="0">
                <a:solidFill>
                  <a:srgbClr val="000000"/>
                </a:solidFill>
                <a:latin typeface="굴림체" pitchFamily="49" charset="-127"/>
                <a:ea typeface="굴림체" pitchFamily="49" charset="-127"/>
              </a:rPr>
              <a:t>고유의   데이터와 데이터를 </a:t>
            </a:r>
            <a:r>
              <a:rPr lang="ko-KR" altLang="en-US" sz="2400" b="1" dirty="0">
                <a:solidFill>
                  <a:srgbClr val="000000"/>
                </a:solidFill>
                <a:latin typeface="굴림체" pitchFamily="49" charset="-127"/>
                <a:ea typeface="굴림체" pitchFamily="49" charset="-127"/>
              </a:rPr>
              <a:t>처리할 수 있는 </a:t>
            </a:r>
            <a:endParaRPr lang="en-US" altLang="ko-KR" sz="2400" dirty="0">
              <a:solidFill>
                <a:srgbClr val="000000"/>
              </a:solidFill>
              <a:latin typeface="굴림체" pitchFamily="49" charset="-127"/>
              <a:ea typeface="굴림체" pitchFamily="49" charset="-127"/>
            </a:endParaRPr>
          </a:p>
          <a:p>
            <a:pPr lvl="1" algn="l" eaLnBrk="1" latinLnBrk="1" hangingPunct="1">
              <a:spcBef>
                <a:spcPct val="20000"/>
              </a:spcBef>
              <a:buClr>
                <a:schemeClr val="accent2"/>
              </a:buClr>
            </a:pPr>
            <a:r>
              <a:rPr lang="en-US" altLang="ko-KR" sz="2400" b="1" dirty="0" smtClean="0">
                <a:solidFill>
                  <a:srgbClr val="000000"/>
                </a:solidFill>
                <a:latin typeface="굴림체" pitchFamily="49" charset="-127"/>
                <a:ea typeface="굴림체" pitchFamily="49" charset="-127"/>
              </a:rPr>
              <a:t> </a:t>
            </a:r>
            <a:r>
              <a:rPr lang="ko-KR" altLang="en-US" sz="2400" b="1" dirty="0" err="1" smtClean="0">
                <a:solidFill>
                  <a:srgbClr val="000000"/>
                </a:solidFill>
                <a:latin typeface="굴림체" pitchFamily="49" charset="-127"/>
                <a:ea typeface="굴림체" pitchFamily="49" charset="-127"/>
              </a:rPr>
              <a:t>메소드로</a:t>
            </a:r>
            <a:r>
              <a:rPr lang="ko-KR" altLang="en-US" sz="2400" b="1" dirty="0" smtClean="0">
                <a:solidFill>
                  <a:srgbClr val="000000"/>
                </a:solidFill>
                <a:latin typeface="굴림체" pitchFamily="49" charset="-127"/>
                <a:ea typeface="굴림체" pitchFamily="49" charset="-127"/>
              </a:rPr>
              <a:t> 구성</a:t>
            </a:r>
            <a:endParaRPr lang="ko-KR" altLang="en-US" sz="2400" b="1" dirty="0">
              <a:solidFill>
                <a:srgbClr val="000000"/>
              </a:solidFill>
              <a:latin typeface="굴림체" pitchFamily="49" charset="-127"/>
              <a:ea typeface="굴림체" pitchFamily="49" charset="-127"/>
            </a:endParaRPr>
          </a:p>
        </p:txBody>
      </p:sp>
    </p:spTree>
    <p:extLst>
      <p:ext uri="{BB962C8B-B14F-4D97-AF65-F5344CB8AC3E}">
        <p14:creationId xmlns:p14="http://schemas.microsoft.com/office/powerpoint/2010/main" val="386247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 Box 20"/>
          <p:cNvSpPr txBox="1">
            <a:spLocks noChangeArrowheads="1"/>
          </p:cNvSpPr>
          <p:nvPr/>
        </p:nvSpPr>
        <p:spPr bwMode="auto">
          <a:xfrm>
            <a:off x="0" y="100870"/>
            <a:ext cx="9144000" cy="73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742950" indent="-742950" algn="ctr" latinLnBrk="1">
              <a:lnSpc>
                <a:spcPct val="150000"/>
              </a:lnSpc>
            </a:pPr>
            <a:r>
              <a:rPr lang="ko-KR" altLang="en-US" sz="3200" dirty="0">
                <a:solidFill>
                  <a:prstClr val="white"/>
                </a:solidFill>
                <a:latin typeface="맑은 고딕" pitchFamily="50" charset="-127"/>
                <a:ea typeface="맑은 고딕" pitchFamily="50" charset="-127"/>
              </a:rPr>
              <a:t>교육과정 </a:t>
            </a:r>
            <a:r>
              <a:rPr lang="en-US" altLang="ko-KR" sz="3200" dirty="0">
                <a:solidFill>
                  <a:prstClr val="white"/>
                </a:solidFill>
                <a:latin typeface="맑은 고딕" pitchFamily="50" charset="-127"/>
                <a:ea typeface="맑은 고딕" pitchFamily="50" charset="-127"/>
              </a:rPr>
              <a:t>Road Map </a:t>
            </a:r>
          </a:p>
        </p:txBody>
      </p:sp>
      <p:sp>
        <p:nvSpPr>
          <p:cNvPr id="32" name="설명선 2 31"/>
          <p:cNvSpPr/>
          <p:nvPr/>
        </p:nvSpPr>
        <p:spPr bwMode="auto">
          <a:xfrm>
            <a:off x="1331640" y="2220885"/>
            <a:ext cx="1152128" cy="327049"/>
          </a:xfrm>
          <a:prstGeom prst="borderCallout2">
            <a:avLst>
              <a:gd name="adj1" fmla="val 18750"/>
              <a:gd name="adj2" fmla="val -8333"/>
              <a:gd name="adj3" fmla="val 18750"/>
              <a:gd name="adj4" fmla="val -16667"/>
              <a:gd name="adj5" fmla="val 139005"/>
              <a:gd name="adj6" fmla="val -44810"/>
            </a:avLst>
          </a:prstGeom>
          <a:ln>
            <a:headEnd type="none" w="med" len="med"/>
            <a:tailEnd type="arrow"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ko-KR" altLang="en-US" sz="1400" dirty="0">
                <a:solidFill>
                  <a:prstClr val="black"/>
                </a:solidFill>
                <a:latin typeface="맑은 고딕" pitchFamily="50" charset="-127"/>
                <a:ea typeface="맑은 고딕" pitchFamily="50" charset="-127"/>
              </a:rPr>
              <a:t>프로그래밍</a:t>
            </a:r>
          </a:p>
        </p:txBody>
      </p:sp>
      <p:sp>
        <p:nvSpPr>
          <p:cNvPr id="9" name="Rectangle 3"/>
          <p:cNvSpPr>
            <a:spLocks noChangeArrowheads="1"/>
          </p:cNvSpPr>
          <p:nvPr/>
        </p:nvSpPr>
        <p:spPr bwMode="auto">
          <a:xfrm>
            <a:off x="0" y="836712"/>
            <a:ext cx="8388350" cy="53975"/>
          </a:xfrm>
          <a:prstGeom prst="rect">
            <a:avLst/>
          </a:prstGeom>
          <a:solidFill>
            <a:srgbClr val="81705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fontAlgn="auto">
              <a:spcBef>
                <a:spcPts val="0"/>
              </a:spcBef>
              <a:spcAft>
                <a:spcPts val="0"/>
              </a:spcAft>
            </a:pPr>
            <a:endParaRPr lang="en-US" b="0" dirty="0">
              <a:solidFill>
                <a:prstClr val="white"/>
              </a:solidFill>
              <a:latin typeface="Arial"/>
            </a:endParaRPr>
          </a:p>
        </p:txBody>
      </p:sp>
      <p:sp>
        <p:nvSpPr>
          <p:cNvPr id="10" name="모서리가 둥근 직사각형 9"/>
          <p:cNvSpPr/>
          <p:nvPr/>
        </p:nvSpPr>
        <p:spPr bwMode="auto">
          <a:xfrm>
            <a:off x="2267744" y="2708920"/>
            <a:ext cx="1728192" cy="720080"/>
          </a:xfrm>
          <a:prstGeom prst="roundRect">
            <a:avLst/>
          </a:prstGeom>
          <a:solidFill>
            <a:srgbClr val="92D050">
              <a:alpha val="96000"/>
            </a:srgbClr>
          </a:solidFill>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ko-KR" sz="2400" b="0" dirty="0">
                <a:solidFill>
                  <a:prstClr val="black"/>
                </a:solidFill>
              </a:rPr>
              <a:t>Data Base</a:t>
            </a:r>
            <a:endParaRPr lang="ko-KR" altLang="en-US" sz="2400" dirty="0">
              <a:solidFill>
                <a:prstClr val="black"/>
              </a:solidFill>
            </a:endParaRPr>
          </a:p>
        </p:txBody>
      </p:sp>
      <p:sp>
        <p:nvSpPr>
          <p:cNvPr id="11" name="모서리가 둥근 직사각형 10"/>
          <p:cNvSpPr/>
          <p:nvPr/>
        </p:nvSpPr>
        <p:spPr bwMode="auto">
          <a:xfrm>
            <a:off x="5070858" y="2420888"/>
            <a:ext cx="1517366" cy="648072"/>
          </a:xfrm>
          <a:prstGeom prst="roundRect">
            <a:avLst/>
          </a:prstGeom>
          <a:solidFill>
            <a:srgbClr val="92D050"/>
          </a:solidFill>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ko-KR" altLang="en-US" sz="1600" b="0" dirty="0">
                <a:solidFill>
                  <a:prstClr val="black"/>
                </a:solidFill>
              </a:rPr>
              <a:t>웹 표준</a:t>
            </a:r>
            <a:endParaRPr lang="en-US" altLang="ko-KR" sz="1600" b="0" dirty="0">
              <a:solidFill>
                <a:prstClr val="black"/>
              </a:solidFill>
            </a:endParaRPr>
          </a:p>
          <a:p>
            <a:pPr algn="ctr"/>
            <a:r>
              <a:rPr lang="ko-KR" altLang="en-US" sz="1600" b="0" dirty="0">
                <a:solidFill>
                  <a:prstClr val="black"/>
                </a:solidFill>
              </a:rPr>
              <a:t>서버프로그램</a:t>
            </a:r>
            <a:endParaRPr lang="ko-KR" altLang="en-US" sz="1600" dirty="0">
              <a:solidFill>
                <a:prstClr val="black"/>
              </a:solidFill>
            </a:endParaRPr>
          </a:p>
        </p:txBody>
      </p:sp>
      <p:sp>
        <p:nvSpPr>
          <p:cNvPr id="13" name="모서리가 둥근 직사각형 12"/>
          <p:cNvSpPr/>
          <p:nvPr/>
        </p:nvSpPr>
        <p:spPr bwMode="auto">
          <a:xfrm>
            <a:off x="7394328" y="2054157"/>
            <a:ext cx="1300437" cy="720080"/>
          </a:xfrm>
          <a:prstGeom prst="roundRect">
            <a:avLst/>
          </a:prstGeom>
          <a:solidFill>
            <a:srgbClr val="FFC000"/>
          </a:solidFill>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ko-KR" sz="2000" b="0" dirty="0">
                <a:solidFill>
                  <a:prstClr val="black"/>
                </a:solidFill>
              </a:rPr>
              <a:t>Semi</a:t>
            </a:r>
          </a:p>
          <a:p>
            <a:pPr algn="ctr"/>
            <a:r>
              <a:rPr lang="en-US" altLang="ko-KR" sz="2000" b="0" dirty="0">
                <a:solidFill>
                  <a:prstClr val="black"/>
                </a:solidFill>
              </a:rPr>
              <a:t>Project</a:t>
            </a:r>
            <a:endParaRPr lang="ko-KR" altLang="en-US" sz="2000" dirty="0">
              <a:solidFill>
                <a:prstClr val="black"/>
              </a:solidFill>
            </a:endParaRPr>
          </a:p>
        </p:txBody>
      </p:sp>
      <p:cxnSp>
        <p:nvCxnSpPr>
          <p:cNvPr id="24" name="구부러진 연결선 23"/>
          <p:cNvCxnSpPr>
            <a:stCxn id="11" idx="3"/>
            <a:endCxn id="13" idx="1"/>
          </p:cNvCxnSpPr>
          <p:nvPr/>
        </p:nvCxnSpPr>
        <p:spPr bwMode="auto">
          <a:xfrm flipV="1">
            <a:off x="6588224" y="2414197"/>
            <a:ext cx="806104" cy="330727"/>
          </a:xfrm>
          <a:prstGeom prst="curvedConnector3">
            <a:avLst>
              <a:gd name="adj1" fmla="val 50000"/>
            </a:avLst>
          </a:prstGeom>
          <a:solidFill>
            <a:schemeClr val="accent1"/>
          </a:solidFill>
          <a:ln w="19050" cap="flat" cmpd="sng" algn="ctr">
            <a:solidFill>
              <a:srgbClr val="FFC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설명선 2 18"/>
          <p:cNvSpPr/>
          <p:nvPr/>
        </p:nvSpPr>
        <p:spPr bwMode="auto">
          <a:xfrm>
            <a:off x="1302227" y="1914521"/>
            <a:ext cx="1181541" cy="301414"/>
          </a:xfrm>
          <a:prstGeom prst="borderCallout2">
            <a:avLst>
              <a:gd name="adj1" fmla="val 18750"/>
              <a:gd name="adj2" fmla="val -8333"/>
              <a:gd name="adj3" fmla="val 18750"/>
              <a:gd name="adj4" fmla="val -16667"/>
              <a:gd name="adj5" fmla="val 245648"/>
              <a:gd name="adj6" fmla="val -46188"/>
            </a:avLst>
          </a:prstGeom>
          <a:ln>
            <a:headEnd type="none" w="med" len="med"/>
            <a:tailEnd type="arrow"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ko-KR" altLang="en-US" sz="1400" dirty="0">
                <a:solidFill>
                  <a:prstClr val="black"/>
                </a:solidFill>
              </a:rPr>
              <a:t>자료구조</a:t>
            </a:r>
          </a:p>
        </p:txBody>
      </p:sp>
      <p:sp>
        <p:nvSpPr>
          <p:cNvPr id="36" name="설명선 2 35"/>
          <p:cNvSpPr/>
          <p:nvPr/>
        </p:nvSpPr>
        <p:spPr>
          <a:xfrm>
            <a:off x="1331640" y="1556792"/>
            <a:ext cx="1152128" cy="313714"/>
          </a:xfrm>
          <a:prstGeom prst="borderCallout2">
            <a:avLst>
              <a:gd name="adj1" fmla="val 18750"/>
              <a:gd name="adj2" fmla="val -8333"/>
              <a:gd name="adj3" fmla="val 18750"/>
              <a:gd name="adj4" fmla="val -16667"/>
              <a:gd name="adj5" fmla="val 326087"/>
              <a:gd name="adj6" fmla="val -49498"/>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ko-KR" altLang="en-US" sz="1400" b="0" dirty="0">
                <a:solidFill>
                  <a:prstClr val="black"/>
                </a:solidFill>
                <a:latin typeface="맑은 고딕" pitchFamily="50" charset="-127"/>
                <a:ea typeface="맑은 고딕" pitchFamily="50" charset="-127"/>
              </a:rPr>
              <a:t>기본문법</a:t>
            </a:r>
          </a:p>
        </p:txBody>
      </p:sp>
      <p:sp>
        <p:nvSpPr>
          <p:cNvPr id="34" name="모서리가 둥근 직사각형 33"/>
          <p:cNvSpPr/>
          <p:nvPr/>
        </p:nvSpPr>
        <p:spPr bwMode="auto">
          <a:xfrm>
            <a:off x="557861" y="2708920"/>
            <a:ext cx="1181542" cy="733462"/>
          </a:xfrm>
          <a:prstGeom prst="roundRect">
            <a:avLst/>
          </a:prstGeom>
          <a:solidFill>
            <a:srgbClr val="C3C858"/>
          </a:solidFill>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ko-KR" sz="2400" dirty="0">
                <a:solidFill>
                  <a:prstClr val="black"/>
                </a:solidFill>
              </a:rPr>
              <a:t>Java</a:t>
            </a:r>
            <a:endParaRPr lang="ko-KR" altLang="en-US" sz="2400" dirty="0">
              <a:solidFill>
                <a:prstClr val="black"/>
              </a:solidFill>
            </a:endParaRPr>
          </a:p>
        </p:txBody>
      </p:sp>
      <p:sp>
        <p:nvSpPr>
          <p:cNvPr id="35" name="설명선 2 34"/>
          <p:cNvSpPr/>
          <p:nvPr/>
        </p:nvSpPr>
        <p:spPr>
          <a:xfrm>
            <a:off x="3564000" y="1772816"/>
            <a:ext cx="1008000" cy="313714"/>
          </a:xfrm>
          <a:prstGeom prst="borderCallout2">
            <a:avLst>
              <a:gd name="adj1" fmla="val 18750"/>
              <a:gd name="adj2" fmla="val -8333"/>
              <a:gd name="adj3" fmla="val 18750"/>
              <a:gd name="adj4" fmla="val -16667"/>
              <a:gd name="adj5" fmla="val 243933"/>
              <a:gd name="adj6" fmla="val -56815"/>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altLang="ko-KR" sz="1400" b="0" dirty="0">
                <a:solidFill>
                  <a:prstClr val="black"/>
                </a:solidFill>
                <a:latin typeface="맑은 고딕" pitchFamily="50" charset="-127"/>
                <a:ea typeface="맑은 고딕" pitchFamily="50" charset="-127"/>
              </a:rPr>
              <a:t>DB</a:t>
            </a:r>
            <a:r>
              <a:rPr lang="ko-KR" altLang="en-US" sz="1400" b="0" dirty="0">
                <a:solidFill>
                  <a:prstClr val="black"/>
                </a:solidFill>
                <a:latin typeface="맑은 고딕" pitchFamily="50" charset="-127"/>
                <a:ea typeface="맑은 고딕" pitchFamily="50" charset="-127"/>
              </a:rPr>
              <a:t>구축</a:t>
            </a:r>
          </a:p>
        </p:txBody>
      </p:sp>
      <p:sp>
        <p:nvSpPr>
          <p:cNvPr id="37" name="설명선 2 36"/>
          <p:cNvSpPr/>
          <p:nvPr/>
        </p:nvSpPr>
        <p:spPr>
          <a:xfrm>
            <a:off x="3564000" y="2107174"/>
            <a:ext cx="1008000" cy="313714"/>
          </a:xfrm>
          <a:prstGeom prst="borderCallout2">
            <a:avLst>
              <a:gd name="adj1" fmla="val 18750"/>
              <a:gd name="adj2" fmla="val -8333"/>
              <a:gd name="adj3" fmla="val 18750"/>
              <a:gd name="adj4" fmla="val -16667"/>
              <a:gd name="adj5" fmla="val 151692"/>
              <a:gd name="adj6" fmla="val -60403"/>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altLang="ko-KR" sz="1400" b="0" dirty="0">
                <a:solidFill>
                  <a:prstClr val="black"/>
                </a:solidFill>
                <a:latin typeface="맑은 고딕" pitchFamily="50" charset="-127"/>
                <a:ea typeface="맑은 고딕" pitchFamily="50" charset="-127"/>
              </a:rPr>
              <a:t>SQL</a:t>
            </a:r>
            <a:endParaRPr lang="ko-KR" altLang="en-US" sz="1400" b="0" dirty="0">
              <a:solidFill>
                <a:prstClr val="black"/>
              </a:solidFill>
              <a:latin typeface="맑은 고딕" pitchFamily="50" charset="-127"/>
              <a:ea typeface="맑은 고딕" pitchFamily="50" charset="-127"/>
            </a:endParaRPr>
          </a:p>
        </p:txBody>
      </p:sp>
      <p:cxnSp>
        <p:nvCxnSpPr>
          <p:cNvPr id="45" name="직선 연결선 44"/>
          <p:cNvCxnSpPr/>
          <p:nvPr/>
        </p:nvCxnSpPr>
        <p:spPr>
          <a:xfrm flipV="1">
            <a:off x="323528" y="2924944"/>
            <a:ext cx="8712968" cy="108012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9" name="꺾인 연결선 88"/>
          <p:cNvCxnSpPr>
            <a:stCxn id="10" idx="3"/>
            <a:endCxn id="11" idx="1"/>
          </p:cNvCxnSpPr>
          <p:nvPr/>
        </p:nvCxnSpPr>
        <p:spPr>
          <a:xfrm flipV="1">
            <a:off x="3995936" y="2744924"/>
            <a:ext cx="1074922" cy="324036"/>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a:endCxn id="10" idx="1"/>
          </p:cNvCxnSpPr>
          <p:nvPr/>
        </p:nvCxnSpPr>
        <p:spPr bwMode="auto">
          <a:xfrm flipV="1">
            <a:off x="1763688" y="3068960"/>
            <a:ext cx="504056" cy="6692"/>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모서리가 둥근 직사각형 13"/>
          <p:cNvSpPr/>
          <p:nvPr/>
        </p:nvSpPr>
        <p:spPr bwMode="auto">
          <a:xfrm>
            <a:off x="2807960" y="4967932"/>
            <a:ext cx="1404000" cy="666370"/>
          </a:xfrm>
          <a:prstGeom prst="roundRect">
            <a:avLst/>
          </a:prstGeom>
          <a:solidFill>
            <a:srgbClr val="B01893"/>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ko-KR" altLang="en-US" sz="2000" dirty="0">
                <a:solidFill>
                  <a:prstClr val="white"/>
                </a:solidFill>
              </a:rPr>
              <a:t>프론트 개발</a:t>
            </a:r>
          </a:p>
        </p:txBody>
      </p:sp>
      <p:sp>
        <p:nvSpPr>
          <p:cNvPr id="15" name="모서리가 둥근 직사각형 14"/>
          <p:cNvSpPr/>
          <p:nvPr/>
        </p:nvSpPr>
        <p:spPr bwMode="auto">
          <a:xfrm>
            <a:off x="5220072" y="4895924"/>
            <a:ext cx="1440000" cy="629774"/>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ko-KR" altLang="en-US" sz="2000" dirty="0">
                <a:solidFill>
                  <a:prstClr val="white"/>
                </a:solidFill>
              </a:rPr>
              <a:t>테스트 및 구현</a:t>
            </a:r>
          </a:p>
        </p:txBody>
      </p:sp>
      <p:sp>
        <p:nvSpPr>
          <p:cNvPr id="56" name="모서리가 둥근 직사각형 55"/>
          <p:cNvSpPr/>
          <p:nvPr/>
        </p:nvSpPr>
        <p:spPr bwMode="auto">
          <a:xfrm>
            <a:off x="7707835" y="3212976"/>
            <a:ext cx="1256653" cy="72008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altLang="ko-KR" sz="2000" b="0" dirty="0">
                <a:solidFill>
                  <a:prstClr val="black"/>
                </a:solidFill>
              </a:rPr>
              <a:t>Final </a:t>
            </a:r>
          </a:p>
          <a:p>
            <a:pPr algn="ctr"/>
            <a:r>
              <a:rPr lang="en-US" altLang="ko-KR" sz="2000" b="0" dirty="0">
                <a:solidFill>
                  <a:prstClr val="black"/>
                </a:solidFill>
              </a:rPr>
              <a:t>Project</a:t>
            </a:r>
            <a:endParaRPr lang="ko-KR" altLang="en-US" sz="2000" dirty="0">
              <a:solidFill>
                <a:prstClr val="black"/>
              </a:solidFill>
            </a:endParaRPr>
          </a:p>
        </p:txBody>
      </p:sp>
      <p:cxnSp>
        <p:nvCxnSpPr>
          <p:cNvPr id="58" name="구부러진 연결선 57"/>
          <p:cNvCxnSpPr>
            <a:cxnSpLocks/>
            <a:endCxn id="56" idx="2"/>
          </p:cNvCxnSpPr>
          <p:nvPr/>
        </p:nvCxnSpPr>
        <p:spPr>
          <a:xfrm flipV="1">
            <a:off x="7455643" y="3933056"/>
            <a:ext cx="880519" cy="1116124"/>
          </a:xfrm>
          <a:prstGeom prst="curvedConnector2">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71" name="설명선 2 70"/>
          <p:cNvSpPr/>
          <p:nvPr/>
        </p:nvSpPr>
        <p:spPr>
          <a:xfrm>
            <a:off x="6194851" y="4473216"/>
            <a:ext cx="1329477" cy="323936"/>
          </a:xfrm>
          <a:prstGeom prst="borderCallout2">
            <a:avLst>
              <a:gd name="adj1" fmla="val 18750"/>
              <a:gd name="adj2" fmla="val -8333"/>
              <a:gd name="adj3" fmla="val 18750"/>
              <a:gd name="adj4" fmla="val -16667"/>
              <a:gd name="adj5" fmla="val 138786"/>
              <a:gd name="adj6" fmla="val -38406"/>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ko-KR" altLang="en-US" sz="1400" dirty="0">
                <a:solidFill>
                  <a:prstClr val="black"/>
                </a:solidFill>
                <a:latin typeface="맑은 고딕" pitchFamily="50" charset="-127"/>
                <a:ea typeface="맑은 고딕" pitchFamily="50" charset="-127"/>
              </a:rPr>
              <a:t>보완</a:t>
            </a:r>
          </a:p>
        </p:txBody>
      </p:sp>
      <p:sp>
        <p:nvSpPr>
          <p:cNvPr id="70" name="설명선 2 69"/>
          <p:cNvSpPr/>
          <p:nvPr/>
        </p:nvSpPr>
        <p:spPr>
          <a:xfrm>
            <a:off x="6156016" y="4077072"/>
            <a:ext cx="1368000" cy="313714"/>
          </a:xfrm>
          <a:prstGeom prst="borderCallout2">
            <a:avLst>
              <a:gd name="adj1" fmla="val 18750"/>
              <a:gd name="adj2" fmla="val -8333"/>
              <a:gd name="adj3" fmla="val 18750"/>
              <a:gd name="adj4" fmla="val -16667"/>
              <a:gd name="adj5" fmla="val 255264"/>
              <a:gd name="adj6" fmla="val -46666"/>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ko-KR" altLang="en-US" sz="1400" dirty="0">
                <a:solidFill>
                  <a:prstClr val="black"/>
                </a:solidFill>
                <a:latin typeface="맑은 고딕" pitchFamily="50" charset="-127"/>
                <a:ea typeface="맑은 고딕" pitchFamily="50" charset="-127"/>
              </a:rPr>
              <a:t>테스트</a:t>
            </a:r>
          </a:p>
        </p:txBody>
      </p:sp>
      <p:sp>
        <p:nvSpPr>
          <p:cNvPr id="69" name="설명선 2 68"/>
          <p:cNvSpPr/>
          <p:nvPr/>
        </p:nvSpPr>
        <p:spPr>
          <a:xfrm>
            <a:off x="3707904" y="3789040"/>
            <a:ext cx="1152128" cy="313714"/>
          </a:xfrm>
          <a:prstGeom prst="borderCallout2">
            <a:avLst>
              <a:gd name="adj1" fmla="val 18750"/>
              <a:gd name="adj2" fmla="val -8333"/>
              <a:gd name="adj3" fmla="val 18750"/>
              <a:gd name="adj4" fmla="val -16667"/>
              <a:gd name="adj5" fmla="val 331841"/>
              <a:gd name="adj6" fmla="val -33169"/>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altLang="ko-KR" sz="1400" dirty="0">
                <a:solidFill>
                  <a:prstClr val="black"/>
                </a:solidFill>
                <a:latin typeface="맑은 고딕" pitchFamily="50" charset="-127"/>
                <a:ea typeface="맑은 고딕" pitchFamily="50" charset="-127"/>
              </a:rPr>
              <a:t>React</a:t>
            </a:r>
            <a:endParaRPr lang="ko-KR" altLang="en-US" sz="1400" dirty="0">
              <a:solidFill>
                <a:prstClr val="black"/>
              </a:solidFill>
              <a:latin typeface="맑은 고딕" pitchFamily="50" charset="-127"/>
              <a:ea typeface="맑은 고딕" pitchFamily="50" charset="-127"/>
            </a:endParaRPr>
          </a:p>
        </p:txBody>
      </p:sp>
      <p:sp>
        <p:nvSpPr>
          <p:cNvPr id="40" name="모서리가 둥근 직사각형 39"/>
          <p:cNvSpPr/>
          <p:nvPr/>
        </p:nvSpPr>
        <p:spPr bwMode="auto">
          <a:xfrm>
            <a:off x="219003" y="5373216"/>
            <a:ext cx="1512000" cy="648072"/>
          </a:xfrm>
          <a:prstGeom prst="roundRect">
            <a:avLst/>
          </a:prstGeom>
          <a:solidFill>
            <a:srgbClr val="FFC000">
              <a:alpha val="55000"/>
            </a:srgb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ko-KR" altLang="en-US" sz="1600" spc="-150" dirty="0">
                <a:solidFill>
                  <a:prstClr val="white"/>
                </a:solidFill>
                <a:latin typeface="맑은 고딕" pitchFamily="50" charset="-127"/>
                <a:ea typeface="맑은 고딕" pitchFamily="50" charset="-127"/>
              </a:rPr>
              <a:t>스프링 프레임워크</a:t>
            </a:r>
          </a:p>
        </p:txBody>
      </p:sp>
      <p:cxnSp>
        <p:nvCxnSpPr>
          <p:cNvPr id="63" name="꺾인 연결선 62"/>
          <p:cNvCxnSpPr>
            <a:stCxn id="14" idx="3"/>
            <a:endCxn id="15" idx="1"/>
          </p:cNvCxnSpPr>
          <p:nvPr/>
        </p:nvCxnSpPr>
        <p:spPr>
          <a:xfrm flipV="1">
            <a:off x="4211960" y="5210811"/>
            <a:ext cx="1008112" cy="9030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설명선 2 81"/>
          <p:cNvSpPr/>
          <p:nvPr/>
        </p:nvSpPr>
        <p:spPr>
          <a:xfrm>
            <a:off x="1107786" y="4833256"/>
            <a:ext cx="1375982" cy="323936"/>
          </a:xfrm>
          <a:prstGeom prst="borderCallout2">
            <a:avLst>
              <a:gd name="adj1" fmla="val 18750"/>
              <a:gd name="adj2" fmla="val -8333"/>
              <a:gd name="adj3" fmla="val 18750"/>
              <a:gd name="adj4" fmla="val -16667"/>
              <a:gd name="adj5" fmla="val 117496"/>
              <a:gd name="adj6" fmla="val -43725"/>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altLang="ko-KR" sz="1400" spc="-150" dirty="0">
                <a:solidFill>
                  <a:prstClr val="black"/>
                </a:solidFill>
                <a:latin typeface="맑은 고딕" pitchFamily="50" charset="-127"/>
                <a:ea typeface="맑은 고딕" pitchFamily="50" charset="-127"/>
              </a:rPr>
              <a:t>Mybatis/JPA</a:t>
            </a:r>
            <a:endParaRPr lang="ko-KR" altLang="en-US" sz="1400" spc="-150" dirty="0">
              <a:solidFill>
                <a:prstClr val="black"/>
              </a:solidFill>
              <a:latin typeface="맑은 고딕" pitchFamily="50" charset="-127"/>
              <a:ea typeface="맑은 고딕" pitchFamily="50" charset="-127"/>
            </a:endParaRPr>
          </a:p>
        </p:txBody>
      </p:sp>
      <p:sp>
        <p:nvSpPr>
          <p:cNvPr id="81" name="설명선 2 80"/>
          <p:cNvSpPr/>
          <p:nvPr/>
        </p:nvSpPr>
        <p:spPr>
          <a:xfrm>
            <a:off x="1129371" y="4437112"/>
            <a:ext cx="1354397" cy="323936"/>
          </a:xfrm>
          <a:prstGeom prst="borderCallout2">
            <a:avLst>
              <a:gd name="adj1" fmla="val 18750"/>
              <a:gd name="adj2" fmla="val -8333"/>
              <a:gd name="adj3" fmla="val 18750"/>
              <a:gd name="adj4" fmla="val -16667"/>
              <a:gd name="adj5" fmla="val 235654"/>
              <a:gd name="adj6" fmla="val -42850"/>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ko-KR" altLang="en-US" sz="1400" spc="-150" dirty="0">
                <a:solidFill>
                  <a:prstClr val="black"/>
                </a:solidFill>
                <a:latin typeface="맑은 고딕" pitchFamily="50" charset="-127"/>
                <a:ea typeface="맑은 고딕" pitchFamily="50" charset="-127"/>
              </a:rPr>
              <a:t>스프링 부트</a:t>
            </a:r>
          </a:p>
        </p:txBody>
      </p:sp>
      <p:cxnSp>
        <p:nvCxnSpPr>
          <p:cNvPr id="4" name="꺾인 연결선 3"/>
          <p:cNvCxnSpPr>
            <a:stCxn id="40" idx="3"/>
            <a:endCxn id="14" idx="1"/>
          </p:cNvCxnSpPr>
          <p:nvPr/>
        </p:nvCxnSpPr>
        <p:spPr>
          <a:xfrm flipV="1">
            <a:off x="1731003" y="5301117"/>
            <a:ext cx="1076957" cy="396135"/>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 name="구부러진 연결선 2"/>
          <p:cNvCxnSpPr>
            <a:cxnSpLocks/>
            <a:endCxn id="81" idx="3"/>
          </p:cNvCxnSpPr>
          <p:nvPr/>
        </p:nvCxnSpPr>
        <p:spPr>
          <a:xfrm rot="16200000" flipH="1">
            <a:off x="1060323" y="3690865"/>
            <a:ext cx="1246858" cy="245636"/>
          </a:xfrm>
          <a:prstGeom prst="curvedConnector3">
            <a:avLst/>
          </a:prstGeom>
          <a:ln>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설명선 2 34">
            <a:extLst>
              <a:ext uri="{FF2B5EF4-FFF2-40B4-BE49-F238E27FC236}">
                <a16:creationId xmlns:a16="http://schemas.microsoft.com/office/drawing/2014/main" id="{2CEA67D8-F7A2-21EF-A751-7F96A34C08FF}"/>
              </a:ext>
            </a:extLst>
          </p:cNvPr>
          <p:cNvSpPr/>
          <p:nvPr/>
        </p:nvSpPr>
        <p:spPr>
          <a:xfrm>
            <a:off x="5724239" y="1603118"/>
            <a:ext cx="1119499" cy="313714"/>
          </a:xfrm>
          <a:prstGeom prst="borderCallout2">
            <a:avLst>
              <a:gd name="adj1" fmla="val 18750"/>
              <a:gd name="adj2" fmla="val -8333"/>
              <a:gd name="adj3" fmla="val 18750"/>
              <a:gd name="adj4" fmla="val -16667"/>
              <a:gd name="adj5" fmla="val 243933"/>
              <a:gd name="adj6" fmla="val -56815"/>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altLang="ko-KR" sz="1400" b="0" dirty="0">
                <a:solidFill>
                  <a:prstClr val="black"/>
                </a:solidFill>
                <a:latin typeface="맑은 고딕" pitchFamily="50" charset="-127"/>
                <a:ea typeface="맑은 고딕" pitchFamily="50" charset="-127"/>
              </a:rPr>
              <a:t>JAVAScript</a:t>
            </a:r>
            <a:endParaRPr lang="ko-KR" altLang="en-US" sz="1400" b="0" dirty="0">
              <a:solidFill>
                <a:prstClr val="black"/>
              </a:solidFill>
              <a:latin typeface="맑은 고딕" pitchFamily="50" charset="-127"/>
              <a:ea typeface="맑은 고딕" pitchFamily="50" charset="-127"/>
            </a:endParaRPr>
          </a:p>
        </p:txBody>
      </p:sp>
      <p:sp>
        <p:nvSpPr>
          <p:cNvPr id="5" name="설명선 2 36">
            <a:extLst>
              <a:ext uri="{FF2B5EF4-FFF2-40B4-BE49-F238E27FC236}">
                <a16:creationId xmlns:a16="http://schemas.microsoft.com/office/drawing/2014/main" id="{175C56D7-CDD8-65C8-9069-7BDE2954E93F}"/>
              </a:ext>
            </a:extLst>
          </p:cNvPr>
          <p:cNvSpPr/>
          <p:nvPr/>
        </p:nvSpPr>
        <p:spPr>
          <a:xfrm>
            <a:off x="5724128" y="1963158"/>
            <a:ext cx="1119499" cy="313714"/>
          </a:xfrm>
          <a:prstGeom prst="borderCallout2">
            <a:avLst>
              <a:gd name="adj1" fmla="val 18750"/>
              <a:gd name="adj2" fmla="val -8333"/>
              <a:gd name="adj3" fmla="val 18750"/>
              <a:gd name="adj4" fmla="val -16667"/>
              <a:gd name="adj5" fmla="val 151692"/>
              <a:gd name="adj6" fmla="val -60403"/>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altLang="ko-KR" sz="1400" b="0" dirty="0">
                <a:solidFill>
                  <a:prstClr val="black"/>
                </a:solidFill>
                <a:latin typeface="맑은 고딕" pitchFamily="50" charset="-127"/>
                <a:ea typeface="맑은 고딕" pitchFamily="50" charset="-127"/>
              </a:rPr>
              <a:t>JSP/Servlet</a:t>
            </a:r>
            <a:endParaRPr lang="ko-KR" altLang="en-US" sz="1400" b="0" dirty="0">
              <a:solidFill>
                <a:prstClr val="black"/>
              </a:solidFill>
              <a:latin typeface="맑은 고딕" pitchFamily="50" charset="-127"/>
              <a:ea typeface="맑은 고딕" pitchFamily="50" charset="-127"/>
            </a:endParaRPr>
          </a:p>
        </p:txBody>
      </p:sp>
      <p:sp>
        <p:nvSpPr>
          <p:cNvPr id="6" name="설명선 2 34">
            <a:extLst>
              <a:ext uri="{FF2B5EF4-FFF2-40B4-BE49-F238E27FC236}">
                <a16:creationId xmlns:a16="http://schemas.microsoft.com/office/drawing/2014/main" id="{77135662-4024-68F7-515B-D9652E94CFED}"/>
              </a:ext>
            </a:extLst>
          </p:cNvPr>
          <p:cNvSpPr/>
          <p:nvPr/>
        </p:nvSpPr>
        <p:spPr>
          <a:xfrm>
            <a:off x="3572384" y="1412776"/>
            <a:ext cx="1008000" cy="313714"/>
          </a:xfrm>
          <a:prstGeom prst="borderCallout2">
            <a:avLst>
              <a:gd name="adj1" fmla="val 18750"/>
              <a:gd name="adj2" fmla="val -8333"/>
              <a:gd name="adj3" fmla="val 18750"/>
              <a:gd name="adj4" fmla="val -16667"/>
              <a:gd name="adj5" fmla="val 310001"/>
              <a:gd name="adj6" fmla="val -59234"/>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altLang="ko-KR" sz="1400" b="0" dirty="0">
                <a:solidFill>
                  <a:prstClr val="black"/>
                </a:solidFill>
                <a:latin typeface="맑은 고딕" pitchFamily="50" charset="-127"/>
                <a:ea typeface="맑은 고딕" pitchFamily="50" charset="-127"/>
              </a:rPr>
              <a:t>Modelling</a:t>
            </a:r>
            <a:endParaRPr lang="ko-KR" altLang="en-US" sz="1400" b="0" dirty="0">
              <a:solidFill>
                <a:prstClr val="black"/>
              </a:solidFill>
              <a:latin typeface="맑은 고딕" pitchFamily="50" charset="-127"/>
              <a:ea typeface="맑은 고딕" pitchFamily="50" charset="-127"/>
            </a:endParaRPr>
          </a:p>
        </p:txBody>
      </p:sp>
      <p:sp>
        <p:nvSpPr>
          <p:cNvPr id="7" name="설명선 2 69">
            <a:extLst>
              <a:ext uri="{FF2B5EF4-FFF2-40B4-BE49-F238E27FC236}">
                <a16:creationId xmlns:a16="http://schemas.microsoft.com/office/drawing/2014/main" id="{40F21630-137B-E925-6B8A-5BE582850BA5}"/>
              </a:ext>
            </a:extLst>
          </p:cNvPr>
          <p:cNvSpPr/>
          <p:nvPr/>
        </p:nvSpPr>
        <p:spPr>
          <a:xfrm>
            <a:off x="6156176" y="3717032"/>
            <a:ext cx="1368000" cy="313714"/>
          </a:xfrm>
          <a:prstGeom prst="borderCallout2">
            <a:avLst>
              <a:gd name="adj1" fmla="val 18750"/>
              <a:gd name="adj2" fmla="val -8333"/>
              <a:gd name="adj3" fmla="val 18750"/>
              <a:gd name="adj4" fmla="val -16667"/>
              <a:gd name="adj5" fmla="val 332991"/>
              <a:gd name="adj6" fmla="val -43101"/>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ko-KR" altLang="en-US" sz="1400" dirty="0">
                <a:solidFill>
                  <a:prstClr val="black"/>
                </a:solidFill>
                <a:latin typeface="맑은 고딕" pitchFamily="50" charset="-127"/>
                <a:ea typeface="맑은 고딕" pitchFamily="50" charset="-127"/>
              </a:rPr>
              <a:t>구현</a:t>
            </a:r>
          </a:p>
        </p:txBody>
      </p:sp>
      <p:sp>
        <p:nvSpPr>
          <p:cNvPr id="8" name="설명선 2 68">
            <a:extLst>
              <a:ext uri="{FF2B5EF4-FFF2-40B4-BE49-F238E27FC236}">
                <a16:creationId xmlns:a16="http://schemas.microsoft.com/office/drawing/2014/main" id="{36D6BC59-EE1D-8E12-5AFD-57A04C34F1F1}"/>
              </a:ext>
            </a:extLst>
          </p:cNvPr>
          <p:cNvSpPr/>
          <p:nvPr/>
        </p:nvSpPr>
        <p:spPr>
          <a:xfrm>
            <a:off x="3707904" y="4149080"/>
            <a:ext cx="1152128" cy="313714"/>
          </a:xfrm>
          <a:prstGeom prst="borderCallout2">
            <a:avLst>
              <a:gd name="adj1" fmla="val 18750"/>
              <a:gd name="adj2" fmla="val -8333"/>
              <a:gd name="adj3" fmla="val 18750"/>
              <a:gd name="adj4" fmla="val -16667"/>
              <a:gd name="adj5" fmla="val 230797"/>
              <a:gd name="adj6" fmla="val -32110"/>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altLang="ko-KR" sz="1400" dirty="0">
                <a:solidFill>
                  <a:prstClr val="black"/>
                </a:solidFill>
                <a:latin typeface="맑은 고딕" pitchFamily="50" charset="-127"/>
                <a:ea typeface="맑은 고딕" pitchFamily="50" charset="-127"/>
              </a:rPr>
              <a:t>jQuery</a:t>
            </a:r>
            <a:endParaRPr lang="ko-KR" altLang="en-US" sz="1400" dirty="0">
              <a:solidFill>
                <a:prstClr val="black"/>
              </a:solidFill>
              <a:latin typeface="맑은 고딕" pitchFamily="50" charset="-127"/>
              <a:ea typeface="맑은 고딕" pitchFamily="50" charset="-127"/>
            </a:endParaRPr>
          </a:p>
        </p:txBody>
      </p:sp>
      <p:sp>
        <p:nvSpPr>
          <p:cNvPr id="12" name="설명선 2 68">
            <a:extLst>
              <a:ext uri="{FF2B5EF4-FFF2-40B4-BE49-F238E27FC236}">
                <a16:creationId xmlns:a16="http://schemas.microsoft.com/office/drawing/2014/main" id="{2877ADBB-9816-2F10-F5C1-1CDF965EC7CF}"/>
              </a:ext>
            </a:extLst>
          </p:cNvPr>
          <p:cNvSpPr/>
          <p:nvPr/>
        </p:nvSpPr>
        <p:spPr>
          <a:xfrm>
            <a:off x="3707904" y="4500206"/>
            <a:ext cx="1152128" cy="313714"/>
          </a:xfrm>
          <a:prstGeom prst="borderCallout2">
            <a:avLst>
              <a:gd name="adj1" fmla="val 18750"/>
              <a:gd name="adj2" fmla="val -8333"/>
              <a:gd name="adj3" fmla="val 18750"/>
              <a:gd name="adj4" fmla="val -16667"/>
              <a:gd name="adj5" fmla="val 106434"/>
              <a:gd name="adj6" fmla="val -36343"/>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altLang="ko-KR" sz="1400" dirty="0">
                <a:solidFill>
                  <a:prstClr val="black"/>
                </a:solidFill>
                <a:latin typeface="맑은 고딕" pitchFamily="50" charset="-127"/>
                <a:ea typeface="맑은 고딕" pitchFamily="50" charset="-127"/>
              </a:rPr>
              <a:t>bootstrap</a:t>
            </a:r>
            <a:endParaRPr lang="ko-KR" altLang="en-US" sz="1400" dirty="0">
              <a:solidFill>
                <a:prstClr val="black"/>
              </a:solidFill>
              <a:latin typeface="맑은 고딕" pitchFamily="50" charset="-127"/>
              <a:ea typeface="맑은 고딕" pitchFamily="50" charset="-127"/>
            </a:endParaRPr>
          </a:p>
        </p:txBody>
      </p:sp>
      <p:sp>
        <p:nvSpPr>
          <p:cNvPr id="16" name="설명선 2 36">
            <a:extLst>
              <a:ext uri="{FF2B5EF4-FFF2-40B4-BE49-F238E27FC236}">
                <a16:creationId xmlns:a16="http://schemas.microsoft.com/office/drawing/2014/main" id="{41854339-8246-97E2-0512-9DFE8C6EC249}"/>
              </a:ext>
            </a:extLst>
          </p:cNvPr>
          <p:cNvSpPr/>
          <p:nvPr/>
        </p:nvSpPr>
        <p:spPr>
          <a:xfrm>
            <a:off x="5724128" y="1243078"/>
            <a:ext cx="1119499" cy="313714"/>
          </a:xfrm>
          <a:prstGeom prst="borderCallout2">
            <a:avLst>
              <a:gd name="adj1" fmla="val 18750"/>
              <a:gd name="adj2" fmla="val -8333"/>
              <a:gd name="adj3" fmla="val 18750"/>
              <a:gd name="adj4" fmla="val -16667"/>
              <a:gd name="adj5" fmla="val 318805"/>
              <a:gd name="adj6" fmla="val -52780"/>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altLang="ko-KR" sz="1400" b="0" dirty="0">
                <a:solidFill>
                  <a:prstClr val="black"/>
                </a:solidFill>
                <a:latin typeface="맑은 고딕" pitchFamily="50" charset="-127"/>
                <a:ea typeface="맑은 고딕" pitchFamily="50" charset="-127"/>
              </a:rPr>
              <a:t>HTML/CSS</a:t>
            </a:r>
            <a:endParaRPr lang="ko-KR" altLang="en-US" sz="1400" b="0" dirty="0">
              <a:solidFill>
                <a:prstClr val="black"/>
              </a:solidFill>
              <a:latin typeface="맑은 고딕" pitchFamily="50" charset="-127"/>
              <a:ea typeface="맑은 고딕" pitchFamily="50" charset="-127"/>
            </a:endParaRPr>
          </a:p>
        </p:txBody>
      </p:sp>
      <p:sp>
        <p:nvSpPr>
          <p:cNvPr id="18" name="설명선 2 80">
            <a:extLst>
              <a:ext uri="{FF2B5EF4-FFF2-40B4-BE49-F238E27FC236}">
                <a16:creationId xmlns:a16="http://schemas.microsoft.com/office/drawing/2014/main" id="{F0B92BE5-7F2E-1041-149E-53E7673DDFFD}"/>
              </a:ext>
            </a:extLst>
          </p:cNvPr>
          <p:cNvSpPr/>
          <p:nvPr/>
        </p:nvSpPr>
        <p:spPr>
          <a:xfrm>
            <a:off x="1107787" y="4040968"/>
            <a:ext cx="1375982" cy="323936"/>
          </a:xfrm>
          <a:prstGeom prst="borderCallout2">
            <a:avLst>
              <a:gd name="adj1" fmla="val 18750"/>
              <a:gd name="adj2" fmla="val -8333"/>
              <a:gd name="adj3" fmla="val 18750"/>
              <a:gd name="adj4" fmla="val -16667"/>
              <a:gd name="adj5" fmla="val 359856"/>
              <a:gd name="adj6" fmla="val -42164"/>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ko-KR" altLang="en-US" sz="1400" spc="-150" dirty="0">
                <a:solidFill>
                  <a:prstClr val="black"/>
                </a:solidFill>
                <a:latin typeface="맑은 고딕" pitchFamily="50" charset="-127"/>
                <a:ea typeface="맑은 고딕" pitchFamily="50" charset="-127"/>
              </a:rPr>
              <a:t>스프링</a:t>
            </a:r>
          </a:p>
        </p:txBody>
      </p:sp>
      <p:pic>
        <p:nvPicPr>
          <p:cNvPr id="17" name="그림 16"/>
          <p:cNvPicPr>
            <a:picLocks noChangeAspect="1"/>
          </p:cNvPicPr>
          <p:nvPr/>
        </p:nvPicPr>
        <p:blipFill>
          <a:blip r:embed="rId3"/>
          <a:stretch>
            <a:fillRect/>
          </a:stretch>
        </p:blipFill>
        <p:spPr>
          <a:xfrm>
            <a:off x="0" y="3839"/>
            <a:ext cx="9144000" cy="6089458"/>
          </a:xfrm>
          <a:prstGeom prst="rect">
            <a:avLst/>
          </a:prstGeom>
        </p:spPr>
      </p:pic>
    </p:spTree>
    <p:extLst>
      <p:ext uri="{BB962C8B-B14F-4D97-AF65-F5344CB8AC3E}">
        <p14:creationId xmlns:p14="http://schemas.microsoft.com/office/powerpoint/2010/main" val="787031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클래스와 객체</a:t>
            </a:r>
            <a:endParaRPr lang="en-US" altLang="ko-KR" sz="3600" dirty="0">
              <a:solidFill>
                <a:schemeClr val="bg1"/>
              </a:solidFill>
              <a:latin typeface="굴림체" pitchFamily="49" charset="-127"/>
              <a:ea typeface="굴림체" pitchFamily="49" charset="-127"/>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16832"/>
            <a:ext cx="8738425" cy="397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7220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클래스와 객체</a:t>
            </a:r>
            <a:endParaRPr lang="en-US" altLang="ko-KR" sz="3600" dirty="0">
              <a:solidFill>
                <a:schemeClr val="bg1"/>
              </a:solidFill>
              <a:latin typeface="굴림체" pitchFamily="49" charset="-127"/>
              <a:ea typeface="굴림체" pitchFamily="49" charset="-127"/>
            </a:endParaRPr>
          </a:p>
        </p:txBody>
      </p:sp>
      <p:sp>
        <p:nvSpPr>
          <p:cNvPr id="5" name="Text Box 11"/>
          <p:cNvSpPr txBox="1">
            <a:spLocks noChangeArrowheads="1"/>
          </p:cNvSpPr>
          <p:nvPr/>
        </p:nvSpPr>
        <p:spPr bwMode="auto">
          <a:xfrm>
            <a:off x="323528" y="1477814"/>
            <a:ext cx="8478837"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defRPr kumimoji="1" sz="1400">
                <a:solidFill>
                  <a:schemeClr val="tx1"/>
                </a:solidFill>
                <a:latin typeface="Courier New" pitchFamily="49" charset="0"/>
                <a:ea typeface="견명조" pitchFamily="18" charset="-127"/>
              </a:defRPr>
            </a:lvl1pPr>
            <a:lvl2pPr marL="742950" indent="-285750" eaLnBrk="0" hangingPunct="0">
              <a:defRPr kumimoji="1" sz="1400">
                <a:solidFill>
                  <a:schemeClr val="tx1"/>
                </a:solidFill>
                <a:latin typeface="Courier New" pitchFamily="49" charset="0"/>
                <a:ea typeface="견명조" pitchFamily="18" charset="-127"/>
              </a:defRPr>
            </a:lvl2pPr>
            <a:lvl3pPr marL="1143000" indent="-228600" eaLnBrk="0" hangingPunct="0">
              <a:defRPr kumimoji="1" sz="1400">
                <a:solidFill>
                  <a:schemeClr val="tx1"/>
                </a:solidFill>
                <a:latin typeface="Courier New" pitchFamily="49" charset="0"/>
                <a:ea typeface="견명조" pitchFamily="18" charset="-127"/>
              </a:defRPr>
            </a:lvl3pPr>
            <a:lvl4pPr marL="1600200" indent="-228600" eaLnBrk="0" hangingPunct="0">
              <a:defRPr kumimoji="1" sz="1400">
                <a:solidFill>
                  <a:schemeClr val="tx1"/>
                </a:solidFill>
                <a:latin typeface="Courier New" pitchFamily="49" charset="0"/>
                <a:ea typeface="견명조" pitchFamily="18" charset="-127"/>
              </a:defRPr>
            </a:lvl4pPr>
            <a:lvl5pPr marL="2057400" indent="-228600" eaLnBrk="0" hangingPunct="0">
              <a:defRPr kumimoji="1" sz="1400">
                <a:solidFill>
                  <a:schemeClr val="tx1"/>
                </a:solidFill>
                <a:latin typeface="Courier New" pitchFamily="49" charset="0"/>
                <a:ea typeface="견명조" pitchFamily="18" charset="-127"/>
              </a:defRPr>
            </a:lvl5pPr>
            <a:lvl6pPr marL="25146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6pPr>
            <a:lvl7pPr marL="29718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7pPr>
            <a:lvl8pPr marL="34290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8pPr>
            <a:lvl9pPr marL="3886200" indent="-228600" eaLnBrk="0" fontAlgn="base" hangingPunct="0">
              <a:spcBef>
                <a:spcPct val="50000"/>
              </a:spcBef>
              <a:spcAft>
                <a:spcPct val="0"/>
              </a:spcAft>
              <a:defRPr kumimoji="1" sz="1400">
                <a:solidFill>
                  <a:schemeClr val="tx1"/>
                </a:solidFill>
                <a:latin typeface="Courier New" pitchFamily="49" charset="0"/>
                <a:ea typeface="견명조" pitchFamily="18" charset="-127"/>
              </a:defRPr>
            </a:lvl9pPr>
          </a:lstStyle>
          <a:p>
            <a:pPr algn="l" eaLnBrk="1" hangingPunct="1"/>
            <a:r>
              <a:rPr lang="en-US" altLang="ko-KR" sz="1800" dirty="0">
                <a:solidFill>
                  <a:srgbClr val="000000"/>
                </a:solidFill>
                <a:latin typeface="굴림" charset="-127"/>
                <a:ea typeface="굴림" charset="-127"/>
              </a:rPr>
              <a:t>▶ </a:t>
            </a:r>
            <a:r>
              <a:rPr lang="en-US" altLang="ko-KR" sz="1800" dirty="0">
                <a:solidFill>
                  <a:srgbClr val="000000"/>
                </a:solidFill>
                <a:latin typeface="견명조" pitchFamily="18" charset="-127"/>
              </a:rPr>
              <a:t> </a:t>
            </a:r>
            <a:r>
              <a:rPr lang="ko-KR" altLang="en-US" sz="1800" dirty="0">
                <a:solidFill>
                  <a:srgbClr val="000000"/>
                </a:solidFill>
                <a:latin typeface="견명조" pitchFamily="18" charset="-127"/>
              </a:rPr>
              <a:t>클래스의 정의 </a:t>
            </a:r>
            <a:r>
              <a:rPr lang="en-US" altLang="ko-KR" sz="1800" dirty="0">
                <a:solidFill>
                  <a:srgbClr val="000000"/>
                </a:solidFill>
                <a:latin typeface="Arial" charset="0"/>
              </a:rPr>
              <a:t>–</a:t>
            </a:r>
            <a:r>
              <a:rPr lang="en-US" altLang="ko-KR" sz="1800" dirty="0">
                <a:solidFill>
                  <a:srgbClr val="000000"/>
                </a:solidFill>
                <a:latin typeface="견명조" pitchFamily="18" charset="-127"/>
              </a:rPr>
              <a:t> </a:t>
            </a:r>
            <a:r>
              <a:rPr lang="ko-KR" altLang="en-US" sz="1800" dirty="0">
                <a:solidFill>
                  <a:srgbClr val="000000"/>
                </a:solidFill>
                <a:latin typeface="견명조" pitchFamily="18" charset="-127"/>
              </a:rPr>
              <a:t>클래스란 객체를 정의해 놓은 것이다</a:t>
            </a:r>
            <a:r>
              <a:rPr lang="en-US" altLang="ko-KR" sz="1800" dirty="0">
                <a:solidFill>
                  <a:srgbClr val="000000"/>
                </a:solidFill>
                <a:latin typeface="견명조" pitchFamily="18" charset="-127"/>
              </a:rPr>
              <a:t>.</a:t>
            </a:r>
          </a:p>
          <a:p>
            <a:pPr algn="l" eaLnBrk="1" hangingPunct="1"/>
            <a:r>
              <a:rPr lang="en-US" altLang="ko-KR" sz="1800" dirty="0">
                <a:solidFill>
                  <a:srgbClr val="000000"/>
                </a:solidFill>
                <a:latin typeface="굴림" charset="-127"/>
                <a:ea typeface="굴림" charset="-127"/>
              </a:rPr>
              <a:t>▶ </a:t>
            </a:r>
            <a:r>
              <a:rPr lang="en-US" altLang="ko-KR" sz="1800" dirty="0">
                <a:solidFill>
                  <a:srgbClr val="000000"/>
                </a:solidFill>
                <a:latin typeface="견명조" pitchFamily="18" charset="-127"/>
              </a:rPr>
              <a:t> </a:t>
            </a:r>
            <a:r>
              <a:rPr lang="ko-KR" altLang="en-US" sz="1800" dirty="0">
                <a:solidFill>
                  <a:srgbClr val="000000"/>
                </a:solidFill>
                <a:latin typeface="견명조" pitchFamily="18" charset="-127"/>
              </a:rPr>
              <a:t>클래스의 용도 </a:t>
            </a:r>
            <a:r>
              <a:rPr lang="en-US" altLang="ko-KR" sz="1800" dirty="0">
                <a:solidFill>
                  <a:srgbClr val="000000"/>
                </a:solidFill>
                <a:latin typeface="Arial" charset="0"/>
              </a:rPr>
              <a:t>–</a:t>
            </a:r>
            <a:r>
              <a:rPr lang="en-US" altLang="ko-KR" sz="1800" dirty="0">
                <a:solidFill>
                  <a:srgbClr val="000000"/>
                </a:solidFill>
                <a:latin typeface="견명조" pitchFamily="18" charset="-127"/>
              </a:rPr>
              <a:t> </a:t>
            </a:r>
            <a:r>
              <a:rPr lang="ko-KR" altLang="en-US" sz="1800" dirty="0">
                <a:solidFill>
                  <a:srgbClr val="000000"/>
                </a:solidFill>
                <a:latin typeface="견명조" pitchFamily="18" charset="-127"/>
              </a:rPr>
              <a:t>클래스는 객체를 생성하는데 사용된다</a:t>
            </a:r>
            <a:r>
              <a:rPr lang="en-US" altLang="ko-KR" sz="1800" dirty="0" smtClean="0">
                <a:solidFill>
                  <a:srgbClr val="000000"/>
                </a:solidFill>
                <a:latin typeface="견명조" pitchFamily="18" charset="-127"/>
              </a:rPr>
              <a:t>.</a:t>
            </a:r>
          </a:p>
          <a:p>
            <a:pPr eaLnBrk="1" hangingPunct="1"/>
            <a:r>
              <a:rPr lang="en-US" altLang="ko-KR" sz="2000" dirty="0">
                <a:solidFill>
                  <a:srgbClr val="000000"/>
                </a:solidFill>
                <a:latin typeface="굴림" charset="-127"/>
                <a:ea typeface="굴림" charset="-127"/>
              </a:rPr>
              <a:t>▶ </a:t>
            </a:r>
            <a:r>
              <a:rPr lang="en-US" altLang="ko-KR" sz="2000" dirty="0">
                <a:solidFill>
                  <a:srgbClr val="000000"/>
                </a:solidFill>
                <a:latin typeface="견명조" pitchFamily="18" charset="-127"/>
              </a:rPr>
              <a:t> </a:t>
            </a:r>
            <a:r>
              <a:rPr lang="ko-KR" altLang="en-US" sz="1800" dirty="0">
                <a:solidFill>
                  <a:srgbClr val="000000"/>
                </a:solidFill>
                <a:latin typeface="굴림" charset="-127"/>
                <a:ea typeface="굴림" charset="-127"/>
              </a:rPr>
              <a:t>객체의 정의 </a:t>
            </a:r>
            <a:r>
              <a:rPr lang="en-US" altLang="ko-KR" sz="1800" dirty="0">
                <a:solidFill>
                  <a:srgbClr val="000000"/>
                </a:solidFill>
                <a:latin typeface="굴림" charset="-127"/>
                <a:ea typeface="굴림" charset="-127"/>
              </a:rPr>
              <a:t>– </a:t>
            </a:r>
            <a:r>
              <a:rPr lang="ko-KR" altLang="en-US" sz="1800" dirty="0">
                <a:solidFill>
                  <a:srgbClr val="000000"/>
                </a:solidFill>
                <a:latin typeface="굴림" charset="-127"/>
                <a:ea typeface="굴림" charset="-127"/>
              </a:rPr>
              <a:t>실제로 존재하는 것</a:t>
            </a:r>
            <a:r>
              <a:rPr lang="en-US" altLang="ko-KR" sz="1800" dirty="0">
                <a:solidFill>
                  <a:srgbClr val="000000"/>
                </a:solidFill>
                <a:latin typeface="굴림" charset="-127"/>
                <a:ea typeface="굴림" charset="-127"/>
              </a:rPr>
              <a:t>. </a:t>
            </a:r>
            <a:r>
              <a:rPr lang="ko-KR" altLang="en-US" sz="1800" dirty="0">
                <a:solidFill>
                  <a:srgbClr val="000000"/>
                </a:solidFill>
                <a:latin typeface="굴림" charset="-127"/>
                <a:ea typeface="굴림" charset="-127"/>
              </a:rPr>
              <a:t>사물 또는 개념</a:t>
            </a:r>
            <a:r>
              <a:rPr lang="en-US" altLang="ko-KR" sz="1800" dirty="0">
                <a:solidFill>
                  <a:srgbClr val="000000"/>
                </a:solidFill>
                <a:latin typeface="굴림" charset="-127"/>
                <a:ea typeface="굴림" charset="-127"/>
              </a:rPr>
              <a:t>.</a:t>
            </a:r>
          </a:p>
          <a:p>
            <a:pPr eaLnBrk="1" hangingPunct="1"/>
            <a:r>
              <a:rPr lang="en-US" altLang="ko-KR" sz="1800" dirty="0">
                <a:solidFill>
                  <a:srgbClr val="000000"/>
                </a:solidFill>
                <a:latin typeface="굴림" charset="-127"/>
                <a:ea typeface="굴림" charset="-127"/>
              </a:rPr>
              <a:t>▶  </a:t>
            </a:r>
            <a:r>
              <a:rPr lang="ko-KR" altLang="en-US" sz="1800" dirty="0">
                <a:solidFill>
                  <a:srgbClr val="000000"/>
                </a:solidFill>
                <a:latin typeface="굴림" charset="-127"/>
                <a:ea typeface="굴림" charset="-127"/>
              </a:rPr>
              <a:t>객체의 용도 </a:t>
            </a:r>
            <a:r>
              <a:rPr lang="en-US" altLang="ko-KR" sz="1800" dirty="0">
                <a:solidFill>
                  <a:srgbClr val="000000"/>
                </a:solidFill>
                <a:latin typeface="굴림" charset="-127"/>
                <a:ea typeface="굴림" charset="-127"/>
              </a:rPr>
              <a:t>– </a:t>
            </a:r>
            <a:r>
              <a:rPr lang="ko-KR" altLang="en-US" sz="1800" dirty="0">
                <a:solidFill>
                  <a:srgbClr val="000000"/>
                </a:solidFill>
                <a:latin typeface="굴림" charset="-127"/>
                <a:ea typeface="굴림" charset="-127"/>
              </a:rPr>
              <a:t>객체의 속성과 기능에 따라 다름</a:t>
            </a:r>
            <a:r>
              <a:rPr lang="en-US" altLang="ko-KR" sz="1800" dirty="0" smtClean="0">
                <a:solidFill>
                  <a:srgbClr val="000000"/>
                </a:solidFill>
                <a:latin typeface="굴림" charset="-127"/>
                <a:ea typeface="굴림" charset="-127"/>
              </a:rPr>
              <a:t>.</a:t>
            </a:r>
            <a:endParaRPr lang="en-US" altLang="ko-KR" sz="1800" dirty="0">
              <a:solidFill>
                <a:srgbClr val="000000"/>
              </a:solidFill>
              <a:latin typeface="굴림" charset="-127"/>
              <a:ea typeface="굴림" charset="-127"/>
            </a:endParaRPr>
          </a:p>
        </p:txBody>
      </p:sp>
      <p:graphicFrame>
        <p:nvGraphicFramePr>
          <p:cNvPr id="6" name="Group 35"/>
          <p:cNvGraphicFramePr>
            <a:graphicFrameLocks noGrp="1"/>
          </p:cNvGraphicFramePr>
          <p:nvPr>
            <p:extLst>
              <p:ext uri="{D42A27DB-BD31-4B8C-83A1-F6EECF244321}">
                <p14:modId xmlns:p14="http://schemas.microsoft.com/office/powerpoint/2010/main" val="2778258285"/>
              </p:ext>
            </p:extLst>
          </p:nvPr>
        </p:nvGraphicFramePr>
        <p:xfrm>
          <a:off x="528067" y="2852296"/>
          <a:ext cx="6096000" cy="1584816"/>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4653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2000" b="0" i="0" u="none" strike="noStrike" cap="none" normalizeH="0" baseline="0" dirty="0" smtClean="0">
                          <a:ln>
                            <a:noFill/>
                          </a:ln>
                          <a:solidFill>
                            <a:srgbClr val="000000"/>
                          </a:solidFill>
                          <a:effectLst/>
                          <a:latin typeface="견명조" pitchFamily="18" charset="-127"/>
                          <a:ea typeface="견명조" pitchFamily="18" charset="-127"/>
                        </a:rPr>
                        <a:t>클래스</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A40"/>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2000" b="0" i="0" u="none" strike="noStrike" cap="none" normalizeH="0" baseline="0" smtClean="0">
                          <a:ln>
                            <a:noFill/>
                          </a:ln>
                          <a:solidFill>
                            <a:srgbClr val="000000"/>
                          </a:solidFill>
                          <a:effectLst/>
                          <a:latin typeface="견명조" pitchFamily="18" charset="-127"/>
                          <a:ea typeface="견명조" pitchFamily="18" charset="-127"/>
                        </a:rPr>
                        <a:t>객체</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FA40"/>
                    </a:solidFill>
                  </a:tcPr>
                </a:tc>
                <a:extLst>
                  <a:ext uri="{0D108BD9-81ED-4DB2-BD59-A6C34878D82A}">
                    <a16:rowId xmlns:a16="http://schemas.microsoft.com/office/drawing/2014/main" val="10000"/>
                  </a:ext>
                </a:extLst>
              </a:tr>
              <a:tr h="34653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2000" b="0" i="0" u="none" strike="noStrike" cap="none" normalizeH="0" baseline="0" dirty="0" smtClean="0">
                          <a:ln>
                            <a:noFill/>
                          </a:ln>
                          <a:solidFill>
                            <a:srgbClr val="000000"/>
                          </a:solidFill>
                          <a:effectLst/>
                          <a:latin typeface="견명조" pitchFamily="18" charset="-127"/>
                          <a:ea typeface="견명조" pitchFamily="18" charset="-127"/>
                        </a:rPr>
                        <a:t>제품 설계도</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2000" b="0" i="0" u="none" strike="noStrike" cap="none" normalizeH="0" baseline="0" smtClean="0">
                          <a:ln>
                            <a:noFill/>
                          </a:ln>
                          <a:solidFill>
                            <a:srgbClr val="000000"/>
                          </a:solidFill>
                          <a:effectLst/>
                          <a:latin typeface="견명조" pitchFamily="18" charset="-127"/>
                          <a:ea typeface="견명조" pitchFamily="18" charset="-127"/>
                        </a:rPr>
                        <a:t>제품</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653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dirty="0" smtClean="0">
                          <a:ln>
                            <a:noFill/>
                          </a:ln>
                          <a:solidFill>
                            <a:srgbClr val="000000"/>
                          </a:solidFill>
                          <a:effectLst/>
                          <a:latin typeface="견명조" pitchFamily="18" charset="-127"/>
                          <a:ea typeface="견명조" pitchFamily="18" charset="-127"/>
                        </a:rPr>
                        <a:t>TV</a:t>
                      </a:r>
                      <a:r>
                        <a:rPr kumimoji="1" lang="ko-KR" altLang="en-US" sz="2000" b="0" i="0" u="none" strike="noStrike" cap="none" normalizeH="0" baseline="0" dirty="0" smtClean="0">
                          <a:ln>
                            <a:noFill/>
                          </a:ln>
                          <a:solidFill>
                            <a:srgbClr val="000000"/>
                          </a:solidFill>
                          <a:effectLst/>
                          <a:latin typeface="견명조" pitchFamily="18" charset="-127"/>
                          <a:ea typeface="견명조" pitchFamily="18" charset="-127"/>
                        </a:rPr>
                        <a:t>설계도</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2000" b="0" i="0" u="none" strike="noStrike" cap="none" normalizeH="0" baseline="0" dirty="0" smtClean="0">
                          <a:ln>
                            <a:noFill/>
                          </a:ln>
                          <a:solidFill>
                            <a:srgbClr val="000000"/>
                          </a:solidFill>
                          <a:effectLst/>
                          <a:latin typeface="견명조" pitchFamily="18" charset="-127"/>
                          <a:ea typeface="견명조" pitchFamily="18" charset="-127"/>
                        </a:rPr>
                        <a:t>TV</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653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2000" b="0" i="0" u="none" strike="noStrike" cap="none" normalizeH="0" baseline="0" dirty="0" smtClean="0">
                          <a:ln>
                            <a:noFill/>
                          </a:ln>
                          <a:solidFill>
                            <a:srgbClr val="000000"/>
                          </a:solidFill>
                          <a:effectLst/>
                          <a:latin typeface="견명조" pitchFamily="18" charset="-127"/>
                          <a:ea typeface="견명조" pitchFamily="18" charset="-127"/>
                        </a:rPr>
                        <a:t>붕어빵기계</a:t>
                      </a:r>
                      <a:r>
                        <a:rPr kumimoji="1" lang="en-US" altLang="ko-KR" sz="2000" b="0" i="0" u="none" strike="noStrike" cap="none" normalizeH="0" baseline="0" dirty="0" smtClean="0">
                          <a:ln>
                            <a:noFill/>
                          </a:ln>
                          <a:solidFill>
                            <a:srgbClr val="000000"/>
                          </a:solidFill>
                          <a:effectLst/>
                          <a:latin typeface="견명조" pitchFamily="18" charset="-127"/>
                          <a:ea typeface="견명조" pitchFamily="18" charset="-127"/>
                        </a:rPr>
                        <a:t>(</a:t>
                      </a:r>
                      <a:r>
                        <a:rPr kumimoji="1" lang="ko-KR" altLang="en-US" sz="2000" b="0" i="0" u="none" strike="noStrike" cap="none" normalizeH="0" baseline="0" dirty="0" err="1" smtClean="0">
                          <a:ln>
                            <a:noFill/>
                          </a:ln>
                          <a:solidFill>
                            <a:srgbClr val="000000"/>
                          </a:solidFill>
                          <a:effectLst/>
                          <a:latin typeface="견명조" pitchFamily="18" charset="-127"/>
                          <a:ea typeface="견명조" pitchFamily="18" charset="-127"/>
                        </a:rPr>
                        <a:t>틀의미</a:t>
                      </a:r>
                      <a:r>
                        <a:rPr kumimoji="1" lang="en-US" altLang="ko-KR" sz="2000" b="0" i="0" u="none" strike="noStrike" cap="none" normalizeH="0" baseline="0" dirty="0" smtClean="0">
                          <a:ln>
                            <a:noFill/>
                          </a:ln>
                          <a:solidFill>
                            <a:srgbClr val="000000"/>
                          </a:solidFill>
                          <a:effectLst/>
                          <a:latin typeface="견명조" pitchFamily="18" charset="-127"/>
                          <a:ea typeface="견명조" pitchFamily="18" charset="-127"/>
                        </a:rPr>
                        <a:t>)</a:t>
                      </a:r>
                      <a:endParaRPr kumimoji="1" lang="ko-KR" altLang="en-US" sz="2000" b="0" i="0" u="none" strike="noStrike" cap="none" normalizeH="0" baseline="0" dirty="0" smtClean="0">
                        <a:ln>
                          <a:noFill/>
                        </a:ln>
                        <a:solidFill>
                          <a:srgbClr val="000000"/>
                        </a:solidFill>
                        <a:effectLst/>
                        <a:latin typeface="견명조" pitchFamily="18" charset="-127"/>
                        <a:ea typeface="견명조" pitchFamily="18" charset="-127"/>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2000" b="0" i="0" u="none" strike="noStrike" cap="none" normalizeH="0" baseline="0" dirty="0" smtClean="0">
                          <a:ln>
                            <a:noFill/>
                          </a:ln>
                          <a:solidFill>
                            <a:srgbClr val="000000"/>
                          </a:solidFill>
                          <a:effectLst/>
                          <a:latin typeface="견명조" pitchFamily="18" charset="-127"/>
                          <a:ea typeface="견명조" pitchFamily="18" charset="-127"/>
                        </a:rPr>
                        <a:t>붕어빵</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직사각형 6"/>
          <p:cNvSpPr/>
          <p:nvPr/>
        </p:nvSpPr>
        <p:spPr>
          <a:xfrm>
            <a:off x="323528" y="4433044"/>
            <a:ext cx="7559761" cy="2308324"/>
          </a:xfrm>
          <a:prstGeom prst="rect">
            <a:avLst/>
          </a:prstGeom>
        </p:spPr>
        <p:txBody>
          <a:bodyPr wrap="square">
            <a:spAutoFit/>
          </a:bodyPr>
          <a:lstStyle/>
          <a:p>
            <a:pPr marL="266700" indent="-266700"/>
            <a:r>
              <a:rPr kumimoji="1" lang="ko-KR" altLang="en-US" b="0" dirty="0">
                <a:solidFill>
                  <a:srgbClr val="000000"/>
                </a:solidFill>
                <a:latin typeface="굴림" charset="-127"/>
                <a:ea typeface="굴림" charset="-127"/>
              </a:rPr>
              <a:t>클래스 </a:t>
            </a:r>
            <a:r>
              <a:rPr kumimoji="1" lang="ko-KR" altLang="en-US" b="0" dirty="0" err="1">
                <a:solidFill>
                  <a:srgbClr val="000000"/>
                </a:solidFill>
                <a:latin typeface="굴림" charset="-127"/>
                <a:ea typeface="굴림" charset="-127"/>
              </a:rPr>
              <a:t>class</a:t>
            </a:r>
            <a:r>
              <a:rPr kumimoji="1" lang="ko-KR" altLang="en-US" b="0" dirty="0">
                <a:solidFill>
                  <a:srgbClr val="000000"/>
                </a:solidFill>
                <a:latin typeface="굴림" charset="-127"/>
                <a:ea typeface="굴림" charset="-127"/>
              </a:rPr>
              <a:t>(</a:t>
            </a:r>
            <a:r>
              <a:rPr kumimoji="1" lang="ko-KR" altLang="en-US" b="0" dirty="0" err="1">
                <a:solidFill>
                  <a:srgbClr val="000000"/>
                </a:solidFill>
                <a:latin typeface="굴림" charset="-127"/>
                <a:ea typeface="굴림" charset="-127"/>
              </a:rPr>
              <a:t>classfication</a:t>
            </a:r>
            <a:r>
              <a:rPr kumimoji="1" lang="ko-KR" altLang="en-US" b="0" dirty="0">
                <a:solidFill>
                  <a:srgbClr val="000000"/>
                </a:solidFill>
                <a:latin typeface="굴림" charset="-127"/>
                <a:ea typeface="굴림" charset="-127"/>
              </a:rPr>
              <a:t> 분류) </a:t>
            </a:r>
            <a:r>
              <a:rPr kumimoji="1" lang="en-US" altLang="ko-KR" b="0" dirty="0">
                <a:solidFill>
                  <a:srgbClr val="000000"/>
                </a:solidFill>
                <a:latin typeface="굴림" charset="-127"/>
                <a:ea typeface="굴림" charset="-127"/>
              </a:rPr>
              <a:t>:</a:t>
            </a:r>
            <a:r>
              <a:rPr kumimoji="1" lang="ko-KR" altLang="en-US" b="0" dirty="0" smtClean="0">
                <a:solidFill>
                  <a:srgbClr val="000000"/>
                </a:solidFill>
                <a:latin typeface="굴림" charset="-127"/>
                <a:ea typeface="굴림" charset="-127"/>
              </a:rPr>
              <a:t> 설계</a:t>
            </a:r>
            <a:endParaRPr kumimoji="1" lang="ko-KR" altLang="en-US" b="0" dirty="0">
              <a:solidFill>
                <a:srgbClr val="000000"/>
              </a:solidFill>
              <a:latin typeface="굴림" charset="-127"/>
              <a:ea typeface="굴림" charset="-127"/>
            </a:endParaRPr>
          </a:p>
          <a:p>
            <a:pPr marL="266700" indent="-266700"/>
            <a:r>
              <a:rPr kumimoji="1" lang="ko-KR" altLang="en-US" b="0" dirty="0">
                <a:solidFill>
                  <a:srgbClr val="000000"/>
                </a:solidFill>
                <a:latin typeface="굴림" charset="-127"/>
                <a:ea typeface="굴림" charset="-127"/>
              </a:rPr>
              <a:t>선물세트</a:t>
            </a:r>
          </a:p>
          <a:p>
            <a:pPr marL="266700" indent="-266700"/>
            <a:r>
              <a:rPr kumimoji="1" lang="ko-KR" altLang="en-US" b="0" dirty="0">
                <a:solidFill>
                  <a:srgbClr val="000000"/>
                </a:solidFill>
                <a:latin typeface="굴림" charset="-127"/>
                <a:ea typeface="굴림" charset="-127"/>
              </a:rPr>
              <a:t>  - 참치 선물세트 : 일반, 야채, 고추 </a:t>
            </a:r>
          </a:p>
          <a:p>
            <a:pPr marL="266700" indent="-266700"/>
            <a:r>
              <a:rPr kumimoji="1" lang="ko-KR" altLang="en-US" b="0" dirty="0">
                <a:solidFill>
                  <a:srgbClr val="000000"/>
                </a:solidFill>
                <a:latin typeface="굴림" charset="-127"/>
                <a:ea typeface="굴림" charset="-127"/>
              </a:rPr>
              <a:t>  - 생활 선물세트 ; </a:t>
            </a:r>
            <a:r>
              <a:rPr kumimoji="1" lang="ko-KR" altLang="en-US" b="0" dirty="0" err="1">
                <a:solidFill>
                  <a:srgbClr val="000000"/>
                </a:solidFill>
                <a:latin typeface="굴림" charset="-127"/>
                <a:ea typeface="굴림" charset="-127"/>
              </a:rPr>
              <a:t>치솔</a:t>
            </a:r>
            <a:r>
              <a:rPr kumimoji="1" lang="ko-KR" altLang="en-US" b="0" dirty="0">
                <a:solidFill>
                  <a:srgbClr val="000000"/>
                </a:solidFill>
                <a:latin typeface="굴림" charset="-127"/>
                <a:ea typeface="굴림" charset="-127"/>
              </a:rPr>
              <a:t>, 치약, </a:t>
            </a:r>
            <a:r>
              <a:rPr kumimoji="1" lang="ko-KR" altLang="en-US" b="0" dirty="0" smtClean="0">
                <a:solidFill>
                  <a:srgbClr val="000000"/>
                </a:solidFill>
                <a:latin typeface="굴림" charset="-127"/>
                <a:ea typeface="굴림" charset="-127"/>
              </a:rPr>
              <a:t>비누</a:t>
            </a:r>
            <a:endParaRPr kumimoji="1" lang="ko-KR" altLang="en-US" b="0" dirty="0">
              <a:solidFill>
                <a:srgbClr val="000000"/>
              </a:solidFill>
              <a:latin typeface="굴림" charset="-127"/>
              <a:ea typeface="굴림" charset="-127"/>
            </a:endParaRPr>
          </a:p>
          <a:p>
            <a:pPr marL="266700" indent="-266700"/>
            <a:r>
              <a:rPr kumimoji="1" lang="ko-KR" altLang="en-US" b="0" dirty="0">
                <a:solidFill>
                  <a:srgbClr val="000000"/>
                </a:solidFill>
                <a:latin typeface="굴림" charset="-127"/>
                <a:ea typeface="굴림" charset="-127"/>
              </a:rPr>
              <a:t>객체 </a:t>
            </a:r>
            <a:r>
              <a:rPr kumimoji="1" lang="en-US" altLang="ko-KR" b="0" dirty="0" smtClean="0">
                <a:solidFill>
                  <a:srgbClr val="000000"/>
                </a:solidFill>
                <a:latin typeface="굴림" charset="-127"/>
                <a:ea typeface="굴림" charset="-127"/>
              </a:rPr>
              <a:t>: </a:t>
            </a:r>
            <a:r>
              <a:rPr kumimoji="1" lang="ko-KR" altLang="en-US" b="0" dirty="0" smtClean="0">
                <a:solidFill>
                  <a:srgbClr val="000000"/>
                </a:solidFill>
                <a:latin typeface="굴림" charset="-127"/>
                <a:ea typeface="굴림" charset="-127"/>
              </a:rPr>
              <a:t>실제 </a:t>
            </a:r>
            <a:r>
              <a:rPr kumimoji="1" lang="ko-KR" altLang="en-US" b="0" dirty="0">
                <a:solidFill>
                  <a:srgbClr val="000000"/>
                </a:solidFill>
                <a:latin typeface="굴림" charset="-127"/>
                <a:ea typeface="굴림" charset="-127"/>
              </a:rPr>
              <a:t>설계한 대로 만든 참치 </a:t>
            </a:r>
            <a:r>
              <a:rPr kumimoji="1" lang="ko-KR" altLang="en-US" b="0" dirty="0" smtClean="0">
                <a:solidFill>
                  <a:srgbClr val="000000"/>
                </a:solidFill>
                <a:latin typeface="굴림" charset="-127"/>
                <a:ea typeface="굴림" charset="-127"/>
              </a:rPr>
              <a:t>선물세트</a:t>
            </a:r>
            <a:r>
              <a:rPr kumimoji="1" lang="en-US" altLang="ko-KR" b="0" dirty="0" smtClean="0">
                <a:solidFill>
                  <a:srgbClr val="000000"/>
                </a:solidFill>
                <a:latin typeface="굴림" charset="-127"/>
                <a:ea typeface="굴림" charset="-127"/>
              </a:rPr>
              <a:t>,</a:t>
            </a:r>
            <a:r>
              <a:rPr kumimoji="1" lang="ko-KR" altLang="en-US" b="0" dirty="0" smtClean="0">
                <a:solidFill>
                  <a:srgbClr val="000000"/>
                </a:solidFill>
                <a:latin typeface="굴림" charset="-127"/>
                <a:ea typeface="굴림" charset="-127"/>
              </a:rPr>
              <a:t> </a:t>
            </a:r>
            <a:r>
              <a:rPr kumimoji="1" lang="ko-KR" altLang="en-US" b="0" dirty="0">
                <a:solidFill>
                  <a:srgbClr val="000000"/>
                </a:solidFill>
                <a:latin typeface="굴림" charset="-127"/>
                <a:ea typeface="굴림" charset="-127"/>
              </a:rPr>
              <a:t>생활 </a:t>
            </a:r>
            <a:r>
              <a:rPr kumimoji="1" lang="ko-KR" altLang="en-US" b="0" dirty="0" smtClean="0">
                <a:solidFill>
                  <a:srgbClr val="000000"/>
                </a:solidFill>
                <a:latin typeface="굴림" charset="-127"/>
                <a:ea typeface="굴림" charset="-127"/>
              </a:rPr>
              <a:t>선물세트</a:t>
            </a:r>
            <a:endParaRPr kumimoji="1" lang="ko-KR" altLang="en-US" b="0" dirty="0">
              <a:solidFill>
                <a:srgbClr val="000000"/>
              </a:solidFill>
              <a:latin typeface="굴림" charset="-127"/>
              <a:ea typeface="굴림" charset="-127"/>
            </a:endParaRPr>
          </a:p>
          <a:p>
            <a:pPr marL="266700" indent="-266700"/>
            <a:r>
              <a:rPr kumimoji="1" lang="ko-KR" altLang="en-US" b="0" dirty="0" smtClean="0">
                <a:solidFill>
                  <a:srgbClr val="000000"/>
                </a:solidFill>
                <a:latin typeface="굴림" charset="-127"/>
                <a:ea typeface="굴림" charset="-127"/>
              </a:rPr>
              <a:t> 예</a:t>
            </a:r>
            <a:r>
              <a:rPr kumimoji="1" lang="en-US" altLang="ko-KR" b="0" dirty="0" smtClean="0">
                <a:solidFill>
                  <a:srgbClr val="000000"/>
                </a:solidFill>
                <a:latin typeface="굴림" charset="-127"/>
                <a:ea typeface="굴림" charset="-127"/>
              </a:rPr>
              <a:t>) </a:t>
            </a:r>
            <a:r>
              <a:rPr kumimoji="1" lang="ko-KR" altLang="en-US" b="0" dirty="0" smtClean="0">
                <a:solidFill>
                  <a:srgbClr val="000000"/>
                </a:solidFill>
                <a:latin typeface="굴림" charset="-127"/>
                <a:ea typeface="굴림" charset="-127"/>
              </a:rPr>
              <a:t>수강생 </a:t>
            </a:r>
            <a:r>
              <a:rPr kumimoji="1" lang="ko-KR" altLang="en-US" b="0" dirty="0">
                <a:solidFill>
                  <a:srgbClr val="000000"/>
                </a:solidFill>
                <a:latin typeface="굴림" charset="-127"/>
                <a:ea typeface="굴림" charset="-127"/>
              </a:rPr>
              <a:t>: 클래스 </a:t>
            </a:r>
            <a:r>
              <a:rPr kumimoji="1" lang="ko-KR" altLang="en-US" b="0" dirty="0" smtClean="0">
                <a:solidFill>
                  <a:srgbClr val="000000"/>
                </a:solidFill>
                <a:latin typeface="굴림" charset="-127"/>
                <a:ea typeface="굴림" charset="-127"/>
              </a:rPr>
              <a:t>학원에 </a:t>
            </a:r>
            <a:r>
              <a:rPr kumimoji="1" lang="ko-KR" altLang="en-US" b="0" dirty="0">
                <a:solidFill>
                  <a:srgbClr val="000000"/>
                </a:solidFill>
                <a:latin typeface="굴림" charset="-127"/>
                <a:ea typeface="굴림" charset="-127"/>
              </a:rPr>
              <a:t>등록하고 </a:t>
            </a:r>
            <a:r>
              <a:rPr kumimoji="1" lang="ko-KR" altLang="en-US" b="0" dirty="0" smtClean="0">
                <a:solidFill>
                  <a:srgbClr val="000000"/>
                </a:solidFill>
                <a:latin typeface="굴림" charset="-127"/>
                <a:ea typeface="굴림" charset="-127"/>
              </a:rPr>
              <a:t>수업을 </a:t>
            </a:r>
            <a:r>
              <a:rPr kumimoji="1" lang="ko-KR" altLang="en-US" b="0" dirty="0">
                <a:solidFill>
                  <a:srgbClr val="000000"/>
                </a:solidFill>
                <a:latin typeface="굴림" charset="-127"/>
                <a:ea typeface="굴림" charset="-127"/>
              </a:rPr>
              <a:t>듣는 사람</a:t>
            </a:r>
          </a:p>
          <a:p>
            <a:pPr marL="266700" indent="-266700"/>
            <a:r>
              <a:rPr kumimoji="1" lang="ko-KR" altLang="en-US" b="0" dirty="0">
                <a:solidFill>
                  <a:srgbClr val="000000"/>
                </a:solidFill>
                <a:latin typeface="굴림" charset="-127"/>
                <a:ea typeface="굴림" charset="-127"/>
              </a:rPr>
              <a:t> </a:t>
            </a:r>
            <a:r>
              <a:rPr kumimoji="1" lang="ko-KR" altLang="en-US" b="0" dirty="0" smtClean="0">
                <a:solidFill>
                  <a:srgbClr val="000000"/>
                </a:solidFill>
                <a:latin typeface="굴림" charset="-127"/>
                <a:ea typeface="굴림" charset="-127"/>
              </a:rPr>
              <a:t>     - 속성</a:t>
            </a:r>
            <a:r>
              <a:rPr kumimoji="1" lang="en-US" altLang="ko-KR" b="0" dirty="0" smtClean="0">
                <a:solidFill>
                  <a:srgbClr val="000000"/>
                </a:solidFill>
                <a:latin typeface="굴림" charset="-127"/>
                <a:ea typeface="굴림" charset="-127"/>
              </a:rPr>
              <a:t> : </a:t>
            </a:r>
            <a:r>
              <a:rPr kumimoji="1" lang="ko-KR" altLang="en-US" b="0" dirty="0" smtClean="0">
                <a:solidFill>
                  <a:srgbClr val="000000"/>
                </a:solidFill>
                <a:latin typeface="굴림" charset="-127"/>
                <a:ea typeface="굴림" charset="-127"/>
              </a:rPr>
              <a:t>이름</a:t>
            </a:r>
            <a:r>
              <a:rPr kumimoji="1" lang="ko-KR" altLang="en-US" b="0" dirty="0">
                <a:solidFill>
                  <a:srgbClr val="000000"/>
                </a:solidFill>
                <a:latin typeface="굴림" charset="-127"/>
                <a:ea typeface="굴림" charset="-127"/>
              </a:rPr>
              <a:t>, 전화</a:t>
            </a:r>
          </a:p>
          <a:p>
            <a:pPr marL="266700" indent="-266700"/>
            <a:r>
              <a:rPr kumimoji="1" lang="ko-KR" altLang="en-US" b="0" dirty="0">
                <a:solidFill>
                  <a:srgbClr val="000000"/>
                </a:solidFill>
                <a:latin typeface="굴림" charset="-127"/>
                <a:ea typeface="굴림" charset="-127"/>
              </a:rPr>
              <a:t>  </a:t>
            </a:r>
            <a:r>
              <a:rPr kumimoji="1" lang="ko-KR" altLang="en-US" b="0" dirty="0" smtClean="0">
                <a:solidFill>
                  <a:srgbClr val="000000"/>
                </a:solidFill>
                <a:latin typeface="굴림" charset="-127"/>
                <a:ea typeface="굴림" charset="-127"/>
              </a:rPr>
              <a:t>       기능 </a:t>
            </a:r>
            <a:r>
              <a:rPr kumimoji="1" lang="en-US" altLang="ko-KR" b="0" dirty="0" smtClean="0">
                <a:solidFill>
                  <a:srgbClr val="000000"/>
                </a:solidFill>
                <a:latin typeface="굴림" charset="-127"/>
                <a:ea typeface="굴림" charset="-127"/>
              </a:rPr>
              <a:t>: </a:t>
            </a:r>
            <a:r>
              <a:rPr kumimoji="1" lang="ko-KR" altLang="en-US" b="0" dirty="0" smtClean="0">
                <a:solidFill>
                  <a:srgbClr val="000000"/>
                </a:solidFill>
                <a:latin typeface="굴림" charset="-127"/>
                <a:ea typeface="굴림" charset="-127"/>
              </a:rPr>
              <a:t>출석</a:t>
            </a:r>
            <a:r>
              <a:rPr kumimoji="1" lang="ko-KR" altLang="en-US" b="0" dirty="0">
                <a:solidFill>
                  <a:srgbClr val="000000"/>
                </a:solidFill>
                <a:latin typeface="굴림" charset="-127"/>
                <a:ea typeface="굴림" charset="-127"/>
              </a:rPr>
              <a:t>, 퇴실</a:t>
            </a:r>
          </a:p>
        </p:txBody>
      </p:sp>
    </p:spTree>
    <p:extLst>
      <p:ext uri="{BB962C8B-B14F-4D97-AF65-F5344CB8AC3E}">
        <p14:creationId xmlns:p14="http://schemas.microsoft.com/office/powerpoint/2010/main" val="398103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클래스</a:t>
            </a:r>
            <a:endParaRPr lang="en-US" altLang="ko-KR" sz="3600" dirty="0">
              <a:solidFill>
                <a:schemeClr val="bg1"/>
              </a:solidFill>
              <a:latin typeface="굴림체" pitchFamily="49" charset="-127"/>
              <a:ea typeface="굴림체" pitchFamily="49" charset="-127"/>
            </a:endParaRPr>
          </a:p>
        </p:txBody>
      </p:sp>
      <p:sp>
        <p:nvSpPr>
          <p:cNvPr id="4" name="Text Box 4"/>
          <p:cNvSpPr txBox="1">
            <a:spLocks noChangeArrowheads="1"/>
          </p:cNvSpPr>
          <p:nvPr/>
        </p:nvSpPr>
        <p:spPr bwMode="auto">
          <a:xfrm>
            <a:off x="684213" y="1447031"/>
            <a:ext cx="8001000" cy="5078313"/>
          </a:xfrm>
          <a:prstGeom prst="rect">
            <a:avLst/>
          </a:prstGeom>
          <a:noFill/>
          <a:ln w="12700" cap="sq">
            <a:noFill/>
            <a:miter lim="800000"/>
            <a:headEnd type="none" w="sm" len="sm"/>
            <a:tailEnd type="none" w="sm" len="sm"/>
          </a:ln>
        </p:spPr>
        <p:txBody>
          <a:bodyPr>
            <a:spAutoFit/>
          </a:bodyPr>
          <a:lstStyle/>
          <a:p>
            <a:pPr algn="l">
              <a:spcBef>
                <a:spcPct val="50000"/>
              </a:spcBef>
            </a:pPr>
            <a:r>
              <a:rPr lang="ko-KR" altLang="en-US" sz="2000" b="1" dirty="0">
                <a:solidFill>
                  <a:srgbClr val="000000"/>
                </a:solidFill>
                <a:latin typeface="굴림체" pitchFamily="49" charset="-127"/>
                <a:ea typeface="굴림체" pitchFamily="49" charset="-127"/>
              </a:rPr>
              <a:t>▶클래스란?</a:t>
            </a:r>
          </a:p>
          <a:p>
            <a:pPr algn="l">
              <a:spcBef>
                <a:spcPct val="50000"/>
              </a:spcBef>
            </a:pPr>
            <a:r>
              <a:rPr lang="ko-KR" altLang="en-US" sz="2000" b="1" dirty="0">
                <a:solidFill>
                  <a:srgbClr val="000000"/>
                </a:solidFill>
                <a:latin typeface="굴림체" pitchFamily="49" charset="-127"/>
                <a:ea typeface="굴림체" pitchFamily="49" charset="-127"/>
              </a:rPr>
              <a:t>서로 공통되는 구조를 가지고 있는 객체를 모아 이 객체들이 가지고 있는 데이터 영역의 구조와 각각의 객체가 </a:t>
            </a:r>
            <a:r>
              <a:rPr lang="ko-KR" altLang="en-US" sz="2000" b="1" dirty="0" err="1">
                <a:solidFill>
                  <a:srgbClr val="000000"/>
                </a:solidFill>
                <a:latin typeface="굴림체" pitchFamily="49" charset="-127"/>
                <a:ea typeface="굴림체" pitchFamily="49" charset="-127"/>
              </a:rPr>
              <a:t>수행할수</a:t>
            </a:r>
            <a:r>
              <a:rPr lang="ko-KR" altLang="en-US" sz="2000" b="1" dirty="0">
                <a:solidFill>
                  <a:srgbClr val="000000"/>
                </a:solidFill>
                <a:latin typeface="굴림체" pitchFamily="49" charset="-127"/>
                <a:ea typeface="굴림체" pitchFamily="49" charset="-127"/>
              </a:rPr>
              <a:t> 있는 </a:t>
            </a:r>
            <a:r>
              <a:rPr lang="ko-KR" altLang="en-US" sz="2000" b="1" dirty="0" err="1">
                <a:solidFill>
                  <a:srgbClr val="000000"/>
                </a:solidFill>
                <a:latin typeface="굴림체" pitchFamily="49" charset="-127"/>
                <a:ea typeface="굴림체" pitchFamily="49" charset="-127"/>
              </a:rPr>
              <a:t>메소드들을</a:t>
            </a:r>
            <a:r>
              <a:rPr lang="ko-KR" altLang="en-US" sz="2000" b="1" dirty="0">
                <a:solidFill>
                  <a:srgbClr val="000000"/>
                </a:solidFill>
                <a:latin typeface="굴림체" pitchFamily="49" charset="-127"/>
                <a:ea typeface="굴림체" pitchFamily="49" charset="-127"/>
              </a:rPr>
              <a:t> 정의한 객체를 의미한다.  한마디로 일반화된 속성과 </a:t>
            </a:r>
            <a:r>
              <a:rPr lang="ko-KR" altLang="en-US" sz="2000" b="1" dirty="0" err="1">
                <a:solidFill>
                  <a:srgbClr val="000000"/>
                </a:solidFill>
                <a:latin typeface="굴림체" pitchFamily="49" charset="-127"/>
                <a:ea typeface="굴림체" pitchFamily="49" charset="-127"/>
              </a:rPr>
              <a:t>메소드로</a:t>
            </a:r>
            <a:r>
              <a:rPr lang="ko-KR" altLang="en-US" sz="2000" b="1" dirty="0">
                <a:solidFill>
                  <a:srgbClr val="000000"/>
                </a:solidFill>
                <a:latin typeface="굴림체" pitchFamily="49" charset="-127"/>
                <a:ea typeface="굴림체" pitchFamily="49" charset="-127"/>
              </a:rPr>
              <a:t> 객체를 기술한 것을 클래스라고 한다..</a:t>
            </a:r>
          </a:p>
          <a:p>
            <a:pPr algn="l">
              <a:spcBef>
                <a:spcPct val="50000"/>
              </a:spcBef>
            </a:pPr>
            <a:endParaRPr lang="ko-KR" altLang="en-US" sz="2000" b="1" dirty="0">
              <a:solidFill>
                <a:srgbClr val="000000"/>
              </a:solidFill>
              <a:latin typeface="굴림체" pitchFamily="49" charset="-127"/>
              <a:ea typeface="굴림체" pitchFamily="49" charset="-127"/>
            </a:endParaRPr>
          </a:p>
          <a:p>
            <a:pPr algn="l" eaLnBrk="1" latinLnBrk="1" hangingPunct="1">
              <a:spcBef>
                <a:spcPct val="20000"/>
              </a:spcBef>
              <a:buClr>
                <a:schemeClr val="accent1"/>
              </a:buClr>
              <a:buSzPct val="75000"/>
              <a:buFont typeface="Monotype Sorts" pitchFamily="2" charset="2"/>
              <a:buChar char="b"/>
            </a:pPr>
            <a:r>
              <a:rPr lang="ko-KR" altLang="en-US" sz="2000" b="1" dirty="0">
                <a:solidFill>
                  <a:srgbClr val="000000"/>
                </a:solidFill>
                <a:latin typeface="굴림체" pitchFamily="49" charset="-127"/>
                <a:ea typeface="굴림체" pitchFamily="49" charset="-127"/>
              </a:rPr>
              <a:t>객체는 항상 클래스로부터 생성된다. 즉 클래스는 객체를 생성하는 형판(</a:t>
            </a:r>
            <a:r>
              <a:rPr lang="en-US" altLang="ko-KR" sz="2000" b="1" dirty="0">
                <a:solidFill>
                  <a:srgbClr val="000000"/>
                </a:solidFill>
                <a:latin typeface="굴림체" pitchFamily="49" charset="-127"/>
                <a:ea typeface="굴림체" pitchFamily="49" charset="-127"/>
              </a:rPr>
              <a:t>template)</a:t>
            </a:r>
          </a:p>
          <a:p>
            <a:pPr algn="l" eaLnBrk="1" latinLnBrk="1" hangingPunct="1">
              <a:spcBef>
                <a:spcPct val="20000"/>
              </a:spcBef>
              <a:buClr>
                <a:schemeClr val="accent1"/>
              </a:buClr>
              <a:buSzPct val="75000"/>
              <a:buFont typeface="Monotype Sorts" pitchFamily="2" charset="2"/>
              <a:buChar char="b"/>
            </a:pPr>
            <a:r>
              <a:rPr lang="ko-KR" altLang="en-US" sz="2000" b="1" dirty="0">
                <a:solidFill>
                  <a:srgbClr val="000000"/>
                </a:solidFill>
                <a:latin typeface="굴림체" pitchFamily="49" charset="-127"/>
                <a:ea typeface="굴림체" pitchFamily="49" charset="-127"/>
              </a:rPr>
              <a:t>클래스는 </a:t>
            </a:r>
            <a:r>
              <a:rPr lang="ko-KR" altLang="en-US" sz="2000" b="1" dirty="0" err="1">
                <a:solidFill>
                  <a:srgbClr val="000000"/>
                </a:solidFill>
                <a:latin typeface="굴림체" pitchFamily="49" charset="-127"/>
                <a:ea typeface="굴림체" pitchFamily="49" charset="-127"/>
              </a:rPr>
              <a:t>두개의</a:t>
            </a:r>
            <a:r>
              <a:rPr lang="ko-KR" altLang="en-US" sz="2000" b="1" dirty="0">
                <a:solidFill>
                  <a:srgbClr val="000000"/>
                </a:solidFill>
                <a:latin typeface="굴림체" pitchFamily="49" charset="-127"/>
                <a:ea typeface="굴림체" pitchFamily="49" charset="-127"/>
              </a:rPr>
              <a:t> 구성요소(</a:t>
            </a:r>
            <a:r>
              <a:rPr lang="en-US" altLang="ko-KR" sz="2000" b="1" dirty="0">
                <a:solidFill>
                  <a:srgbClr val="000000"/>
                </a:solidFill>
                <a:latin typeface="굴림체" pitchFamily="49" charset="-127"/>
                <a:ea typeface="굴림체" pitchFamily="49" charset="-127"/>
              </a:rPr>
              <a:t>member)</a:t>
            </a:r>
            <a:r>
              <a:rPr lang="ko-KR" altLang="en-US" sz="2000" b="1" dirty="0">
                <a:solidFill>
                  <a:srgbClr val="000000"/>
                </a:solidFill>
                <a:latin typeface="굴림체" pitchFamily="49" charset="-127"/>
                <a:ea typeface="굴림체" pitchFamily="49" charset="-127"/>
              </a:rPr>
              <a:t>인 자료구조(필드)와 연산(</a:t>
            </a:r>
            <a:r>
              <a:rPr lang="ko-KR" altLang="en-US" sz="2000" b="1" dirty="0" err="1">
                <a:solidFill>
                  <a:srgbClr val="000000"/>
                </a:solidFill>
                <a:latin typeface="굴림체" pitchFamily="49" charset="-127"/>
                <a:ea typeface="굴림체" pitchFamily="49" charset="-127"/>
              </a:rPr>
              <a:t>메소드</a:t>
            </a:r>
            <a:r>
              <a:rPr lang="ko-KR" altLang="en-US" sz="2000" b="1" dirty="0">
                <a:solidFill>
                  <a:srgbClr val="000000"/>
                </a:solidFill>
                <a:latin typeface="굴림체" pitchFamily="49" charset="-127"/>
                <a:ea typeface="굴림체" pitchFamily="49" charset="-127"/>
              </a:rPr>
              <a:t>)을 가진다</a:t>
            </a:r>
          </a:p>
          <a:p>
            <a:pPr algn="l" eaLnBrk="1" latinLnBrk="1" hangingPunct="1">
              <a:spcBef>
                <a:spcPct val="20000"/>
              </a:spcBef>
              <a:buClr>
                <a:schemeClr val="accent1"/>
              </a:buClr>
              <a:buSzPct val="75000"/>
              <a:buFont typeface="Monotype Sorts" pitchFamily="2" charset="2"/>
              <a:buChar char="b"/>
            </a:pPr>
            <a:r>
              <a:rPr lang="ko-KR" altLang="en-US" sz="2000" b="1" dirty="0">
                <a:solidFill>
                  <a:srgbClr val="000000"/>
                </a:solidFill>
                <a:latin typeface="굴림체" pitchFamily="49" charset="-127"/>
                <a:ea typeface="굴림체" pitchFamily="49" charset="-127"/>
              </a:rPr>
              <a:t>클래스로부터 생성된 객체를 </a:t>
            </a:r>
            <a:r>
              <a:rPr lang="en-US" altLang="ko-KR" sz="2000" b="1" dirty="0">
                <a:solidFill>
                  <a:srgbClr val="000000"/>
                </a:solidFill>
                <a:latin typeface="굴림체" pitchFamily="49" charset="-127"/>
                <a:ea typeface="굴림체" pitchFamily="49" charset="-127"/>
              </a:rPr>
              <a:t>instance</a:t>
            </a:r>
            <a:r>
              <a:rPr lang="ko-KR" altLang="en-US" sz="2000" b="1" dirty="0">
                <a:solidFill>
                  <a:srgbClr val="000000"/>
                </a:solidFill>
                <a:latin typeface="굴림체" pitchFamily="49" charset="-127"/>
                <a:ea typeface="굴림체" pitchFamily="49" charset="-127"/>
              </a:rPr>
              <a:t>라 한다.    </a:t>
            </a:r>
          </a:p>
          <a:p>
            <a:pPr algn="l" eaLnBrk="1" latinLnBrk="1" hangingPunct="1">
              <a:spcBef>
                <a:spcPct val="20000"/>
              </a:spcBef>
              <a:buClr>
                <a:schemeClr val="accent1"/>
              </a:buClr>
              <a:buSzPct val="75000"/>
              <a:buFont typeface="Monotype Sorts" pitchFamily="2" charset="2"/>
              <a:buNone/>
            </a:pPr>
            <a:r>
              <a:rPr lang="ko-KR" altLang="en-US" sz="2000" b="1" dirty="0">
                <a:solidFill>
                  <a:srgbClr val="000000"/>
                </a:solidFill>
                <a:latin typeface="굴림체" pitchFamily="49" charset="-127"/>
                <a:ea typeface="굴림체" pitchFamily="49" charset="-127"/>
              </a:rPr>
              <a:t>      객체 = </a:t>
            </a:r>
            <a:r>
              <a:rPr lang="en-US" altLang="ko-KR" sz="2000" b="1" dirty="0">
                <a:solidFill>
                  <a:srgbClr val="000000"/>
                </a:solidFill>
                <a:latin typeface="굴림체" pitchFamily="49" charset="-127"/>
                <a:ea typeface="굴림체" pitchFamily="49" charset="-127"/>
              </a:rPr>
              <a:t>instance</a:t>
            </a:r>
          </a:p>
          <a:p>
            <a:pPr algn="l" eaLnBrk="1" latinLnBrk="1" hangingPunct="1">
              <a:spcBef>
                <a:spcPct val="20000"/>
              </a:spcBef>
              <a:buClr>
                <a:schemeClr val="accent1"/>
              </a:buClr>
              <a:buSzPct val="75000"/>
              <a:buFont typeface="Monotype Sorts" pitchFamily="2" charset="2"/>
              <a:buChar char="b"/>
            </a:pPr>
            <a:r>
              <a:rPr lang="ko-KR" altLang="en-US" sz="2000" b="1" dirty="0">
                <a:solidFill>
                  <a:srgbClr val="000000"/>
                </a:solidFill>
                <a:latin typeface="굴림체" pitchFamily="49" charset="-127"/>
                <a:ea typeface="굴림체" pitchFamily="49" charset="-127"/>
              </a:rPr>
              <a:t>정보처리의 주체는 클래스가 아니라 객체이다</a:t>
            </a:r>
          </a:p>
          <a:p>
            <a:pPr algn="l" eaLnBrk="1" latinLnBrk="1" hangingPunct="1">
              <a:spcBef>
                <a:spcPct val="20000"/>
              </a:spcBef>
              <a:buClr>
                <a:schemeClr val="accent1"/>
              </a:buClr>
              <a:buSzPct val="75000"/>
              <a:buFont typeface="Monotype Sorts" pitchFamily="2" charset="2"/>
              <a:buChar char="b"/>
            </a:pPr>
            <a:r>
              <a:rPr lang="ko-KR" altLang="en-US" sz="2000" b="1" dirty="0">
                <a:solidFill>
                  <a:srgbClr val="000000"/>
                </a:solidFill>
                <a:latin typeface="굴림체" pitchFamily="49" charset="-127"/>
                <a:ea typeface="굴림체" pitchFamily="49" charset="-127"/>
              </a:rPr>
              <a:t>객체지향 프로그래밍의 시작은 클래스의 </a:t>
            </a:r>
            <a:r>
              <a:rPr lang="ko-KR" altLang="en-US" sz="2000" b="1" dirty="0" smtClean="0">
                <a:solidFill>
                  <a:srgbClr val="000000"/>
                </a:solidFill>
                <a:latin typeface="굴림체" pitchFamily="49" charset="-127"/>
                <a:ea typeface="굴림체" pitchFamily="49" charset="-127"/>
              </a:rPr>
              <a:t>생성이다</a:t>
            </a:r>
            <a:endParaRPr lang="ko-KR" altLang="en-US" sz="2000" b="1" dirty="0">
              <a:solidFill>
                <a:srgbClr val="000000"/>
              </a:solidFill>
              <a:latin typeface="굴림체" pitchFamily="49" charset="-127"/>
              <a:ea typeface="굴림체" pitchFamily="49" charset="-127"/>
            </a:endParaRPr>
          </a:p>
        </p:txBody>
      </p:sp>
    </p:spTree>
    <p:extLst>
      <p:ext uri="{BB962C8B-B14F-4D97-AF65-F5344CB8AC3E}">
        <p14:creationId xmlns:p14="http://schemas.microsoft.com/office/powerpoint/2010/main" val="3075134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클래스와 객체</a:t>
            </a:r>
            <a:endParaRPr lang="en-US" altLang="ko-KR" sz="3600" dirty="0">
              <a:solidFill>
                <a:schemeClr val="bg1"/>
              </a:solidFill>
              <a:latin typeface="굴림체" pitchFamily="49" charset="-127"/>
              <a:ea typeface="굴림체" pitchFamily="49" charset="-127"/>
            </a:endParaRPr>
          </a:p>
        </p:txBody>
      </p:sp>
      <p:pic>
        <p:nvPicPr>
          <p:cNvPr id="2" name="그림 1"/>
          <p:cNvPicPr>
            <a:picLocks noChangeAspect="1"/>
          </p:cNvPicPr>
          <p:nvPr/>
        </p:nvPicPr>
        <p:blipFill>
          <a:blip r:embed="rId2"/>
          <a:stretch>
            <a:fillRect/>
          </a:stretch>
        </p:blipFill>
        <p:spPr>
          <a:xfrm>
            <a:off x="467544" y="2647528"/>
            <a:ext cx="8208912" cy="3733800"/>
          </a:xfrm>
          <a:prstGeom prst="rect">
            <a:avLst/>
          </a:prstGeom>
        </p:spPr>
      </p:pic>
      <p:sp>
        <p:nvSpPr>
          <p:cNvPr id="3" name="직사각형 2"/>
          <p:cNvSpPr/>
          <p:nvPr/>
        </p:nvSpPr>
        <p:spPr>
          <a:xfrm>
            <a:off x="539552" y="1628800"/>
            <a:ext cx="6724918" cy="646331"/>
          </a:xfrm>
          <a:prstGeom prst="rect">
            <a:avLst/>
          </a:prstGeom>
        </p:spPr>
        <p:txBody>
          <a:bodyPr wrap="none">
            <a:spAutoFit/>
          </a:bodyPr>
          <a:lstStyle/>
          <a:p>
            <a:r>
              <a:rPr lang="ko-KR" altLang="en-US" sz="3600" dirty="0">
                <a:solidFill>
                  <a:srgbClr val="000000"/>
                </a:solidFill>
                <a:latin typeface="바탕" panose="02030600000101010101" pitchFamily="18" charset="-127"/>
                <a:ea typeface="바탕" panose="02030600000101010101" pitchFamily="18" charset="-127"/>
              </a:rPr>
              <a:t>객체의 구성요소 </a:t>
            </a:r>
            <a:r>
              <a:rPr lang="en-US" altLang="ko-KR" sz="3600" dirty="0">
                <a:solidFill>
                  <a:srgbClr val="000000"/>
                </a:solidFill>
                <a:latin typeface="Arial" panose="020B0604020202020204" pitchFamily="34" charset="0"/>
                <a:ea typeface="바탕" panose="02030600000101010101" pitchFamily="18" charset="-127"/>
              </a:rPr>
              <a:t>– </a:t>
            </a:r>
            <a:r>
              <a:rPr lang="ko-KR" altLang="en-US" sz="3600" dirty="0">
                <a:solidFill>
                  <a:srgbClr val="000000"/>
                </a:solidFill>
                <a:latin typeface="바탕" panose="02030600000101010101" pitchFamily="18" charset="-127"/>
                <a:ea typeface="바탕" panose="02030600000101010101" pitchFamily="18" charset="-127"/>
              </a:rPr>
              <a:t>속성과 기능 </a:t>
            </a:r>
            <a:endParaRPr lang="ko-KR" altLang="en-US" sz="3600" dirty="0"/>
          </a:p>
        </p:txBody>
      </p:sp>
    </p:spTree>
    <p:extLst>
      <p:ext uri="{BB962C8B-B14F-4D97-AF65-F5344CB8AC3E}">
        <p14:creationId xmlns:p14="http://schemas.microsoft.com/office/powerpoint/2010/main" val="3288318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객체</a:t>
            </a:r>
            <a:endParaRPr lang="en-US" altLang="ko-KR" sz="3600" dirty="0">
              <a:solidFill>
                <a:schemeClr val="bg1"/>
              </a:solidFill>
              <a:latin typeface="굴림체" pitchFamily="49" charset="-127"/>
              <a:ea typeface="굴림체" pitchFamily="49" charset="-127"/>
            </a:endParaRPr>
          </a:p>
        </p:txBody>
      </p:sp>
      <p:sp>
        <p:nvSpPr>
          <p:cNvPr id="4" name="Text Box 4"/>
          <p:cNvSpPr txBox="1">
            <a:spLocks noChangeArrowheads="1"/>
          </p:cNvSpPr>
          <p:nvPr/>
        </p:nvSpPr>
        <p:spPr bwMode="auto">
          <a:xfrm>
            <a:off x="251520" y="1416893"/>
            <a:ext cx="8360668" cy="5324475"/>
          </a:xfrm>
          <a:prstGeom prst="rect">
            <a:avLst/>
          </a:prstGeom>
          <a:noFill/>
          <a:ln w="12700" cap="sq">
            <a:noFill/>
            <a:miter lim="800000"/>
            <a:headEnd type="none" w="sm" len="sm"/>
            <a:tailEnd type="none" w="sm" len="sm"/>
          </a:ln>
        </p:spPr>
        <p:txBody>
          <a:bodyPr wrap="square">
            <a:spAutoFit/>
          </a:bodyPr>
          <a:lstStyle/>
          <a:p>
            <a:pPr algn="l">
              <a:spcBef>
                <a:spcPct val="50000"/>
              </a:spcBef>
            </a:pPr>
            <a:r>
              <a:rPr lang="ko-KR" altLang="en-US" sz="2000" b="1" dirty="0">
                <a:solidFill>
                  <a:srgbClr val="000000"/>
                </a:solidFill>
                <a:latin typeface="굴림체" pitchFamily="49" charset="-127"/>
                <a:ea typeface="굴림체" pitchFamily="49" charset="-127"/>
              </a:rPr>
              <a:t>▶객체란?</a:t>
            </a:r>
          </a:p>
          <a:p>
            <a:pPr algn="l">
              <a:spcBef>
                <a:spcPct val="50000"/>
              </a:spcBef>
            </a:pPr>
            <a:r>
              <a:rPr lang="ko-KR" altLang="en-US" sz="2000" b="1" dirty="0">
                <a:solidFill>
                  <a:srgbClr val="000000"/>
                </a:solidFill>
                <a:latin typeface="굴림체" pitchFamily="49" charset="-127"/>
                <a:ea typeface="굴림체" pitchFamily="49" charset="-127"/>
              </a:rPr>
              <a:t>정수,실수 또는 문자 등과 같이 단순한 </a:t>
            </a:r>
            <a:r>
              <a:rPr lang="ko-KR" altLang="en-US" sz="2000" b="1" dirty="0" err="1">
                <a:solidFill>
                  <a:srgbClr val="000000"/>
                </a:solidFill>
                <a:latin typeface="굴림체" pitchFamily="49" charset="-127"/>
                <a:ea typeface="굴림체" pitchFamily="49" charset="-127"/>
              </a:rPr>
              <a:t>테이터나</a:t>
            </a:r>
            <a:r>
              <a:rPr lang="ko-KR" altLang="en-US" sz="2000" b="1" dirty="0">
                <a:solidFill>
                  <a:srgbClr val="000000"/>
                </a:solidFill>
                <a:latin typeface="굴림체" pitchFamily="49" charset="-127"/>
                <a:ea typeface="굴림체" pitchFamily="49" charset="-127"/>
              </a:rPr>
              <a:t> 자동차, 비행기 등과 같은 복잡한 사물뿐만 아니라 기업에의 공헌도, 이성간의 </a:t>
            </a:r>
            <a:r>
              <a:rPr lang="ko-KR" altLang="en-US" sz="2000" b="1" dirty="0" smtClean="0">
                <a:solidFill>
                  <a:srgbClr val="000000"/>
                </a:solidFill>
                <a:latin typeface="굴림체" pitchFamily="49" charset="-127"/>
                <a:ea typeface="굴림체" pitchFamily="49" charset="-127"/>
              </a:rPr>
              <a:t>사랑 등의 </a:t>
            </a:r>
            <a:r>
              <a:rPr lang="ko-KR" altLang="en-US" sz="2000" b="1" dirty="0">
                <a:solidFill>
                  <a:srgbClr val="000000"/>
                </a:solidFill>
                <a:latin typeface="굴림체" pitchFamily="49" charset="-127"/>
                <a:ea typeface="굴림체" pitchFamily="49" charset="-127"/>
              </a:rPr>
              <a:t>추상적 개념에 이르기까지, 인간이 하나의 개념으로 파악하는 </a:t>
            </a:r>
            <a:r>
              <a:rPr lang="ko-KR" altLang="en-US" sz="2000" b="1" dirty="0" smtClean="0">
                <a:solidFill>
                  <a:srgbClr val="000000"/>
                </a:solidFill>
                <a:latin typeface="굴림체" pitchFamily="49" charset="-127"/>
                <a:ea typeface="굴림체" pitchFamily="49" charset="-127"/>
              </a:rPr>
              <a:t>모든 것들을 </a:t>
            </a:r>
            <a:r>
              <a:rPr lang="ko-KR" altLang="en-US" sz="2000" b="1" dirty="0">
                <a:solidFill>
                  <a:srgbClr val="000000"/>
                </a:solidFill>
                <a:latin typeface="굴림체" pitchFamily="49" charset="-127"/>
                <a:ea typeface="굴림체" pitchFamily="49" charset="-127"/>
              </a:rPr>
              <a:t>일컫는 것으로 일반적으로 인간에게 인지되는 개념적인 한 단위를 의미한다.  </a:t>
            </a:r>
          </a:p>
          <a:p>
            <a:pPr algn="l">
              <a:spcBef>
                <a:spcPct val="50000"/>
              </a:spcBef>
            </a:pPr>
            <a:r>
              <a:rPr lang="ko-KR" altLang="en-US" sz="2000" b="1" dirty="0">
                <a:solidFill>
                  <a:srgbClr val="000000"/>
                </a:solidFill>
                <a:latin typeface="굴림체" pitchFamily="49" charset="-127"/>
                <a:ea typeface="굴림체" pitchFamily="49" charset="-127"/>
              </a:rPr>
              <a:t>▶프로그래밍에서의 객체란?</a:t>
            </a:r>
          </a:p>
          <a:p>
            <a:pPr algn="l">
              <a:spcBef>
                <a:spcPct val="50000"/>
              </a:spcBef>
            </a:pPr>
            <a:r>
              <a:rPr lang="ko-KR" altLang="en-US" sz="2000" b="1" dirty="0">
                <a:solidFill>
                  <a:srgbClr val="000000"/>
                </a:solidFill>
                <a:latin typeface="굴림체" pitchFamily="49" charset="-127"/>
                <a:ea typeface="굴림체" pitchFamily="49" charset="-127"/>
              </a:rPr>
              <a:t>상태와 행위의 집합체이다…즉 속성(필드,데이터) 와 </a:t>
            </a:r>
            <a:endParaRPr lang="en-US" altLang="ko-KR" sz="2000" b="1" dirty="0">
              <a:solidFill>
                <a:srgbClr val="000000"/>
              </a:solidFill>
              <a:latin typeface="굴림체" pitchFamily="49" charset="-127"/>
              <a:ea typeface="굴림체" pitchFamily="49" charset="-127"/>
            </a:endParaRPr>
          </a:p>
          <a:p>
            <a:pPr algn="l">
              <a:spcBef>
                <a:spcPct val="50000"/>
              </a:spcBef>
            </a:pPr>
            <a:r>
              <a:rPr lang="en-US" altLang="ko-KR" sz="2000" b="1" dirty="0">
                <a:solidFill>
                  <a:srgbClr val="000000"/>
                </a:solidFill>
                <a:latin typeface="굴림체" pitchFamily="49" charset="-127"/>
                <a:ea typeface="굴림체" pitchFamily="49" charset="-127"/>
              </a:rPr>
              <a:t>    </a:t>
            </a:r>
            <a:r>
              <a:rPr lang="ko-KR" altLang="en-US" sz="2000" b="1" dirty="0" err="1">
                <a:solidFill>
                  <a:srgbClr val="000000"/>
                </a:solidFill>
                <a:latin typeface="굴림체" pitchFamily="49" charset="-127"/>
                <a:ea typeface="굴림체" pitchFamily="49" charset="-127"/>
              </a:rPr>
              <a:t>메소드</a:t>
            </a:r>
            <a:r>
              <a:rPr lang="ko-KR" altLang="en-US" sz="2000" b="1" dirty="0">
                <a:solidFill>
                  <a:srgbClr val="000000"/>
                </a:solidFill>
                <a:latin typeface="굴림체" pitchFamily="49" charset="-127"/>
                <a:ea typeface="굴림체" pitchFamily="49" charset="-127"/>
              </a:rPr>
              <a:t>(함수,행위)의 집합체이다. </a:t>
            </a:r>
          </a:p>
          <a:p>
            <a:pPr algn="l">
              <a:spcBef>
                <a:spcPct val="50000"/>
              </a:spcBef>
            </a:pPr>
            <a:r>
              <a:rPr lang="ko-KR" altLang="en-US" sz="2000" b="1" dirty="0">
                <a:solidFill>
                  <a:srgbClr val="000000"/>
                </a:solidFill>
                <a:latin typeface="굴림체" pitchFamily="49" charset="-127"/>
                <a:ea typeface="굴림체" pitchFamily="49" charset="-127"/>
              </a:rPr>
              <a:t>속성(필드) =&gt; 객체의 </a:t>
            </a:r>
            <a:r>
              <a:rPr lang="ko-KR" altLang="en-US" sz="2000" b="1" dirty="0" err="1">
                <a:solidFill>
                  <a:srgbClr val="000000"/>
                </a:solidFill>
                <a:latin typeface="굴림체" pitchFamily="49" charset="-127"/>
                <a:ea typeface="굴림체" pitchFamily="49" charset="-127"/>
              </a:rPr>
              <a:t>정적특성으로</a:t>
            </a:r>
            <a:r>
              <a:rPr lang="ko-KR" altLang="en-US" sz="2000" b="1" dirty="0">
                <a:solidFill>
                  <a:srgbClr val="000000"/>
                </a:solidFill>
                <a:latin typeface="굴림체" pitchFamily="49" charset="-127"/>
                <a:ea typeface="굴림체" pitchFamily="49" charset="-127"/>
              </a:rPr>
              <a:t> 객체가 가지고 있는 정보를 </a:t>
            </a:r>
            <a:endParaRPr lang="en-US" altLang="ko-KR" sz="2000" b="1" dirty="0">
              <a:solidFill>
                <a:srgbClr val="000000"/>
              </a:solidFill>
              <a:latin typeface="굴림체" pitchFamily="49" charset="-127"/>
              <a:ea typeface="굴림체" pitchFamily="49" charset="-127"/>
            </a:endParaRPr>
          </a:p>
          <a:p>
            <a:pPr algn="l">
              <a:spcBef>
                <a:spcPct val="50000"/>
              </a:spcBef>
            </a:pPr>
            <a:r>
              <a:rPr lang="en-US" altLang="ko-KR" sz="2000" b="1" dirty="0">
                <a:solidFill>
                  <a:srgbClr val="000000"/>
                </a:solidFill>
                <a:latin typeface="굴림체" pitchFamily="49" charset="-127"/>
                <a:ea typeface="굴림체" pitchFamily="49" charset="-127"/>
              </a:rPr>
              <a:t>    </a:t>
            </a:r>
            <a:r>
              <a:rPr lang="ko-KR" altLang="en-US" sz="2000" b="1" dirty="0">
                <a:solidFill>
                  <a:srgbClr val="000000"/>
                </a:solidFill>
                <a:latin typeface="굴림체" pitchFamily="49" charset="-127"/>
                <a:ea typeface="굴림체" pitchFamily="49" charset="-127"/>
              </a:rPr>
              <a:t>         보관하는 기억장소로 사용되는 데이터 영역</a:t>
            </a:r>
          </a:p>
          <a:p>
            <a:pPr algn="l">
              <a:spcBef>
                <a:spcPct val="50000"/>
              </a:spcBef>
            </a:pPr>
            <a:r>
              <a:rPr lang="ko-KR" altLang="en-US" sz="2000" b="1" dirty="0" err="1">
                <a:solidFill>
                  <a:srgbClr val="000000"/>
                </a:solidFill>
                <a:latin typeface="굴림체" pitchFamily="49" charset="-127"/>
                <a:ea typeface="굴림체" pitchFamily="49" charset="-127"/>
              </a:rPr>
              <a:t>메소드</a:t>
            </a:r>
            <a:r>
              <a:rPr lang="ko-KR" altLang="en-US" sz="2000" b="1" dirty="0">
                <a:solidFill>
                  <a:srgbClr val="000000"/>
                </a:solidFill>
                <a:latin typeface="굴림체" pitchFamily="49" charset="-127"/>
                <a:ea typeface="굴림체" pitchFamily="49" charset="-127"/>
              </a:rPr>
              <a:t> =&gt; 객체의 </a:t>
            </a:r>
            <a:r>
              <a:rPr lang="ko-KR" altLang="en-US" sz="2000" b="1" dirty="0" err="1">
                <a:solidFill>
                  <a:srgbClr val="000000"/>
                </a:solidFill>
                <a:latin typeface="굴림체" pitchFamily="49" charset="-127"/>
                <a:ea typeface="굴림체" pitchFamily="49" charset="-127"/>
              </a:rPr>
              <a:t>동적특성으로서</a:t>
            </a:r>
            <a:r>
              <a:rPr lang="ko-KR" altLang="en-US" sz="2000" b="1" dirty="0">
                <a:solidFill>
                  <a:srgbClr val="000000"/>
                </a:solidFill>
                <a:latin typeface="굴림체" pitchFamily="49" charset="-127"/>
                <a:ea typeface="굴림체" pitchFamily="49" charset="-127"/>
              </a:rPr>
              <a:t> 객체의 데이터를 </a:t>
            </a:r>
            <a:r>
              <a:rPr lang="ko-KR" altLang="en-US" sz="2000" b="1" dirty="0" err="1">
                <a:solidFill>
                  <a:srgbClr val="000000"/>
                </a:solidFill>
                <a:latin typeface="굴림체" pitchFamily="49" charset="-127"/>
                <a:ea typeface="굴림체" pitchFamily="49" charset="-127"/>
              </a:rPr>
              <a:t>엑세스하거나</a:t>
            </a:r>
            <a:endParaRPr lang="en-US" altLang="ko-KR" sz="2000" b="1" dirty="0">
              <a:solidFill>
                <a:srgbClr val="000000"/>
              </a:solidFill>
              <a:latin typeface="굴림체" pitchFamily="49" charset="-127"/>
              <a:ea typeface="굴림체" pitchFamily="49" charset="-127"/>
            </a:endParaRPr>
          </a:p>
          <a:p>
            <a:pPr algn="l">
              <a:spcBef>
                <a:spcPct val="50000"/>
              </a:spcBef>
            </a:pPr>
            <a:r>
              <a:rPr lang="ko-KR" altLang="en-US" sz="2000" b="1" dirty="0">
                <a:solidFill>
                  <a:srgbClr val="000000"/>
                </a:solidFill>
                <a:latin typeface="굴림체" pitchFamily="49" charset="-127"/>
                <a:ea typeface="굴림체" pitchFamily="49" charset="-127"/>
              </a:rPr>
              <a:t>       또는 객체가 가지고 있는 속성을 변경하는 일을 한다.</a:t>
            </a:r>
          </a:p>
        </p:txBody>
      </p:sp>
    </p:spTree>
    <p:extLst>
      <p:ext uri="{BB962C8B-B14F-4D97-AF65-F5344CB8AC3E}">
        <p14:creationId xmlns:p14="http://schemas.microsoft.com/office/powerpoint/2010/main" val="1206689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객체의 예</a:t>
            </a:r>
            <a:endParaRPr lang="en-US" altLang="ko-KR" sz="3600" dirty="0">
              <a:solidFill>
                <a:schemeClr val="bg1"/>
              </a:solidFill>
              <a:latin typeface="굴림체" pitchFamily="49" charset="-127"/>
              <a:ea typeface="굴림체" pitchFamily="49" charset="-127"/>
            </a:endParaRPr>
          </a:p>
        </p:txBody>
      </p:sp>
      <p:sp>
        <p:nvSpPr>
          <p:cNvPr id="4" name="AutoShape 4"/>
          <p:cNvSpPr>
            <a:spLocks noChangeArrowheads="1"/>
          </p:cNvSpPr>
          <p:nvPr/>
        </p:nvSpPr>
        <p:spPr bwMode="auto">
          <a:xfrm>
            <a:off x="4648200" y="2899231"/>
            <a:ext cx="3581400" cy="2590800"/>
          </a:xfrm>
          <a:prstGeom prst="hexagon">
            <a:avLst>
              <a:gd name="adj" fmla="val 34559"/>
              <a:gd name="vf" fmla="val 115470"/>
            </a:avLst>
          </a:prstGeom>
          <a:solidFill>
            <a:srgbClr val="FFCC66"/>
          </a:solidFill>
          <a:ln w="9525">
            <a:solidFill>
              <a:schemeClr val="tx1"/>
            </a:solidFill>
            <a:miter lim="800000"/>
            <a:headEnd/>
            <a:tailEnd/>
          </a:ln>
        </p:spPr>
        <p:txBody>
          <a:bodyPr wrap="none" anchor="ctr"/>
          <a:lstStyle/>
          <a:p>
            <a:pPr eaLnBrk="1" latinLnBrk="1" hangingPunct="1"/>
            <a:endParaRPr lang="ko-KR" altLang="en-US">
              <a:solidFill>
                <a:srgbClr val="000000"/>
              </a:solidFill>
              <a:latin typeface="굴림체" pitchFamily="49" charset="-127"/>
              <a:ea typeface="굴림체" pitchFamily="49" charset="-127"/>
            </a:endParaRPr>
          </a:p>
        </p:txBody>
      </p:sp>
      <p:sp>
        <p:nvSpPr>
          <p:cNvPr id="5" name="Text Box 5"/>
          <p:cNvSpPr txBox="1">
            <a:spLocks noChangeArrowheads="1"/>
          </p:cNvSpPr>
          <p:nvPr/>
        </p:nvSpPr>
        <p:spPr bwMode="auto">
          <a:xfrm>
            <a:off x="1476375" y="5651956"/>
            <a:ext cx="6119813" cy="369332"/>
          </a:xfrm>
          <a:prstGeom prst="rect">
            <a:avLst/>
          </a:prstGeom>
          <a:noFill/>
          <a:ln w="9525">
            <a:noFill/>
            <a:miter lim="800000"/>
            <a:headEnd/>
            <a:tailEnd/>
          </a:ln>
        </p:spPr>
        <p:txBody>
          <a:bodyPr>
            <a:spAutoFit/>
          </a:bodyPr>
          <a:lstStyle/>
          <a:p>
            <a:pPr algn="l" eaLnBrk="1" latinLnBrk="1" hangingPunct="1"/>
            <a:r>
              <a:rPr lang="ko-KR" altLang="en-US" b="1" dirty="0">
                <a:solidFill>
                  <a:srgbClr val="000000"/>
                </a:solidFill>
                <a:latin typeface="굴림체" pitchFamily="49" charset="-127"/>
                <a:ea typeface="굴림체" pitchFamily="49" charset="-127"/>
              </a:rPr>
              <a:t>자동차  객체                삼각형 객체</a:t>
            </a:r>
          </a:p>
        </p:txBody>
      </p:sp>
      <p:sp>
        <p:nvSpPr>
          <p:cNvPr id="6" name="Text Box 9"/>
          <p:cNvSpPr txBox="1">
            <a:spLocks noChangeArrowheads="1"/>
          </p:cNvSpPr>
          <p:nvPr/>
        </p:nvSpPr>
        <p:spPr bwMode="auto">
          <a:xfrm>
            <a:off x="3581400" y="1451431"/>
            <a:ext cx="2360613" cy="1016000"/>
          </a:xfrm>
          <a:prstGeom prst="rect">
            <a:avLst/>
          </a:prstGeom>
          <a:noFill/>
          <a:ln w="9525">
            <a:noFill/>
            <a:miter lim="800000"/>
            <a:headEnd/>
            <a:tailEnd/>
          </a:ln>
        </p:spPr>
        <p:txBody>
          <a:bodyPr wrap="none">
            <a:spAutoFit/>
          </a:bodyPr>
          <a:lstStyle/>
          <a:p>
            <a:pPr algn="l" eaLnBrk="1" latinLnBrk="1" hangingPunct="1"/>
            <a:r>
              <a:rPr lang="ko-KR" altLang="en-US" sz="2000" b="1" dirty="0" smtClean="0">
                <a:solidFill>
                  <a:srgbClr val="000000"/>
                </a:solidFill>
                <a:latin typeface="굴림체" pitchFamily="49" charset="-127"/>
                <a:ea typeface="굴림체" pitchFamily="49" charset="-127"/>
              </a:rPr>
              <a:t>기능(행위)</a:t>
            </a:r>
            <a:endParaRPr lang="ko-KR" altLang="en-US" sz="2000" b="1" dirty="0">
              <a:solidFill>
                <a:srgbClr val="000000"/>
              </a:solidFill>
              <a:latin typeface="굴림체" pitchFamily="49" charset="-127"/>
              <a:ea typeface="굴림체" pitchFamily="49" charset="-127"/>
            </a:endParaRPr>
          </a:p>
          <a:p>
            <a:pPr algn="l" eaLnBrk="1" latinLnBrk="1" hangingPunct="1"/>
            <a:endParaRPr lang="ko-KR" altLang="en-US" sz="2000" b="1" dirty="0">
              <a:solidFill>
                <a:srgbClr val="000000"/>
              </a:solidFill>
              <a:latin typeface="굴림체" pitchFamily="49" charset="-127"/>
              <a:ea typeface="굴림체" pitchFamily="49" charset="-127"/>
            </a:endParaRPr>
          </a:p>
          <a:p>
            <a:pPr algn="l" eaLnBrk="1" latinLnBrk="1" hangingPunct="1"/>
            <a:r>
              <a:rPr lang="ko-KR" altLang="en-US" sz="2000" b="1" dirty="0">
                <a:solidFill>
                  <a:srgbClr val="000000"/>
                </a:solidFill>
                <a:latin typeface="굴림체" pitchFamily="49" charset="-127"/>
                <a:ea typeface="굴림체" pitchFamily="49" charset="-127"/>
              </a:rPr>
              <a:t>데이터(속성,필드)</a:t>
            </a:r>
          </a:p>
        </p:txBody>
      </p:sp>
      <p:sp>
        <p:nvSpPr>
          <p:cNvPr id="7" name="Freeform 10"/>
          <p:cNvSpPr>
            <a:spLocks/>
          </p:cNvSpPr>
          <p:nvPr/>
        </p:nvSpPr>
        <p:spPr bwMode="auto">
          <a:xfrm>
            <a:off x="2667000" y="1705431"/>
            <a:ext cx="1295400" cy="1270000"/>
          </a:xfrm>
          <a:custGeom>
            <a:avLst/>
            <a:gdLst>
              <a:gd name="T0" fmla="*/ 2147483647 w 816"/>
              <a:gd name="T1" fmla="*/ 2147483647 h 800"/>
              <a:gd name="T2" fmla="*/ 2147483647 w 816"/>
              <a:gd name="T3" fmla="*/ 2147483647 h 800"/>
              <a:gd name="T4" fmla="*/ 0 w 816"/>
              <a:gd name="T5" fmla="*/ 2147483647 h 800"/>
              <a:gd name="T6" fmla="*/ 0 60000 65536"/>
              <a:gd name="T7" fmla="*/ 0 60000 65536"/>
              <a:gd name="T8" fmla="*/ 0 60000 65536"/>
              <a:gd name="T9" fmla="*/ 0 w 816"/>
              <a:gd name="T10" fmla="*/ 0 h 800"/>
              <a:gd name="T11" fmla="*/ 816 w 816"/>
              <a:gd name="T12" fmla="*/ 800 h 800"/>
            </a:gdLst>
            <a:ahLst/>
            <a:cxnLst>
              <a:cxn ang="T6">
                <a:pos x="T0" y="T1"/>
              </a:cxn>
              <a:cxn ang="T7">
                <a:pos x="T2" y="T3"/>
              </a:cxn>
              <a:cxn ang="T8">
                <a:pos x="T4" y="T5"/>
              </a:cxn>
            </a:cxnLst>
            <a:rect l="T9" t="T10" r="T11" b="T12"/>
            <a:pathLst>
              <a:path w="816" h="800">
                <a:moveTo>
                  <a:pt x="816" y="32"/>
                </a:moveTo>
                <a:cubicBezTo>
                  <a:pt x="572" y="16"/>
                  <a:pt x="328" y="0"/>
                  <a:pt x="192" y="128"/>
                </a:cubicBezTo>
                <a:cubicBezTo>
                  <a:pt x="56" y="256"/>
                  <a:pt x="28" y="528"/>
                  <a:pt x="0" y="800"/>
                </a:cubicBezTo>
              </a:path>
            </a:pathLst>
          </a:custGeom>
          <a:noFill/>
          <a:ln w="38100" cap="flat" cmpd="sng">
            <a:solidFill>
              <a:schemeClr val="bg2"/>
            </a:solidFill>
            <a:prstDash val="sysDot"/>
            <a:round/>
            <a:headEnd type="none" w="med" len="med"/>
            <a:tailEnd type="triangle" w="med" len="med"/>
          </a:ln>
        </p:spPr>
        <p:txBody>
          <a:bodyPr wrap="none" anchor="ctr"/>
          <a:lstStyle/>
          <a:p>
            <a:endParaRPr lang="ko-KR" altLang="en-US">
              <a:solidFill>
                <a:srgbClr val="000000"/>
              </a:solidFill>
            </a:endParaRPr>
          </a:p>
        </p:txBody>
      </p:sp>
      <p:sp>
        <p:nvSpPr>
          <p:cNvPr id="8" name="Freeform 11"/>
          <p:cNvSpPr>
            <a:spLocks/>
          </p:cNvSpPr>
          <p:nvPr/>
        </p:nvSpPr>
        <p:spPr bwMode="auto">
          <a:xfrm>
            <a:off x="4953000" y="1756231"/>
            <a:ext cx="1600200" cy="1143000"/>
          </a:xfrm>
          <a:custGeom>
            <a:avLst/>
            <a:gdLst>
              <a:gd name="T0" fmla="*/ 0 w 1056"/>
              <a:gd name="T1" fmla="*/ 2147483647 h 744"/>
              <a:gd name="T2" fmla="*/ 2147483647 w 1056"/>
              <a:gd name="T3" fmla="*/ 2147483647 h 744"/>
              <a:gd name="T4" fmla="*/ 2147483647 w 1056"/>
              <a:gd name="T5" fmla="*/ 2147483647 h 744"/>
              <a:gd name="T6" fmla="*/ 0 60000 65536"/>
              <a:gd name="T7" fmla="*/ 0 60000 65536"/>
              <a:gd name="T8" fmla="*/ 0 60000 65536"/>
              <a:gd name="T9" fmla="*/ 0 w 1056"/>
              <a:gd name="T10" fmla="*/ 0 h 744"/>
              <a:gd name="T11" fmla="*/ 1056 w 1056"/>
              <a:gd name="T12" fmla="*/ 744 h 744"/>
            </a:gdLst>
            <a:ahLst/>
            <a:cxnLst>
              <a:cxn ang="T6">
                <a:pos x="T0" y="T1"/>
              </a:cxn>
              <a:cxn ang="T7">
                <a:pos x="T2" y="T3"/>
              </a:cxn>
              <a:cxn ang="T8">
                <a:pos x="T4" y="T5"/>
              </a:cxn>
            </a:cxnLst>
            <a:rect l="T9" t="T10" r="T11" b="T12"/>
            <a:pathLst>
              <a:path w="1056" h="744">
                <a:moveTo>
                  <a:pt x="0" y="24"/>
                </a:moveTo>
                <a:cubicBezTo>
                  <a:pt x="344" y="12"/>
                  <a:pt x="688" y="0"/>
                  <a:pt x="864" y="120"/>
                </a:cubicBezTo>
                <a:cubicBezTo>
                  <a:pt x="1040" y="240"/>
                  <a:pt x="1048" y="492"/>
                  <a:pt x="1056" y="744"/>
                </a:cubicBezTo>
              </a:path>
            </a:pathLst>
          </a:custGeom>
          <a:noFill/>
          <a:ln w="38100" cap="flat" cmpd="sng">
            <a:solidFill>
              <a:schemeClr val="bg2"/>
            </a:solidFill>
            <a:prstDash val="sysDot"/>
            <a:round/>
            <a:headEnd type="none" w="med" len="med"/>
            <a:tailEnd type="triangle" w="med" len="med"/>
          </a:ln>
        </p:spPr>
        <p:txBody>
          <a:bodyPr wrap="none" anchor="ctr"/>
          <a:lstStyle/>
          <a:p>
            <a:endParaRPr lang="ko-KR" altLang="en-US">
              <a:solidFill>
                <a:srgbClr val="000000"/>
              </a:solidFill>
            </a:endParaRPr>
          </a:p>
        </p:txBody>
      </p:sp>
      <p:sp>
        <p:nvSpPr>
          <p:cNvPr id="9" name="AutoShape 12"/>
          <p:cNvSpPr>
            <a:spLocks noChangeArrowheads="1"/>
          </p:cNvSpPr>
          <p:nvPr/>
        </p:nvSpPr>
        <p:spPr bwMode="auto">
          <a:xfrm>
            <a:off x="685800" y="2899231"/>
            <a:ext cx="3581400" cy="2590800"/>
          </a:xfrm>
          <a:prstGeom prst="hexagon">
            <a:avLst>
              <a:gd name="adj" fmla="val 34559"/>
              <a:gd name="vf" fmla="val 115470"/>
            </a:avLst>
          </a:prstGeom>
          <a:solidFill>
            <a:schemeClr val="accent5">
              <a:lumMod val="60000"/>
              <a:lumOff val="40000"/>
            </a:schemeClr>
          </a:solidFill>
          <a:ln w="9525">
            <a:solidFill>
              <a:schemeClr val="tx1"/>
            </a:solidFill>
            <a:miter lim="800000"/>
            <a:headEnd/>
            <a:tailEnd/>
          </a:ln>
        </p:spPr>
        <p:txBody>
          <a:bodyPr wrap="none" anchor="ctr"/>
          <a:lstStyle/>
          <a:p>
            <a:pPr eaLnBrk="1" latinLnBrk="1" hangingPunct="1"/>
            <a:endParaRPr lang="ko-KR" altLang="en-US">
              <a:solidFill>
                <a:srgbClr val="000000"/>
              </a:solidFill>
              <a:latin typeface="굴림체" pitchFamily="49" charset="-127"/>
              <a:ea typeface="굴림체" pitchFamily="49" charset="-127"/>
            </a:endParaRPr>
          </a:p>
        </p:txBody>
      </p:sp>
      <p:sp>
        <p:nvSpPr>
          <p:cNvPr id="10" name="Line 13"/>
          <p:cNvSpPr>
            <a:spLocks noChangeShapeType="1"/>
          </p:cNvSpPr>
          <p:nvPr/>
        </p:nvSpPr>
        <p:spPr bwMode="auto">
          <a:xfrm>
            <a:off x="1600200" y="2899231"/>
            <a:ext cx="1752600" cy="2590800"/>
          </a:xfrm>
          <a:prstGeom prst="line">
            <a:avLst/>
          </a:prstGeom>
          <a:noFill/>
          <a:ln w="9525">
            <a:solidFill>
              <a:schemeClr val="tx1"/>
            </a:solidFill>
            <a:round/>
            <a:headEnd/>
            <a:tailEnd/>
          </a:ln>
        </p:spPr>
        <p:txBody>
          <a:bodyPr wrap="none" anchor="ctr"/>
          <a:lstStyle/>
          <a:p>
            <a:endParaRPr lang="ko-KR" altLang="en-US">
              <a:solidFill>
                <a:srgbClr val="000000"/>
              </a:solidFill>
            </a:endParaRPr>
          </a:p>
        </p:txBody>
      </p:sp>
      <p:sp>
        <p:nvSpPr>
          <p:cNvPr id="11" name="Line 14"/>
          <p:cNvSpPr>
            <a:spLocks noChangeShapeType="1"/>
          </p:cNvSpPr>
          <p:nvPr/>
        </p:nvSpPr>
        <p:spPr bwMode="auto">
          <a:xfrm flipV="1">
            <a:off x="1600200" y="2899231"/>
            <a:ext cx="1752600" cy="2590800"/>
          </a:xfrm>
          <a:prstGeom prst="line">
            <a:avLst/>
          </a:prstGeom>
          <a:noFill/>
          <a:ln w="9525">
            <a:solidFill>
              <a:schemeClr val="tx1"/>
            </a:solidFill>
            <a:round/>
            <a:headEnd/>
            <a:tailEnd/>
          </a:ln>
        </p:spPr>
        <p:txBody>
          <a:bodyPr wrap="none" anchor="ctr"/>
          <a:lstStyle/>
          <a:p>
            <a:endParaRPr lang="ko-KR" altLang="en-US">
              <a:solidFill>
                <a:srgbClr val="000000"/>
              </a:solidFill>
            </a:endParaRPr>
          </a:p>
        </p:txBody>
      </p:sp>
      <p:sp>
        <p:nvSpPr>
          <p:cNvPr id="12" name="Text Box 15"/>
          <p:cNvSpPr txBox="1">
            <a:spLocks noChangeArrowheads="1"/>
          </p:cNvSpPr>
          <p:nvPr/>
        </p:nvSpPr>
        <p:spPr bwMode="auto">
          <a:xfrm>
            <a:off x="3027363" y="3180219"/>
            <a:ext cx="338137" cy="276225"/>
          </a:xfrm>
          <a:prstGeom prst="rect">
            <a:avLst/>
          </a:prstGeom>
          <a:noFill/>
          <a:ln w="9525">
            <a:noFill/>
            <a:miter lim="800000"/>
            <a:headEnd/>
            <a:tailEnd/>
          </a:ln>
        </p:spPr>
        <p:txBody>
          <a:bodyPr wrap="none">
            <a:spAutoFit/>
          </a:bodyPr>
          <a:lstStyle/>
          <a:p>
            <a:pPr algn="l" eaLnBrk="1" latinLnBrk="1" hangingPunct="1"/>
            <a:r>
              <a:rPr lang="ko-KR" altLang="en-US" sz="1200">
                <a:solidFill>
                  <a:srgbClr val="000000"/>
                </a:solidFill>
                <a:latin typeface="굴림체" pitchFamily="49" charset="-127"/>
                <a:ea typeface="굴림체" pitchFamily="49" charset="-127"/>
              </a:rPr>
              <a:t>  </a:t>
            </a:r>
          </a:p>
        </p:txBody>
      </p:sp>
      <p:sp>
        <p:nvSpPr>
          <p:cNvPr id="13" name="Text Box 16"/>
          <p:cNvSpPr txBox="1">
            <a:spLocks noChangeArrowheads="1"/>
          </p:cNvSpPr>
          <p:nvPr/>
        </p:nvSpPr>
        <p:spPr bwMode="auto">
          <a:xfrm>
            <a:off x="1925638" y="4943931"/>
            <a:ext cx="184150" cy="274638"/>
          </a:xfrm>
          <a:prstGeom prst="rect">
            <a:avLst/>
          </a:prstGeom>
          <a:noFill/>
          <a:ln w="9525">
            <a:noFill/>
            <a:miter lim="800000"/>
            <a:headEnd/>
            <a:tailEnd/>
          </a:ln>
        </p:spPr>
        <p:txBody>
          <a:bodyPr wrap="none">
            <a:spAutoFit/>
          </a:bodyPr>
          <a:lstStyle/>
          <a:p>
            <a:pPr algn="l" eaLnBrk="1" latinLnBrk="1" hangingPunct="1"/>
            <a:endParaRPr lang="ko-KR" altLang="en-US" sz="1200">
              <a:solidFill>
                <a:srgbClr val="000000"/>
              </a:solidFill>
              <a:latin typeface="굴림체" pitchFamily="49" charset="-127"/>
              <a:ea typeface="굴림체" pitchFamily="49" charset="-127"/>
            </a:endParaRPr>
          </a:p>
        </p:txBody>
      </p:sp>
      <p:sp>
        <p:nvSpPr>
          <p:cNvPr id="14" name="Text Box 17"/>
          <p:cNvSpPr txBox="1">
            <a:spLocks noChangeArrowheads="1"/>
          </p:cNvSpPr>
          <p:nvPr/>
        </p:nvSpPr>
        <p:spPr bwMode="auto">
          <a:xfrm>
            <a:off x="2063750" y="2907169"/>
            <a:ext cx="261938" cy="276225"/>
          </a:xfrm>
          <a:prstGeom prst="rect">
            <a:avLst/>
          </a:prstGeom>
          <a:noFill/>
          <a:ln w="9525">
            <a:noFill/>
            <a:miter lim="800000"/>
            <a:headEnd/>
            <a:tailEnd/>
          </a:ln>
        </p:spPr>
        <p:txBody>
          <a:bodyPr wrap="none">
            <a:spAutoFit/>
          </a:bodyPr>
          <a:lstStyle/>
          <a:p>
            <a:pPr algn="l" eaLnBrk="1" latinLnBrk="1" hangingPunct="1"/>
            <a:r>
              <a:rPr lang="ko-KR" altLang="en-US" sz="1200">
                <a:solidFill>
                  <a:srgbClr val="000000"/>
                </a:solidFill>
                <a:latin typeface="굴림체" pitchFamily="49" charset="-127"/>
                <a:ea typeface="굴림체" pitchFamily="49" charset="-127"/>
              </a:rPr>
              <a:t> </a:t>
            </a:r>
          </a:p>
        </p:txBody>
      </p:sp>
      <p:sp>
        <p:nvSpPr>
          <p:cNvPr id="15" name="Line 18"/>
          <p:cNvSpPr>
            <a:spLocks noChangeShapeType="1"/>
          </p:cNvSpPr>
          <p:nvPr/>
        </p:nvSpPr>
        <p:spPr bwMode="auto">
          <a:xfrm flipH="1">
            <a:off x="685800" y="4194631"/>
            <a:ext cx="3581400" cy="0"/>
          </a:xfrm>
          <a:prstGeom prst="line">
            <a:avLst/>
          </a:prstGeom>
          <a:noFill/>
          <a:ln w="9525">
            <a:solidFill>
              <a:schemeClr val="tx1"/>
            </a:solidFill>
            <a:round/>
            <a:headEnd/>
            <a:tailEnd/>
          </a:ln>
        </p:spPr>
        <p:txBody>
          <a:bodyPr wrap="none" anchor="ctr"/>
          <a:lstStyle/>
          <a:p>
            <a:endParaRPr lang="ko-KR" altLang="en-US">
              <a:solidFill>
                <a:srgbClr val="000000"/>
              </a:solidFill>
            </a:endParaRPr>
          </a:p>
        </p:txBody>
      </p:sp>
      <p:sp>
        <p:nvSpPr>
          <p:cNvPr id="16" name="AutoShape 19"/>
          <p:cNvSpPr>
            <a:spLocks noChangeArrowheads="1"/>
          </p:cNvSpPr>
          <p:nvPr/>
        </p:nvSpPr>
        <p:spPr bwMode="auto">
          <a:xfrm>
            <a:off x="1374775" y="3445331"/>
            <a:ext cx="2203450" cy="1498600"/>
          </a:xfrm>
          <a:prstGeom prst="hexagon">
            <a:avLst>
              <a:gd name="adj" fmla="val 36758"/>
              <a:gd name="vf" fmla="val 115470"/>
            </a:avLst>
          </a:prstGeom>
          <a:solidFill>
            <a:schemeClr val="tx1"/>
          </a:solidFill>
          <a:ln w="9525">
            <a:solidFill>
              <a:schemeClr val="tx1"/>
            </a:solidFill>
            <a:miter lim="800000"/>
            <a:headEnd/>
            <a:tailEnd/>
          </a:ln>
        </p:spPr>
        <p:txBody>
          <a:bodyPr wrap="none" anchor="ctr"/>
          <a:lstStyle/>
          <a:p>
            <a:pPr eaLnBrk="1" latinLnBrk="1" hangingPunct="1"/>
            <a:endParaRPr lang="ko-KR" altLang="en-US" sz="1600">
              <a:solidFill>
                <a:srgbClr val="000000"/>
              </a:solidFill>
              <a:latin typeface="굴림체" pitchFamily="49" charset="-127"/>
              <a:ea typeface="굴림체" pitchFamily="49" charset="-127"/>
            </a:endParaRPr>
          </a:p>
        </p:txBody>
      </p:sp>
      <p:sp>
        <p:nvSpPr>
          <p:cNvPr id="17" name="Text Box 20"/>
          <p:cNvSpPr txBox="1">
            <a:spLocks noChangeArrowheads="1"/>
          </p:cNvSpPr>
          <p:nvPr/>
        </p:nvSpPr>
        <p:spPr bwMode="auto">
          <a:xfrm>
            <a:off x="1905000" y="2975431"/>
            <a:ext cx="1350963" cy="307975"/>
          </a:xfrm>
          <a:prstGeom prst="rect">
            <a:avLst/>
          </a:prstGeom>
          <a:noFill/>
          <a:ln w="9525">
            <a:noFill/>
            <a:miter lim="800000"/>
            <a:headEnd/>
            <a:tailEnd/>
          </a:ln>
        </p:spPr>
        <p:txBody>
          <a:bodyPr wrap="none">
            <a:spAutoFit/>
          </a:bodyPr>
          <a:lstStyle/>
          <a:p>
            <a:pPr algn="l" eaLnBrk="1" latinLnBrk="1" hangingPunct="1"/>
            <a:r>
              <a:rPr lang="ko-KR" altLang="en-US" sz="1400">
                <a:solidFill>
                  <a:srgbClr val="000000"/>
                </a:solidFill>
                <a:latin typeface="굴림체" pitchFamily="49" charset="-127"/>
                <a:ea typeface="굴림체" pitchFamily="49" charset="-127"/>
              </a:rPr>
              <a:t>차가 움직인다</a:t>
            </a:r>
          </a:p>
        </p:txBody>
      </p:sp>
      <p:sp>
        <p:nvSpPr>
          <p:cNvPr id="18" name="Text Box 21"/>
          <p:cNvSpPr txBox="1">
            <a:spLocks noChangeArrowheads="1"/>
          </p:cNvSpPr>
          <p:nvPr/>
        </p:nvSpPr>
        <p:spPr bwMode="auto">
          <a:xfrm>
            <a:off x="3086100" y="3432631"/>
            <a:ext cx="812800" cy="738188"/>
          </a:xfrm>
          <a:prstGeom prst="rect">
            <a:avLst/>
          </a:prstGeom>
          <a:noFill/>
          <a:ln w="9525">
            <a:noFill/>
            <a:miter lim="800000"/>
            <a:headEnd/>
            <a:tailEnd/>
          </a:ln>
        </p:spPr>
        <p:txBody>
          <a:bodyPr wrap="none">
            <a:spAutoFit/>
          </a:bodyPr>
          <a:lstStyle/>
          <a:p>
            <a:pPr algn="r" eaLnBrk="1" latinLnBrk="1" hangingPunct="1"/>
            <a:r>
              <a:rPr lang="ko-KR" altLang="en-US" sz="1400">
                <a:solidFill>
                  <a:srgbClr val="000000"/>
                </a:solidFill>
                <a:latin typeface="굴림체" pitchFamily="49" charset="-127"/>
                <a:ea typeface="굴림체" pitchFamily="49" charset="-127"/>
              </a:rPr>
              <a:t>엔진에 </a:t>
            </a:r>
          </a:p>
          <a:p>
            <a:pPr algn="r" eaLnBrk="1" latinLnBrk="1" hangingPunct="1"/>
            <a:r>
              <a:rPr lang="ko-KR" altLang="en-US" sz="1400">
                <a:solidFill>
                  <a:srgbClr val="000000"/>
                </a:solidFill>
                <a:latin typeface="굴림체" pitchFamily="49" charset="-127"/>
                <a:ea typeface="굴림체" pitchFamily="49" charset="-127"/>
              </a:rPr>
              <a:t>연료</a:t>
            </a:r>
          </a:p>
          <a:p>
            <a:pPr algn="r" eaLnBrk="1" latinLnBrk="1" hangingPunct="1"/>
            <a:r>
              <a:rPr lang="ko-KR" altLang="en-US" sz="1400">
                <a:solidFill>
                  <a:srgbClr val="000000"/>
                </a:solidFill>
                <a:latin typeface="굴림체" pitchFamily="49" charset="-127"/>
                <a:ea typeface="굴림체" pitchFamily="49" charset="-127"/>
              </a:rPr>
              <a:t>공급</a:t>
            </a:r>
          </a:p>
        </p:txBody>
      </p:sp>
      <p:sp>
        <p:nvSpPr>
          <p:cNvPr id="19" name="Text Box 22"/>
          <p:cNvSpPr txBox="1">
            <a:spLocks noChangeArrowheads="1"/>
          </p:cNvSpPr>
          <p:nvPr/>
        </p:nvSpPr>
        <p:spPr bwMode="auto">
          <a:xfrm>
            <a:off x="1812925" y="5185231"/>
            <a:ext cx="1352550" cy="307975"/>
          </a:xfrm>
          <a:prstGeom prst="rect">
            <a:avLst/>
          </a:prstGeom>
          <a:noFill/>
          <a:ln w="9525">
            <a:noFill/>
            <a:miter lim="800000"/>
            <a:headEnd/>
            <a:tailEnd/>
          </a:ln>
        </p:spPr>
        <p:txBody>
          <a:bodyPr wrap="none">
            <a:spAutoFit/>
          </a:bodyPr>
          <a:lstStyle/>
          <a:p>
            <a:pPr eaLnBrk="1" latinLnBrk="1" hangingPunct="1"/>
            <a:r>
              <a:rPr lang="ko-KR" altLang="en-US" sz="1400">
                <a:solidFill>
                  <a:srgbClr val="000000"/>
                </a:solidFill>
                <a:latin typeface="굴림체" pitchFamily="49" charset="-127"/>
                <a:ea typeface="굴림체" pitchFamily="49" charset="-127"/>
              </a:rPr>
              <a:t>속도를 높인다</a:t>
            </a:r>
          </a:p>
        </p:txBody>
      </p:sp>
      <p:sp>
        <p:nvSpPr>
          <p:cNvPr id="20" name="Text Box 23"/>
          <p:cNvSpPr txBox="1">
            <a:spLocks noChangeArrowheads="1"/>
          </p:cNvSpPr>
          <p:nvPr/>
        </p:nvSpPr>
        <p:spPr bwMode="auto">
          <a:xfrm>
            <a:off x="1063625" y="4510544"/>
            <a:ext cx="723900" cy="523875"/>
          </a:xfrm>
          <a:prstGeom prst="rect">
            <a:avLst/>
          </a:prstGeom>
          <a:noFill/>
          <a:ln w="9525">
            <a:noFill/>
            <a:miter lim="800000"/>
            <a:headEnd/>
            <a:tailEnd/>
          </a:ln>
        </p:spPr>
        <p:txBody>
          <a:bodyPr wrap="none">
            <a:spAutoFit/>
          </a:bodyPr>
          <a:lstStyle/>
          <a:p>
            <a:pPr eaLnBrk="1" latinLnBrk="1" hangingPunct="1"/>
            <a:r>
              <a:rPr lang="ko-KR" altLang="en-US" sz="1400">
                <a:solidFill>
                  <a:srgbClr val="000000"/>
                </a:solidFill>
                <a:latin typeface="굴림체" pitchFamily="49" charset="-127"/>
                <a:ea typeface="굴림체" pitchFamily="49" charset="-127"/>
              </a:rPr>
              <a:t>차를 </a:t>
            </a:r>
          </a:p>
          <a:p>
            <a:pPr eaLnBrk="1" latinLnBrk="1" hangingPunct="1"/>
            <a:r>
              <a:rPr lang="ko-KR" altLang="en-US" sz="1400">
                <a:solidFill>
                  <a:srgbClr val="000000"/>
                </a:solidFill>
                <a:latin typeface="굴림체" pitchFamily="49" charset="-127"/>
                <a:ea typeface="굴림체" pitchFamily="49" charset="-127"/>
              </a:rPr>
              <a:t>멈춘다</a:t>
            </a:r>
          </a:p>
        </p:txBody>
      </p:sp>
      <p:sp>
        <p:nvSpPr>
          <p:cNvPr id="21" name="Text Box 24"/>
          <p:cNvSpPr txBox="1">
            <a:spLocks noChangeArrowheads="1"/>
          </p:cNvSpPr>
          <p:nvPr/>
        </p:nvSpPr>
        <p:spPr bwMode="auto">
          <a:xfrm>
            <a:off x="987425" y="3508831"/>
            <a:ext cx="723900" cy="523875"/>
          </a:xfrm>
          <a:prstGeom prst="rect">
            <a:avLst/>
          </a:prstGeom>
          <a:noFill/>
          <a:ln w="9525">
            <a:noFill/>
            <a:miter lim="800000"/>
            <a:headEnd/>
            <a:tailEnd/>
          </a:ln>
        </p:spPr>
        <p:txBody>
          <a:bodyPr wrap="none">
            <a:spAutoFit/>
          </a:bodyPr>
          <a:lstStyle/>
          <a:p>
            <a:pPr eaLnBrk="1" latinLnBrk="1" hangingPunct="1"/>
            <a:r>
              <a:rPr lang="ko-KR" altLang="en-US" sz="1400" dirty="0">
                <a:solidFill>
                  <a:srgbClr val="000000"/>
                </a:solidFill>
                <a:latin typeface="굴림체" pitchFamily="49" charset="-127"/>
                <a:ea typeface="굴림체" pitchFamily="49" charset="-127"/>
              </a:rPr>
              <a:t>속도를</a:t>
            </a:r>
          </a:p>
          <a:p>
            <a:pPr eaLnBrk="1" latinLnBrk="1" hangingPunct="1"/>
            <a:r>
              <a:rPr lang="ko-KR" altLang="en-US" sz="1400" dirty="0">
                <a:solidFill>
                  <a:srgbClr val="000000"/>
                </a:solidFill>
                <a:latin typeface="굴림체" pitchFamily="49" charset="-127"/>
                <a:ea typeface="굴림체" pitchFamily="49" charset="-127"/>
              </a:rPr>
              <a:t>높인다</a:t>
            </a:r>
          </a:p>
        </p:txBody>
      </p:sp>
      <p:sp>
        <p:nvSpPr>
          <p:cNvPr id="22" name="Freeform 25"/>
          <p:cNvSpPr>
            <a:spLocks/>
          </p:cNvSpPr>
          <p:nvPr/>
        </p:nvSpPr>
        <p:spPr bwMode="auto">
          <a:xfrm>
            <a:off x="2895600" y="2365831"/>
            <a:ext cx="1066800" cy="1447800"/>
          </a:xfrm>
          <a:custGeom>
            <a:avLst/>
            <a:gdLst>
              <a:gd name="T0" fmla="*/ 2147483647 w 816"/>
              <a:gd name="T1" fmla="*/ 2147483647 h 800"/>
              <a:gd name="T2" fmla="*/ 2147483647 w 816"/>
              <a:gd name="T3" fmla="*/ 2147483647 h 800"/>
              <a:gd name="T4" fmla="*/ 0 w 816"/>
              <a:gd name="T5" fmla="*/ 2147483647 h 800"/>
              <a:gd name="T6" fmla="*/ 0 60000 65536"/>
              <a:gd name="T7" fmla="*/ 0 60000 65536"/>
              <a:gd name="T8" fmla="*/ 0 60000 65536"/>
              <a:gd name="T9" fmla="*/ 0 w 816"/>
              <a:gd name="T10" fmla="*/ 0 h 800"/>
              <a:gd name="T11" fmla="*/ 816 w 816"/>
              <a:gd name="T12" fmla="*/ 800 h 800"/>
            </a:gdLst>
            <a:ahLst/>
            <a:cxnLst>
              <a:cxn ang="T6">
                <a:pos x="T0" y="T1"/>
              </a:cxn>
              <a:cxn ang="T7">
                <a:pos x="T2" y="T3"/>
              </a:cxn>
              <a:cxn ang="T8">
                <a:pos x="T4" y="T5"/>
              </a:cxn>
            </a:cxnLst>
            <a:rect l="T9" t="T10" r="T11" b="T12"/>
            <a:pathLst>
              <a:path w="816" h="800">
                <a:moveTo>
                  <a:pt x="816" y="32"/>
                </a:moveTo>
                <a:cubicBezTo>
                  <a:pt x="572" y="16"/>
                  <a:pt x="328" y="0"/>
                  <a:pt x="192" y="128"/>
                </a:cubicBezTo>
                <a:cubicBezTo>
                  <a:pt x="56" y="256"/>
                  <a:pt x="28" y="528"/>
                  <a:pt x="0" y="800"/>
                </a:cubicBezTo>
              </a:path>
            </a:pathLst>
          </a:custGeom>
          <a:noFill/>
          <a:ln w="38100" cap="flat" cmpd="sng">
            <a:solidFill>
              <a:schemeClr val="bg2"/>
            </a:solidFill>
            <a:prstDash val="sysDot"/>
            <a:round/>
            <a:headEnd type="none" w="med" len="med"/>
            <a:tailEnd type="triangle" w="med" len="med"/>
          </a:ln>
        </p:spPr>
        <p:txBody>
          <a:bodyPr wrap="none" anchor="ctr"/>
          <a:lstStyle/>
          <a:p>
            <a:endParaRPr lang="ko-KR" altLang="en-US">
              <a:solidFill>
                <a:srgbClr val="000000"/>
              </a:solidFill>
            </a:endParaRPr>
          </a:p>
        </p:txBody>
      </p:sp>
      <p:sp>
        <p:nvSpPr>
          <p:cNvPr id="23" name="Text Box 26"/>
          <p:cNvSpPr txBox="1">
            <a:spLocks noChangeArrowheads="1"/>
          </p:cNvSpPr>
          <p:nvPr/>
        </p:nvSpPr>
        <p:spPr bwMode="auto">
          <a:xfrm>
            <a:off x="2765425" y="4454981"/>
            <a:ext cx="1441450" cy="738188"/>
          </a:xfrm>
          <a:prstGeom prst="rect">
            <a:avLst/>
          </a:prstGeom>
          <a:noFill/>
          <a:ln w="9525">
            <a:noFill/>
            <a:miter lim="800000"/>
            <a:headEnd/>
            <a:tailEnd/>
          </a:ln>
        </p:spPr>
        <p:txBody>
          <a:bodyPr wrap="none">
            <a:spAutoFit/>
          </a:bodyPr>
          <a:lstStyle/>
          <a:p>
            <a:pPr eaLnBrk="1" latinLnBrk="1" hangingPunct="1"/>
            <a:r>
              <a:rPr lang="ko-KR" altLang="en-US" sz="1400">
                <a:solidFill>
                  <a:srgbClr val="000000"/>
                </a:solidFill>
                <a:latin typeface="굴림체" pitchFamily="49" charset="-127"/>
                <a:ea typeface="굴림체" pitchFamily="49" charset="-127"/>
              </a:rPr>
              <a:t>       동력을 </a:t>
            </a:r>
          </a:p>
          <a:p>
            <a:pPr eaLnBrk="1" latinLnBrk="1" hangingPunct="1"/>
            <a:r>
              <a:rPr lang="ko-KR" altLang="en-US" sz="1400">
                <a:solidFill>
                  <a:srgbClr val="000000"/>
                </a:solidFill>
                <a:latin typeface="굴림체" pitchFamily="49" charset="-127"/>
                <a:ea typeface="굴림체" pitchFamily="49" charset="-127"/>
              </a:rPr>
              <a:t>바퀴에</a:t>
            </a:r>
          </a:p>
          <a:p>
            <a:pPr eaLnBrk="1" latinLnBrk="1" hangingPunct="1"/>
            <a:r>
              <a:rPr lang="ko-KR" altLang="en-US" sz="1400">
                <a:solidFill>
                  <a:srgbClr val="000000"/>
                </a:solidFill>
                <a:latin typeface="굴림체" pitchFamily="49" charset="-127"/>
                <a:ea typeface="굴림체" pitchFamily="49" charset="-127"/>
              </a:rPr>
              <a:t>전달</a:t>
            </a:r>
          </a:p>
        </p:txBody>
      </p:sp>
      <p:sp>
        <p:nvSpPr>
          <p:cNvPr id="24" name="Line 27"/>
          <p:cNvSpPr>
            <a:spLocks noChangeShapeType="1"/>
          </p:cNvSpPr>
          <p:nvPr/>
        </p:nvSpPr>
        <p:spPr bwMode="auto">
          <a:xfrm>
            <a:off x="5562600" y="2899231"/>
            <a:ext cx="1752600" cy="2590800"/>
          </a:xfrm>
          <a:prstGeom prst="line">
            <a:avLst/>
          </a:prstGeom>
          <a:noFill/>
          <a:ln w="9525">
            <a:solidFill>
              <a:schemeClr val="tx1"/>
            </a:solidFill>
            <a:round/>
            <a:headEnd/>
            <a:tailEnd/>
          </a:ln>
        </p:spPr>
        <p:txBody>
          <a:bodyPr wrap="none" anchor="ctr"/>
          <a:lstStyle/>
          <a:p>
            <a:endParaRPr lang="ko-KR" altLang="en-US">
              <a:solidFill>
                <a:srgbClr val="000000"/>
              </a:solidFill>
            </a:endParaRPr>
          </a:p>
        </p:txBody>
      </p:sp>
      <p:sp>
        <p:nvSpPr>
          <p:cNvPr id="25" name="Line 28"/>
          <p:cNvSpPr>
            <a:spLocks noChangeShapeType="1"/>
          </p:cNvSpPr>
          <p:nvPr/>
        </p:nvSpPr>
        <p:spPr bwMode="auto">
          <a:xfrm flipV="1">
            <a:off x="5562600" y="2899231"/>
            <a:ext cx="1752600" cy="2590800"/>
          </a:xfrm>
          <a:prstGeom prst="line">
            <a:avLst/>
          </a:prstGeom>
          <a:noFill/>
          <a:ln w="9525">
            <a:solidFill>
              <a:schemeClr val="tx1"/>
            </a:solidFill>
            <a:round/>
            <a:headEnd/>
            <a:tailEnd/>
          </a:ln>
        </p:spPr>
        <p:txBody>
          <a:bodyPr wrap="none" anchor="ctr"/>
          <a:lstStyle/>
          <a:p>
            <a:endParaRPr lang="ko-KR" altLang="en-US">
              <a:solidFill>
                <a:srgbClr val="000000"/>
              </a:solidFill>
            </a:endParaRPr>
          </a:p>
        </p:txBody>
      </p:sp>
      <p:sp>
        <p:nvSpPr>
          <p:cNvPr id="26" name="Text Box 29"/>
          <p:cNvSpPr txBox="1">
            <a:spLocks noChangeArrowheads="1"/>
          </p:cNvSpPr>
          <p:nvPr/>
        </p:nvSpPr>
        <p:spPr bwMode="auto">
          <a:xfrm>
            <a:off x="6989763" y="3180219"/>
            <a:ext cx="338137" cy="276225"/>
          </a:xfrm>
          <a:prstGeom prst="rect">
            <a:avLst/>
          </a:prstGeom>
          <a:noFill/>
          <a:ln w="9525">
            <a:noFill/>
            <a:miter lim="800000"/>
            <a:headEnd/>
            <a:tailEnd/>
          </a:ln>
        </p:spPr>
        <p:txBody>
          <a:bodyPr wrap="none">
            <a:spAutoFit/>
          </a:bodyPr>
          <a:lstStyle/>
          <a:p>
            <a:pPr algn="l" eaLnBrk="1" latinLnBrk="1" hangingPunct="1"/>
            <a:r>
              <a:rPr lang="ko-KR" altLang="en-US" sz="1200">
                <a:solidFill>
                  <a:srgbClr val="000000"/>
                </a:solidFill>
                <a:latin typeface="굴림체" pitchFamily="49" charset="-127"/>
                <a:ea typeface="굴림체" pitchFamily="49" charset="-127"/>
              </a:rPr>
              <a:t>  </a:t>
            </a:r>
          </a:p>
        </p:txBody>
      </p:sp>
      <p:sp>
        <p:nvSpPr>
          <p:cNvPr id="27" name="Text Box 30"/>
          <p:cNvSpPr txBox="1">
            <a:spLocks noChangeArrowheads="1"/>
          </p:cNvSpPr>
          <p:nvPr/>
        </p:nvSpPr>
        <p:spPr bwMode="auto">
          <a:xfrm>
            <a:off x="5888038" y="4943931"/>
            <a:ext cx="184150" cy="274638"/>
          </a:xfrm>
          <a:prstGeom prst="rect">
            <a:avLst/>
          </a:prstGeom>
          <a:noFill/>
          <a:ln w="9525">
            <a:noFill/>
            <a:miter lim="800000"/>
            <a:headEnd/>
            <a:tailEnd/>
          </a:ln>
        </p:spPr>
        <p:txBody>
          <a:bodyPr wrap="none">
            <a:spAutoFit/>
          </a:bodyPr>
          <a:lstStyle/>
          <a:p>
            <a:pPr algn="l" eaLnBrk="1" latinLnBrk="1" hangingPunct="1"/>
            <a:endParaRPr lang="ko-KR" altLang="en-US" sz="1200">
              <a:solidFill>
                <a:srgbClr val="000000"/>
              </a:solidFill>
              <a:latin typeface="굴림체" pitchFamily="49" charset="-127"/>
              <a:ea typeface="굴림체" pitchFamily="49" charset="-127"/>
            </a:endParaRPr>
          </a:p>
        </p:txBody>
      </p:sp>
      <p:sp>
        <p:nvSpPr>
          <p:cNvPr id="28" name="Text Box 31"/>
          <p:cNvSpPr txBox="1">
            <a:spLocks noChangeArrowheads="1"/>
          </p:cNvSpPr>
          <p:nvPr/>
        </p:nvSpPr>
        <p:spPr bwMode="auto">
          <a:xfrm>
            <a:off x="6026150" y="2907169"/>
            <a:ext cx="261938" cy="276225"/>
          </a:xfrm>
          <a:prstGeom prst="rect">
            <a:avLst/>
          </a:prstGeom>
          <a:noFill/>
          <a:ln w="9525">
            <a:noFill/>
            <a:miter lim="800000"/>
            <a:headEnd/>
            <a:tailEnd/>
          </a:ln>
        </p:spPr>
        <p:txBody>
          <a:bodyPr wrap="none">
            <a:spAutoFit/>
          </a:bodyPr>
          <a:lstStyle/>
          <a:p>
            <a:pPr algn="l" eaLnBrk="1" latinLnBrk="1" hangingPunct="1"/>
            <a:r>
              <a:rPr lang="ko-KR" altLang="en-US" sz="1200">
                <a:solidFill>
                  <a:srgbClr val="000000"/>
                </a:solidFill>
                <a:latin typeface="굴림체" pitchFamily="49" charset="-127"/>
                <a:ea typeface="굴림체" pitchFamily="49" charset="-127"/>
              </a:rPr>
              <a:t> </a:t>
            </a:r>
          </a:p>
        </p:txBody>
      </p:sp>
      <p:sp>
        <p:nvSpPr>
          <p:cNvPr id="29" name="Line 32"/>
          <p:cNvSpPr>
            <a:spLocks noChangeShapeType="1"/>
          </p:cNvSpPr>
          <p:nvPr/>
        </p:nvSpPr>
        <p:spPr bwMode="auto">
          <a:xfrm flipH="1">
            <a:off x="4648200" y="4194631"/>
            <a:ext cx="3581400" cy="0"/>
          </a:xfrm>
          <a:prstGeom prst="line">
            <a:avLst/>
          </a:prstGeom>
          <a:noFill/>
          <a:ln w="9525">
            <a:solidFill>
              <a:schemeClr val="tx1"/>
            </a:solidFill>
            <a:round/>
            <a:headEnd/>
            <a:tailEnd/>
          </a:ln>
        </p:spPr>
        <p:txBody>
          <a:bodyPr wrap="none" anchor="ctr"/>
          <a:lstStyle/>
          <a:p>
            <a:endParaRPr lang="ko-KR" altLang="en-US">
              <a:solidFill>
                <a:srgbClr val="000000"/>
              </a:solidFill>
            </a:endParaRPr>
          </a:p>
        </p:txBody>
      </p:sp>
      <p:sp>
        <p:nvSpPr>
          <p:cNvPr id="30" name="AutoShape 33"/>
          <p:cNvSpPr>
            <a:spLocks noChangeArrowheads="1"/>
          </p:cNvSpPr>
          <p:nvPr/>
        </p:nvSpPr>
        <p:spPr bwMode="auto">
          <a:xfrm>
            <a:off x="5334000" y="3432631"/>
            <a:ext cx="2203450" cy="1498600"/>
          </a:xfrm>
          <a:prstGeom prst="hexagon">
            <a:avLst>
              <a:gd name="adj" fmla="val 36758"/>
              <a:gd name="vf" fmla="val 115470"/>
            </a:avLst>
          </a:prstGeom>
          <a:solidFill>
            <a:schemeClr val="accent1"/>
          </a:solidFill>
          <a:ln w="9525">
            <a:solidFill>
              <a:schemeClr val="tx1"/>
            </a:solidFill>
            <a:miter lim="800000"/>
            <a:headEnd/>
            <a:tailEnd/>
          </a:ln>
        </p:spPr>
        <p:txBody>
          <a:bodyPr wrap="none" anchor="ctr"/>
          <a:lstStyle/>
          <a:p>
            <a:pPr eaLnBrk="1" latinLnBrk="1" hangingPunct="1"/>
            <a:endParaRPr lang="ko-KR" altLang="en-US" sz="1600">
              <a:solidFill>
                <a:srgbClr val="000000"/>
              </a:solidFill>
              <a:latin typeface="굴림체" pitchFamily="49" charset="-127"/>
              <a:ea typeface="굴림체" pitchFamily="49" charset="-127"/>
            </a:endParaRPr>
          </a:p>
        </p:txBody>
      </p:sp>
      <p:sp>
        <p:nvSpPr>
          <p:cNvPr id="31" name="Freeform 37"/>
          <p:cNvSpPr>
            <a:spLocks/>
          </p:cNvSpPr>
          <p:nvPr/>
        </p:nvSpPr>
        <p:spPr bwMode="auto">
          <a:xfrm>
            <a:off x="4953000" y="2518231"/>
            <a:ext cx="1295400" cy="1066800"/>
          </a:xfrm>
          <a:custGeom>
            <a:avLst/>
            <a:gdLst>
              <a:gd name="T0" fmla="*/ 0 w 1056"/>
              <a:gd name="T1" fmla="*/ 2147483647 h 744"/>
              <a:gd name="T2" fmla="*/ 2147483647 w 1056"/>
              <a:gd name="T3" fmla="*/ 2147483647 h 744"/>
              <a:gd name="T4" fmla="*/ 2147483647 w 1056"/>
              <a:gd name="T5" fmla="*/ 2147483647 h 744"/>
              <a:gd name="T6" fmla="*/ 0 60000 65536"/>
              <a:gd name="T7" fmla="*/ 0 60000 65536"/>
              <a:gd name="T8" fmla="*/ 0 60000 65536"/>
              <a:gd name="T9" fmla="*/ 0 w 1056"/>
              <a:gd name="T10" fmla="*/ 0 h 744"/>
              <a:gd name="T11" fmla="*/ 1056 w 1056"/>
              <a:gd name="T12" fmla="*/ 744 h 744"/>
            </a:gdLst>
            <a:ahLst/>
            <a:cxnLst>
              <a:cxn ang="T6">
                <a:pos x="T0" y="T1"/>
              </a:cxn>
              <a:cxn ang="T7">
                <a:pos x="T2" y="T3"/>
              </a:cxn>
              <a:cxn ang="T8">
                <a:pos x="T4" y="T5"/>
              </a:cxn>
            </a:cxnLst>
            <a:rect l="T9" t="T10" r="T11" b="T12"/>
            <a:pathLst>
              <a:path w="1056" h="744">
                <a:moveTo>
                  <a:pt x="0" y="24"/>
                </a:moveTo>
                <a:cubicBezTo>
                  <a:pt x="344" y="12"/>
                  <a:pt x="688" y="0"/>
                  <a:pt x="864" y="120"/>
                </a:cubicBezTo>
                <a:cubicBezTo>
                  <a:pt x="1040" y="240"/>
                  <a:pt x="1048" y="492"/>
                  <a:pt x="1056" y="744"/>
                </a:cubicBezTo>
              </a:path>
            </a:pathLst>
          </a:custGeom>
          <a:noFill/>
          <a:ln w="38100" cap="flat" cmpd="sng">
            <a:solidFill>
              <a:schemeClr val="bg2"/>
            </a:solidFill>
            <a:prstDash val="sysDot"/>
            <a:round/>
            <a:headEnd type="none" w="med" len="med"/>
            <a:tailEnd type="triangle" w="med" len="med"/>
          </a:ln>
        </p:spPr>
        <p:txBody>
          <a:bodyPr wrap="none" anchor="ctr"/>
          <a:lstStyle/>
          <a:p>
            <a:endParaRPr lang="ko-KR" altLang="en-US">
              <a:solidFill>
                <a:srgbClr val="000000"/>
              </a:solidFill>
            </a:endParaRPr>
          </a:p>
        </p:txBody>
      </p:sp>
      <p:sp>
        <p:nvSpPr>
          <p:cNvPr id="32" name="Text Box 38"/>
          <p:cNvSpPr txBox="1">
            <a:spLocks noChangeArrowheads="1"/>
          </p:cNvSpPr>
          <p:nvPr/>
        </p:nvSpPr>
        <p:spPr bwMode="auto">
          <a:xfrm>
            <a:off x="1676400" y="3813631"/>
            <a:ext cx="1524000" cy="738188"/>
          </a:xfrm>
          <a:prstGeom prst="rect">
            <a:avLst/>
          </a:prstGeom>
          <a:noFill/>
          <a:ln w="9525">
            <a:noFill/>
            <a:miter lim="800000"/>
            <a:headEnd/>
            <a:tailEnd/>
          </a:ln>
        </p:spPr>
        <p:txBody>
          <a:bodyPr>
            <a:spAutoFit/>
          </a:bodyPr>
          <a:lstStyle/>
          <a:p>
            <a:pPr eaLnBrk="1" latinLnBrk="1" hangingPunct="1"/>
            <a:r>
              <a:rPr lang="ko-KR" altLang="en-US" sz="1400" dirty="0">
                <a:solidFill>
                  <a:srgbClr val="000000"/>
                </a:solidFill>
                <a:latin typeface="굴림체" pitchFamily="49" charset="-127"/>
                <a:ea typeface="굴림체" pitchFamily="49" charset="-127"/>
              </a:rPr>
              <a:t>중량, 배기량, </a:t>
            </a:r>
          </a:p>
          <a:p>
            <a:pPr eaLnBrk="1" latinLnBrk="1" hangingPunct="1"/>
            <a:r>
              <a:rPr lang="ko-KR" altLang="en-US" sz="1400" dirty="0">
                <a:solidFill>
                  <a:srgbClr val="000000"/>
                </a:solidFill>
                <a:latin typeface="굴림체" pitchFamily="49" charset="-127"/>
                <a:ea typeface="굴림체" pitchFamily="49" charset="-127"/>
              </a:rPr>
              <a:t>사용연료</a:t>
            </a:r>
          </a:p>
          <a:p>
            <a:pPr eaLnBrk="1" latinLnBrk="1" hangingPunct="1"/>
            <a:r>
              <a:rPr lang="ko-KR" altLang="en-US" sz="1400" dirty="0">
                <a:solidFill>
                  <a:srgbClr val="000000"/>
                </a:solidFill>
                <a:latin typeface="굴림체" pitchFamily="49" charset="-127"/>
                <a:ea typeface="굴림체" pitchFamily="49" charset="-127"/>
              </a:rPr>
              <a:t>최고속도,색상</a:t>
            </a:r>
          </a:p>
        </p:txBody>
      </p:sp>
    </p:spTree>
    <p:extLst>
      <p:ext uri="{BB962C8B-B14F-4D97-AF65-F5344CB8AC3E}">
        <p14:creationId xmlns:p14="http://schemas.microsoft.com/office/powerpoint/2010/main" val="3104302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4392488"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클래스와 객체</a:t>
            </a:r>
            <a:endParaRPr lang="en-US" altLang="ko-KR" sz="3600" dirty="0">
              <a:solidFill>
                <a:schemeClr val="bg1"/>
              </a:solidFill>
              <a:latin typeface="굴림체" pitchFamily="49" charset="-127"/>
              <a:ea typeface="굴림체" pitchFamily="49" charset="-127"/>
            </a:endParaRPr>
          </a:p>
        </p:txBody>
      </p:sp>
      <p:pic>
        <p:nvPicPr>
          <p:cNvPr id="2" name="그림 1"/>
          <p:cNvPicPr>
            <a:picLocks noChangeAspect="1"/>
          </p:cNvPicPr>
          <p:nvPr/>
        </p:nvPicPr>
        <p:blipFill>
          <a:blip r:embed="rId2"/>
          <a:stretch>
            <a:fillRect/>
          </a:stretch>
        </p:blipFill>
        <p:spPr>
          <a:xfrm>
            <a:off x="467544" y="2780928"/>
            <a:ext cx="8064896" cy="3533775"/>
          </a:xfrm>
          <a:prstGeom prst="rect">
            <a:avLst/>
          </a:prstGeom>
        </p:spPr>
      </p:pic>
      <p:sp>
        <p:nvSpPr>
          <p:cNvPr id="6" name="직사각형 5"/>
          <p:cNvSpPr/>
          <p:nvPr/>
        </p:nvSpPr>
        <p:spPr>
          <a:xfrm>
            <a:off x="539552" y="1628800"/>
            <a:ext cx="6724918" cy="646331"/>
          </a:xfrm>
          <a:prstGeom prst="rect">
            <a:avLst/>
          </a:prstGeom>
        </p:spPr>
        <p:txBody>
          <a:bodyPr wrap="none">
            <a:spAutoFit/>
          </a:bodyPr>
          <a:lstStyle/>
          <a:p>
            <a:r>
              <a:rPr lang="ko-KR" altLang="en-US" sz="3600" dirty="0">
                <a:solidFill>
                  <a:srgbClr val="000000"/>
                </a:solidFill>
                <a:latin typeface="바탕" panose="02030600000101010101" pitchFamily="18" charset="-127"/>
                <a:ea typeface="바탕" panose="02030600000101010101" pitchFamily="18" charset="-127"/>
              </a:rPr>
              <a:t>객체의 구성요소 </a:t>
            </a:r>
            <a:r>
              <a:rPr lang="en-US" altLang="ko-KR" sz="3600" dirty="0">
                <a:solidFill>
                  <a:srgbClr val="000000"/>
                </a:solidFill>
                <a:latin typeface="Arial" panose="020B0604020202020204" pitchFamily="34" charset="0"/>
                <a:ea typeface="바탕" panose="02030600000101010101" pitchFamily="18" charset="-127"/>
              </a:rPr>
              <a:t>– </a:t>
            </a:r>
            <a:r>
              <a:rPr lang="ko-KR" altLang="en-US" sz="3600" dirty="0">
                <a:solidFill>
                  <a:srgbClr val="000000"/>
                </a:solidFill>
                <a:latin typeface="바탕" panose="02030600000101010101" pitchFamily="18" charset="-127"/>
                <a:ea typeface="바탕" panose="02030600000101010101" pitchFamily="18" charset="-127"/>
              </a:rPr>
              <a:t>속성과 기능 </a:t>
            </a:r>
            <a:endParaRPr lang="ko-KR" altLang="en-US" sz="3600" dirty="0"/>
          </a:p>
        </p:txBody>
      </p:sp>
    </p:spTree>
    <p:extLst>
      <p:ext uri="{BB962C8B-B14F-4D97-AF65-F5344CB8AC3E}">
        <p14:creationId xmlns:p14="http://schemas.microsoft.com/office/powerpoint/2010/main" val="112942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smtClean="0">
                <a:solidFill>
                  <a:schemeClr val="bg1"/>
                </a:solidFill>
                <a:latin typeface="굴림체" pitchFamily="49" charset="-127"/>
                <a:ea typeface="굴림체" pitchFamily="49" charset="-127"/>
              </a:rPr>
              <a:t>인스턴스 생성과 사용</a:t>
            </a:r>
            <a:endParaRPr lang="en-US" altLang="ko-KR" sz="3600" dirty="0">
              <a:solidFill>
                <a:schemeClr val="bg1"/>
              </a:solidFill>
              <a:latin typeface="굴림체" pitchFamily="49" charset="-127"/>
              <a:ea typeface="굴림체" pitchFamily="49" charset="-127"/>
            </a:endParaRPr>
          </a:p>
        </p:txBody>
      </p:sp>
      <p:pic>
        <p:nvPicPr>
          <p:cNvPr id="4" name="그림 3"/>
          <p:cNvPicPr>
            <a:picLocks noChangeAspect="1"/>
          </p:cNvPicPr>
          <p:nvPr/>
        </p:nvPicPr>
        <p:blipFill>
          <a:blip r:embed="rId3"/>
          <a:stretch>
            <a:fillRect/>
          </a:stretch>
        </p:blipFill>
        <p:spPr>
          <a:xfrm>
            <a:off x="107504" y="1700808"/>
            <a:ext cx="8352928" cy="4176464"/>
          </a:xfrm>
          <a:prstGeom prst="rect">
            <a:avLst/>
          </a:prstGeom>
        </p:spPr>
      </p:pic>
    </p:spTree>
    <p:extLst>
      <p:ext uri="{BB962C8B-B14F-4D97-AF65-F5344CB8AC3E}">
        <p14:creationId xmlns:p14="http://schemas.microsoft.com/office/powerpoint/2010/main" val="24543479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smtClean="0">
                <a:solidFill>
                  <a:schemeClr val="bg1"/>
                </a:solidFill>
                <a:latin typeface="굴림체" pitchFamily="49" charset="-127"/>
                <a:ea typeface="굴림체" pitchFamily="49" charset="-127"/>
              </a:rPr>
              <a:t>인스턴스 생성과 사용</a:t>
            </a:r>
            <a:endParaRPr lang="en-US" altLang="ko-KR" sz="3600" dirty="0">
              <a:solidFill>
                <a:schemeClr val="bg1"/>
              </a:solidFill>
              <a:latin typeface="굴림체" pitchFamily="49" charset="-127"/>
              <a:ea typeface="굴림체" pitchFamily="49" charset="-127"/>
            </a:endParaRPr>
          </a:p>
        </p:txBody>
      </p:sp>
      <p:pic>
        <p:nvPicPr>
          <p:cNvPr id="3" name="그림 2"/>
          <p:cNvPicPr>
            <a:picLocks noChangeAspect="1"/>
          </p:cNvPicPr>
          <p:nvPr/>
        </p:nvPicPr>
        <p:blipFill>
          <a:blip r:embed="rId2"/>
          <a:stretch>
            <a:fillRect/>
          </a:stretch>
        </p:blipFill>
        <p:spPr>
          <a:xfrm>
            <a:off x="251520" y="1484784"/>
            <a:ext cx="8640960" cy="5040560"/>
          </a:xfrm>
          <a:prstGeom prst="rect">
            <a:avLst/>
          </a:prstGeom>
        </p:spPr>
      </p:pic>
    </p:spTree>
    <p:extLst>
      <p:ext uri="{BB962C8B-B14F-4D97-AF65-F5344CB8AC3E}">
        <p14:creationId xmlns:p14="http://schemas.microsoft.com/office/powerpoint/2010/main" val="32021368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인스턴스 생성과 사용</a:t>
            </a:r>
            <a:endParaRPr lang="en-US" altLang="ko-KR" sz="3600" dirty="0">
              <a:solidFill>
                <a:schemeClr val="bg1"/>
              </a:solidFill>
              <a:latin typeface="굴림체" pitchFamily="49" charset="-127"/>
              <a:ea typeface="굴림체" pitchFamily="49" charset="-127"/>
            </a:endParaRPr>
          </a:p>
        </p:txBody>
      </p:sp>
      <p:pic>
        <p:nvPicPr>
          <p:cNvPr id="5" name="그림 4"/>
          <p:cNvPicPr>
            <a:picLocks noChangeAspect="1"/>
          </p:cNvPicPr>
          <p:nvPr/>
        </p:nvPicPr>
        <p:blipFill>
          <a:blip r:embed="rId2"/>
          <a:stretch>
            <a:fillRect/>
          </a:stretch>
        </p:blipFill>
        <p:spPr>
          <a:xfrm>
            <a:off x="436252" y="1484784"/>
            <a:ext cx="8456228" cy="5112568"/>
          </a:xfrm>
          <a:prstGeom prst="rect">
            <a:avLst/>
          </a:prstGeom>
        </p:spPr>
      </p:pic>
    </p:spTree>
    <p:extLst>
      <p:ext uri="{BB962C8B-B14F-4D97-AF65-F5344CB8AC3E}">
        <p14:creationId xmlns:p14="http://schemas.microsoft.com/office/powerpoint/2010/main" val="1531558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직사각형 6"/>
          <p:cNvSpPr/>
          <p:nvPr/>
        </p:nvSpPr>
        <p:spPr>
          <a:xfrm>
            <a:off x="1325729" y="1088680"/>
            <a:ext cx="1651414"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제목</a:t>
            </a:r>
          </a:p>
        </p:txBody>
      </p:sp>
      <p:sp>
        <p:nvSpPr>
          <p:cNvPr id="8" name="직사각형 7"/>
          <p:cNvSpPr/>
          <p:nvPr/>
        </p:nvSpPr>
        <p:spPr>
          <a:xfrm>
            <a:off x="1022008" y="1628800"/>
            <a:ext cx="3108544" cy="956159"/>
          </a:xfrm>
          <a:prstGeom prst="rect">
            <a:avLst/>
          </a:prstGeom>
        </p:spPr>
        <p:txBody>
          <a:bodyPr wrap="none">
            <a:spAutoFit/>
          </a:bodyPr>
          <a:lstStyle/>
          <a:p>
            <a:pPr>
              <a:lnSpc>
                <a:spcPct val="150000"/>
              </a:lnSpc>
            </a:pPr>
            <a:r>
              <a:rPr lang="ko-KR" altLang="en-US" sz="2000" dirty="0">
                <a:solidFill>
                  <a:prstClr val="white"/>
                </a:solidFill>
                <a:latin typeface="맑은 고딕" panose="020B0503020000020004" pitchFamily="50" charset="-127"/>
                <a:ea typeface="맑은 고딕" panose="020B0503020000020004" pitchFamily="50" charset="-127"/>
              </a:rPr>
              <a:t>세모전</a:t>
            </a:r>
            <a:endParaRPr lang="en-US" altLang="ko-KR" sz="2000" dirty="0">
              <a:solidFill>
                <a:prstClr val="white"/>
              </a:solidFill>
              <a:latin typeface="맑은 고딕" panose="020B0503020000020004" pitchFamily="50" charset="-127"/>
              <a:ea typeface="맑은 고딕" panose="020B0503020000020004" pitchFamily="50" charset="-127"/>
            </a:endParaRPr>
          </a:p>
          <a:p>
            <a:pPr>
              <a:lnSpc>
                <a:spcPct val="150000"/>
              </a:lnSpc>
            </a:pPr>
            <a:r>
              <a:rPr lang="ko-KR" altLang="en-US" sz="2000" dirty="0">
                <a:solidFill>
                  <a:prstClr val="white"/>
                </a:solidFill>
                <a:latin typeface="맑은 고딕" panose="020B0503020000020004" pitchFamily="50" charset="-127"/>
                <a:ea typeface="맑은 고딕" panose="020B0503020000020004" pitchFamily="50" charset="-127"/>
              </a:rPr>
              <a:t>세상의</a:t>
            </a:r>
            <a:r>
              <a:rPr lang="en-US" altLang="ko-KR" sz="2000" dirty="0">
                <a:solidFill>
                  <a:prstClr val="white"/>
                </a:solidFill>
                <a:latin typeface="맑은 고딕" panose="020B0503020000020004" pitchFamily="50" charset="-127"/>
                <a:ea typeface="맑은 고딕" panose="020B0503020000020004" pitchFamily="50" charset="-127"/>
              </a:rPr>
              <a:t> </a:t>
            </a:r>
            <a:r>
              <a:rPr lang="ko-KR" altLang="en-US" sz="2000" dirty="0">
                <a:solidFill>
                  <a:prstClr val="white"/>
                </a:solidFill>
                <a:latin typeface="맑은 고딕" panose="020B0503020000020004" pitchFamily="50" charset="-127"/>
                <a:ea typeface="맑은 고딕" panose="020B0503020000020004" pitchFamily="50" charset="-127"/>
              </a:rPr>
              <a:t>모든 전시회 모음</a:t>
            </a:r>
            <a:r>
              <a:rPr lang="en-US" altLang="ko-KR" sz="2000" dirty="0">
                <a:solidFill>
                  <a:prstClr val="white"/>
                </a:solidFill>
                <a:latin typeface="맑은 고딕" panose="020B0503020000020004" pitchFamily="50" charset="-127"/>
                <a:ea typeface="맑은 고딕" panose="020B0503020000020004" pitchFamily="50" charset="-127"/>
              </a:rPr>
              <a:t> </a:t>
            </a:r>
            <a:endParaRPr lang="ko-KR" altLang="en-US" sz="2000" dirty="0">
              <a:solidFill>
                <a:prstClr val="white"/>
              </a:solidFill>
              <a:latin typeface="맑은 고딕" panose="020B0503020000020004" pitchFamily="50" charset="-127"/>
              <a:ea typeface="맑은 고딕" panose="020B0503020000020004" pitchFamily="50" charset="-127"/>
            </a:endParaRPr>
          </a:p>
        </p:txBody>
      </p:sp>
      <p:grpSp>
        <p:nvGrpSpPr>
          <p:cNvPr id="2" name="그룹 10"/>
          <p:cNvGrpSpPr/>
          <p:nvPr/>
        </p:nvGrpSpPr>
        <p:grpSpPr>
          <a:xfrm>
            <a:off x="780959" y="3001085"/>
            <a:ext cx="2299486" cy="427915"/>
            <a:chOff x="4953531" y="1484784"/>
            <a:chExt cx="2299486" cy="651672"/>
          </a:xfrm>
        </p:grpSpPr>
        <p:sp>
          <p:nvSpPr>
            <p:cNvPr id="14" name="직사각형 13"/>
            <p:cNvSpPr/>
            <p:nvPr/>
          </p:nvSpPr>
          <p:spPr>
            <a:xfrm>
              <a:off x="5110956" y="1566084"/>
              <a:ext cx="562655" cy="523220"/>
            </a:xfrm>
            <a:prstGeom prst="rect">
              <a:avLst/>
            </a:prstGeom>
          </p:spPr>
          <p:txBody>
            <a:bodyPr wrap="none">
              <a:spAutoFit/>
            </a:bodyPr>
            <a:lstStyle/>
            <a:p>
              <a:pPr>
                <a:buFontTx/>
                <a:buBlip>
                  <a:blip r:embed="rId3"/>
                </a:buBlip>
              </a:pPr>
              <a:r>
                <a:rPr lang="ko-KR" altLang="en-US" sz="2800" dirty="0">
                  <a:solidFill>
                    <a:prstClr val="white"/>
                  </a:solidFill>
                  <a:latin typeface="맑은 고딕" pitchFamily="50" charset="-127"/>
                  <a:ea typeface="맑은 고딕" pitchFamily="50" charset="-127"/>
                </a:rPr>
                <a:t> </a:t>
              </a:r>
            </a:p>
          </p:txBody>
        </p:sp>
        <p:sp>
          <p:nvSpPr>
            <p:cNvPr id="15" name="직사각형 14"/>
            <p:cNvSpPr/>
            <p:nvPr/>
          </p:nvSpPr>
          <p:spPr>
            <a:xfrm>
              <a:off x="5601603" y="1556792"/>
              <a:ext cx="1651414"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내용</a:t>
              </a:r>
            </a:p>
          </p:txBody>
        </p:sp>
        <p:pic>
          <p:nvPicPr>
            <p:cNvPr id="16" name="Picture 6" descr="C:\Users\jinsung\AppData\Local\Microsoft\Windows\INetCache\IE\7DCKR220\g3[1].jpg"/>
            <p:cNvPicPr>
              <a:picLocks noChangeAspect="1" noChangeArrowheads="1"/>
            </p:cNvPicPr>
            <p:nvPr/>
          </p:nvPicPr>
          <p:blipFill>
            <a:blip r:embed="rId4" cstate="print"/>
            <a:srcRect/>
            <a:stretch>
              <a:fillRect/>
            </a:stretch>
          </p:blipFill>
          <p:spPr bwMode="auto">
            <a:xfrm>
              <a:off x="4953531" y="1484784"/>
              <a:ext cx="720080" cy="651672"/>
            </a:xfrm>
            <a:prstGeom prst="rect">
              <a:avLst/>
            </a:prstGeom>
            <a:noFill/>
          </p:spPr>
        </p:pic>
      </p:grpSp>
      <p:pic>
        <p:nvPicPr>
          <p:cNvPr id="17" name="Picture 26" descr="C:\Users\jinsung\AppData\Local\Microsoft\Windows\INetCache\IE\CAYIF0YX\project_manager[1].jpg"/>
          <p:cNvPicPr>
            <a:picLocks noChangeAspect="1" noChangeArrowheads="1"/>
          </p:cNvPicPr>
          <p:nvPr/>
        </p:nvPicPr>
        <p:blipFill>
          <a:blip r:embed="rId5" cstate="print"/>
          <a:srcRect/>
          <a:stretch>
            <a:fillRect/>
          </a:stretch>
        </p:blipFill>
        <p:spPr bwMode="auto">
          <a:xfrm>
            <a:off x="780959" y="1052736"/>
            <a:ext cx="540000" cy="54000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 Box 20"/>
          <p:cNvSpPr txBox="1">
            <a:spLocks noChangeArrowheads="1"/>
          </p:cNvSpPr>
          <p:nvPr/>
        </p:nvSpPr>
        <p:spPr bwMode="auto">
          <a:xfrm>
            <a:off x="0" y="44624"/>
            <a:ext cx="9144000" cy="73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742950" indent="-742950" algn="ctr" latinLnBrk="1">
              <a:lnSpc>
                <a:spcPct val="150000"/>
              </a:lnSpc>
            </a:pPr>
            <a:r>
              <a:rPr lang="ko-KR" altLang="en-US" sz="3200" dirty="0">
                <a:solidFill>
                  <a:prstClr val="white"/>
                </a:solidFill>
                <a:latin typeface="맑은 고딕" pitchFamily="50" charset="-127"/>
                <a:ea typeface="맑은 고딕" pitchFamily="50" charset="-127"/>
              </a:rPr>
              <a:t>세미프로젝트 결과물</a:t>
            </a:r>
            <a:endParaRPr lang="en-US" altLang="ko-KR" sz="3200" dirty="0">
              <a:solidFill>
                <a:prstClr val="white"/>
              </a:solidFill>
              <a:latin typeface="맑은 고딕" pitchFamily="50" charset="-127"/>
              <a:ea typeface="맑은 고딕" pitchFamily="50" charset="-127"/>
            </a:endParaRPr>
          </a:p>
        </p:txBody>
      </p:sp>
      <p:pic>
        <p:nvPicPr>
          <p:cNvPr id="5" name="그림 4">
            <a:extLst>
              <a:ext uri="{FF2B5EF4-FFF2-40B4-BE49-F238E27FC236}">
                <a16:creationId xmlns:a16="http://schemas.microsoft.com/office/drawing/2014/main" id="{2689548B-1842-B2A8-2334-941ADBE0745A}"/>
              </a:ext>
            </a:extLst>
          </p:cNvPr>
          <p:cNvPicPr>
            <a:picLocks noChangeAspect="1"/>
          </p:cNvPicPr>
          <p:nvPr/>
        </p:nvPicPr>
        <p:blipFill>
          <a:blip r:embed="rId6"/>
          <a:stretch>
            <a:fillRect/>
          </a:stretch>
        </p:blipFill>
        <p:spPr>
          <a:xfrm>
            <a:off x="264495" y="3835671"/>
            <a:ext cx="3108545" cy="2720681"/>
          </a:xfrm>
          <a:prstGeom prst="rect">
            <a:avLst/>
          </a:prstGeom>
        </p:spPr>
      </p:pic>
      <p:pic>
        <p:nvPicPr>
          <p:cNvPr id="10" name="그림 9">
            <a:extLst>
              <a:ext uri="{FF2B5EF4-FFF2-40B4-BE49-F238E27FC236}">
                <a16:creationId xmlns:a16="http://schemas.microsoft.com/office/drawing/2014/main" id="{525E5D12-2DCE-9E1D-6AE3-D90F80C2C5CE}"/>
              </a:ext>
            </a:extLst>
          </p:cNvPr>
          <p:cNvPicPr>
            <a:picLocks noChangeAspect="1"/>
          </p:cNvPicPr>
          <p:nvPr/>
        </p:nvPicPr>
        <p:blipFill>
          <a:blip r:embed="rId7"/>
          <a:stretch>
            <a:fillRect/>
          </a:stretch>
        </p:blipFill>
        <p:spPr>
          <a:xfrm>
            <a:off x="3635896" y="3871735"/>
            <a:ext cx="2257425" cy="2689675"/>
          </a:xfrm>
          <a:prstGeom prst="rect">
            <a:avLst/>
          </a:prstGeom>
        </p:spPr>
      </p:pic>
      <p:pic>
        <p:nvPicPr>
          <p:cNvPr id="12" name="그림 11">
            <a:extLst>
              <a:ext uri="{FF2B5EF4-FFF2-40B4-BE49-F238E27FC236}">
                <a16:creationId xmlns:a16="http://schemas.microsoft.com/office/drawing/2014/main" id="{9D8A8F54-33C9-E479-CBFA-E083A131D92C}"/>
              </a:ext>
            </a:extLst>
          </p:cNvPr>
          <p:cNvPicPr>
            <a:picLocks noChangeAspect="1"/>
          </p:cNvPicPr>
          <p:nvPr/>
        </p:nvPicPr>
        <p:blipFill>
          <a:blip r:embed="rId8"/>
          <a:stretch>
            <a:fillRect/>
          </a:stretch>
        </p:blipFill>
        <p:spPr>
          <a:xfrm>
            <a:off x="6136343" y="3866679"/>
            <a:ext cx="2376264" cy="2689674"/>
          </a:xfrm>
          <a:prstGeom prst="rect">
            <a:avLst/>
          </a:prstGeom>
        </p:spPr>
      </p:pic>
      <p:pic>
        <p:nvPicPr>
          <p:cNvPr id="24" name="그림 23">
            <a:extLst>
              <a:ext uri="{FF2B5EF4-FFF2-40B4-BE49-F238E27FC236}">
                <a16:creationId xmlns:a16="http://schemas.microsoft.com/office/drawing/2014/main" id="{82547110-0956-51E6-07D9-663C56973390}"/>
              </a:ext>
            </a:extLst>
          </p:cNvPr>
          <p:cNvPicPr>
            <a:picLocks noChangeAspect="1"/>
          </p:cNvPicPr>
          <p:nvPr/>
        </p:nvPicPr>
        <p:blipFill>
          <a:blip r:embed="rId9"/>
          <a:stretch>
            <a:fillRect/>
          </a:stretch>
        </p:blipFill>
        <p:spPr>
          <a:xfrm>
            <a:off x="4716016" y="848384"/>
            <a:ext cx="2743200" cy="2919369"/>
          </a:xfrm>
          <a:prstGeom prst="rect">
            <a:avLst/>
          </a:prstGeom>
        </p:spPr>
      </p:pic>
      <p:pic>
        <p:nvPicPr>
          <p:cNvPr id="3" name="그림 2"/>
          <p:cNvPicPr>
            <a:picLocks noChangeAspect="1"/>
          </p:cNvPicPr>
          <p:nvPr/>
        </p:nvPicPr>
        <p:blipFill>
          <a:blip r:embed="rId10"/>
          <a:stretch>
            <a:fillRect/>
          </a:stretch>
        </p:blipFill>
        <p:spPr>
          <a:xfrm>
            <a:off x="0" y="-27384"/>
            <a:ext cx="9180512" cy="6885384"/>
          </a:xfrm>
          <a:prstGeom prst="rect">
            <a:avLst/>
          </a:prstGeom>
        </p:spPr>
      </p:pic>
    </p:spTree>
    <p:extLst>
      <p:ext uri="{BB962C8B-B14F-4D97-AF65-F5344CB8AC3E}">
        <p14:creationId xmlns:p14="http://schemas.microsoft.com/office/powerpoint/2010/main" val="271392279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객체지향 프로그램</a:t>
            </a:r>
            <a:endParaRPr lang="en-US" altLang="ko-KR" sz="3600" dirty="0">
              <a:solidFill>
                <a:schemeClr val="bg1"/>
              </a:solidFill>
              <a:latin typeface="굴림체" pitchFamily="49" charset="-127"/>
              <a:ea typeface="굴림체" pitchFamily="49" charset="-127"/>
            </a:endParaRPr>
          </a:p>
        </p:txBody>
      </p:sp>
      <p:sp>
        <p:nvSpPr>
          <p:cNvPr id="5" name="직사각형 4"/>
          <p:cNvSpPr/>
          <p:nvPr/>
        </p:nvSpPr>
        <p:spPr>
          <a:xfrm>
            <a:off x="107504" y="1546914"/>
            <a:ext cx="8784976" cy="3970318"/>
          </a:xfrm>
          <a:prstGeom prst="rect">
            <a:avLst/>
          </a:prstGeom>
        </p:spPr>
        <p:txBody>
          <a:bodyPr wrap="square">
            <a:spAutoFit/>
          </a:bodyPr>
          <a:lstStyle/>
          <a:p>
            <a:r>
              <a:rPr lang="ko-KR" altLang="en-US" dirty="0" err="1"/>
              <a:t>public</a:t>
            </a:r>
            <a:r>
              <a:rPr lang="ko-KR" altLang="en-US" dirty="0"/>
              <a:t> </a:t>
            </a:r>
            <a:r>
              <a:rPr lang="ko-KR" altLang="en-US" dirty="0" err="1"/>
              <a:t>class</a:t>
            </a:r>
            <a:r>
              <a:rPr lang="ko-KR" altLang="en-US" dirty="0"/>
              <a:t> </a:t>
            </a:r>
            <a:r>
              <a:rPr lang="ko-KR" altLang="en-US" dirty="0" err="1"/>
              <a:t>Car</a:t>
            </a:r>
            <a:r>
              <a:rPr lang="ko-KR" altLang="en-US" dirty="0"/>
              <a:t> { // 클래스 헤더, </a:t>
            </a:r>
            <a:r>
              <a:rPr lang="ko-KR" altLang="en-US" dirty="0" err="1"/>
              <a:t>선언부</a:t>
            </a:r>
            <a:endParaRPr lang="ko-KR" altLang="en-US" dirty="0"/>
          </a:p>
          <a:p>
            <a:r>
              <a:rPr lang="ko-KR" altLang="en-US" dirty="0"/>
              <a:t>	</a:t>
            </a:r>
            <a:r>
              <a:rPr lang="ko-KR" altLang="en-US" dirty="0" err="1"/>
              <a:t>String</a:t>
            </a:r>
            <a:r>
              <a:rPr lang="ko-KR" altLang="en-US" dirty="0"/>
              <a:t> </a:t>
            </a:r>
            <a:r>
              <a:rPr lang="ko-KR" altLang="en-US" dirty="0" err="1"/>
              <a:t>color</a:t>
            </a:r>
            <a:r>
              <a:rPr lang="ko-KR" altLang="en-US" dirty="0"/>
              <a:t>;     </a:t>
            </a:r>
            <a:r>
              <a:rPr lang="ko-KR" altLang="en-US" dirty="0" smtClean="0"/>
              <a:t>   // </a:t>
            </a:r>
            <a:r>
              <a:rPr lang="ko-KR" altLang="en-US" dirty="0" err="1"/>
              <a:t>멤버변수</a:t>
            </a:r>
            <a:r>
              <a:rPr lang="ko-KR" altLang="en-US" dirty="0"/>
              <a:t>, 필드, </a:t>
            </a:r>
            <a:r>
              <a:rPr lang="ko-KR" altLang="en-US" dirty="0" smtClean="0"/>
              <a:t>속성</a:t>
            </a:r>
            <a:endParaRPr lang="en-US" altLang="ko-KR" dirty="0" smtClean="0"/>
          </a:p>
          <a:p>
            <a:endParaRPr lang="en-US" altLang="ko-KR" dirty="0" smtClean="0"/>
          </a:p>
          <a:p>
            <a:r>
              <a:rPr lang="en-US" altLang="ko-KR" dirty="0"/>
              <a:t>	</a:t>
            </a:r>
            <a:r>
              <a:rPr lang="ko-KR" altLang="en-US" dirty="0"/>
              <a:t>//   "  는 초기화하지 않으면 숫자는 0, 문자는 </a:t>
            </a:r>
            <a:r>
              <a:rPr lang="ko-KR" altLang="en-US" dirty="0" err="1"/>
              <a:t>null로</a:t>
            </a:r>
            <a:r>
              <a:rPr lang="ko-KR" altLang="en-US" dirty="0"/>
              <a:t> </a:t>
            </a:r>
            <a:r>
              <a:rPr lang="ko-KR" altLang="en-US" dirty="0" smtClean="0"/>
              <a:t>초기화</a:t>
            </a:r>
            <a:endParaRPr lang="ko-KR" altLang="en-US" dirty="0"/>
          </a:p>
          <a:p>
            <a:r>
              <a:rPr lang="ko-KR" altLang="en-US" dirty="0"/>
              <a:t>	</a:t>
            </a:r>
            <a:r>
              <a:rPr lang="ko-KR" altLang="en-US" dirty="0" err="1"/>
              <a:t>int</a:t>
            </a:r>
            <a:r>
              <a:rPr lang="ko-KR" altLang="en-US" dirty="0"/>
              <a:t> </a:t>
            </a:r>
            <a:r>
              <a:rPr lang="ko-KR" altLang="en-US" dirty="0" err="1"/>
              <a:t>displacement</a:t>
            </a:r>
            <a:r>
              <a:rPr lang="ko-KR" altLang="en-US" dirty="0"/>
              <a:t>; 	</a:t>
            </a:r>
            <a:r>
              <a:rPr lang="ko-KR" altLang="en-US" dirty="0" err="1"/>
              <a:t>String</a:t>
            </a:r>
            <a:r>
              <a:rPr lang="ko-KR" altLang="en-US" dirty="0"/>
              <a:t> </a:t>
            </a:r>
            <a:r>
              <a:rPr lang="ko-KR" altLang="en-US" dirty="0" err="1"/>
              <a:t>name</a:t>
            </a:r>
            <a:r>
              <a:rPr lang="ko-KR" altLang="en-US" dirty="0" smtClean="0"/>
              <a:t>;</a:t>
            </a:r>
            <a:endParaRPr lang="en-US" altLang="ko-KR" dirty="0" smtClean="0"/>
          </a:p>
          <a:p>
            <a:endParaRPr lang="ko-KR" altLang="en-US" dirty="0"/>
          </a:p>
          <a:p>
            <a:r>
              <a:rPr lang="ko-KR" altLang="en-US" dirty="0"/>
              <a:t>	</a:t>
            </a:r>
            <a:r>
              <a:rPr lang="ko-KR" altLang="en-US" dirty="0" err="1"/>
              <a:t>void</a:t>
            </a:r>
            <a:r>
              <a:rPr lang="ko-KR" altLang="en-US" dirty="0"/>
              <a:t> </a:t>
            </a:r>
            <a:r>
              <a:rPr lang="ko-KR" altLang="en-US" dirty="0" err="1"/>
              <a:t>speedUp</a:t>
            </a:r>
            <a:r>
              <a:rPr lang="ko-KR" altLang="en-US" dirty="0"/>
              <a:t>() {  // </a:t>
            </a:r>
            <a:r>
              <a:rPr lang="ko-KR" altLang="en-US" dirty="0" err="1"/>
              <a:t>void</a:t>
            </a:r>
            <a:r>
              <a:rPr lang="ko-KR" altLang="en-US" dirty="0"/>
              <a:t>(반환형) </a:t>
            </a:r>
            <a:r>
              <a:rPr lang="ko-KR" altLang="en-US" dirty="0" err="1"/>
              <a:t>메서드명</a:t>
            </a:r>
            <a:r>
              <a:rPr lang="ko-KR" altLang="en-US" dirty="0"/>
              <a:t>() , 메서드 헤더, </a:t>
            </a:r>
            <a:r>
              <a:rPr lang="ko-KR" altLang="en-US" dirty="0" err="1"/>
              <a:t>메섣</a:t>
            </a:r>
            <a:r>
              <a:rPr lang="ko-KR" altLang="en-US" dirty="0"/>
              <a:t> </a:t>
            </a:r>
            <a:r>
              <a:rPr lang="ko-KR" altLang="en-US" dirty="0" err="1"/>
              <a:t>선언부</a:t>
            </a:r>
            <a:endParaRPr lang="ko-KR" altLang="en-US" dirty="0"/>
          </a:p>
          <a:p>
            <a:r>
              <a:rPr lang="ko-KR" altLang="en-US" dirty="0"/>
              <a:t>		</a:t>
            </a:r>
            <a:r>
              <a:rPr lang="ko-KR" altLang="en-US" dirty="0" err="1"/>
              <a:t>System.out.println</a:t>
            </a:r>
            <a:r>
              <a:rPr lang="ko-KR" altLang="en-US" dirty="0"/>
              <a:t>("속도를 내고 달린다"); // </a:t>
            </a:r>
            <a:r>
              <a:rPr lang="ko-KR" altLang="en-US" dirty="0" err="1"/>
              <a:t>구현부</a:t>
            </a:r>
            <a:endParaRPr lang="ko-KR" altLang="en-US" dirty="0"/>
          </a:p>
          <a:p>
            <a:r>
              <a:rPr lang="ko-KR" altLang="en-US" dirty="0"/>
              <a:t>	</a:t>
            </a:r>
            <a:r>
              <a:rPr lang="ko-KR" altLang="en-US" dirty="0" smtClean="0"/>
              <a:t>}</a:t>
            </a:r>
            <a:endParaRPr lang="en-US" altLang="ko-KR" dirty="0" smtClean="0"/>
          </a:p>
          <a:p>
            <a:endParaRPr lang="ko-KR" altLang="en-US" dirty="0"/>
          </a:p>
          <a:p>
            <a:r>
              <a:rPr lang="ko-KR" altLang="en-US" dirty="0"/>
              <a:t>	</a:t>
            </a:r>
            <a:r>
              <a:rPr lang="ko-KR" altLang="en-US" dirty="0" err="1"/>
              <a:t>void</a:t>
            </a:r>
            <a:r>
              <a:rPr lang="ko-KR" altLang="en-US" dirty="0"/>
              <a:t> </a:t>
            </a:r>
            <a:r>
              <a:rPr lang="ko-KR" altLang="en-US" dirty="0" err="1"/>
              <a:t>stop</a:t>
            </a:r>
            <a:r>
              <a:rPr lang="ko-KR" altLang="en-US" dirty="0"/>
              <a:t>() {</a:t>
            </a:r>
          </a:p>
          <a:p>
            <a:r>
              <a:rPr lang="ko-KR" altLang="en-US" dirty="0"/>
              <a:t>		</a:t>
            </a:r>
            <a:r>
              <a:rPr lang="ko-KR" altLang="en-US" dirty="0" err="1"/>
              <a:t>System.out.println</a:t>
            </a:r>
            <a:r>
              <a:rPr lang="ko-KR" altLang="en-US" dirty="0"/>
              <a:t>("차를 멈춘다");</a:t>
            </a:r>
          </a:p>
          <a:p>
            <a:r>
              <a:rPr lang="ko-KR" altLang="en-US" dirty="0"/>
              <a:t>	}</a:t>
            </a:r>
          </a:p>
          <a:p>
            <a:r>
              <a:rPr lang="ko-KR" altLang="en-US" dirty="0"/>
              <a:t>}</a:t>
            </a:r>
          </a:p>
        </p:txBody>
      </p:sp>
    </p:spTree>
    <p:extLst>
      <p:ext uri="{BB962C8B-B14F-4D97-AF65-F5344CB8AC3E}">
        <p14:creationId xmlns:p14="http://schemas.microsoft.com/office/powerpoint/2010/main" val="261873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객체지향 프로그램</a:t>
            </a:r>
            <a:endParaRPr lang="en-US" altLang="ko-KR" sz="3600" dirty="0">
              <a:solidFill>
                <a:schemeClr val="bg1"/>
              </a:solidFill>
              <a:latin typeface="굴림체" pitchFamily="49" charset="-127"/>
              <a:ea typeface="굴림체" pitchFamily="49" charset="-127"/>
            </a:endParaRPr>
          </a:p>
        </p:txBody>
      </p:sp>
      <p:sp>
        <p:nvSpPr>
          <p:cNvPr id="5" name="직사각형 4"/>
          <p:cNvSpPr/>
          <p:nvPr/>
        </p:nvSpPr>
        <p:spPr>
          <a:xfrm>
            <a:off x="107504" y="1412776"/>
            <a:ext cx="8784976" cy="5078313"/>
          </a:xfrm>
          <a:prstGeom prst="rect">
            <a:avLst/>
          </a:prstGeom>
        </p:spPr>
        <p:txBody>
          <a:bodyPr wrap="square">
            <a:spAutoFit/>
          </a:bodyPr>
          <a:lstStyle/>
          <a:p>
            <a:r>
              <a:rPr lang="en-US" altLang="ko-KR" dirty="0"/>
              <a:t>public class </a:t>
            </a:r>
            <a:r>
              <a:rPr lang="en-US" altLang="ko-KR" dirty="0" err="1"/>
              <a:t>CarEx</a:t>
            </a:r>
            <a:r>
              <a:rPr lang="en-US" altLang="ko-KR" dirty="0"/>
              <a:t> {</a:t>
            </a:r>
          </a:p>
          <a:p>
            <a:r>
              <a:rPr lang="en-US" altLang="ko-KR" dirty="0" smtClean="0"/>
              <a:t>   public </a:t>
            </a:r>
            <a:r>
              <a:rPr lang="en-US" altLang="ko-KR" dirty="0"/>
              <a:t>static void main(String[] </a:t>
            </a:r>
            <a:r>
              <a:rPr lang="en-US" altLang="ko-KR" dirty="0" err="1"/>
              <a:t>args</a:t>
            </a:r>
            <a:r>
              <a:rPr lang="en-US" altLang="ko-KR" dirty="0"/>
              <a:t>) </a:t>
            </a:r>
            <a:r>
              <a:rPr lang="en-US" altLang="ko-KR" dirty="0" smtClean="0"/>
              <a:t>{</a:t>
            </a:r>
            <a:r>
              <a:rPr lang="ko-KR" altLang="en-US" dirty="0"/>
              <a:t>	</a:t>
            </a:r>
            <a:r>
              <a:rPr lang="en-US" altLang="ko-KR" dirty="0"/>
              <a:t>Car </a:t>
            </a:r>
            <a:r>
              <a:rPr lang="en-US" altLang="ko-KR" dirty="0" err="1"/>
              <a:t>myCar</a:t>
            </a:r>
            <a:r>
              <a:rPr lang="en-US" altLang="ko-KR" dirty="0"/>
              <a:t> = new Car(); 	</a:t>
            </a:r>
          </a:p>
          <a:p>
            <a:r>
              <a:rPr lang="en-US" altLang="ko-KR" dirty="0"/>
              <a:t>	Car </a:t>
            </a:r>
            <a:r>
              <a:rPr lang="en-US" altLang="ko-KR" dirty="0" err="1"/>
              <a:t>yourCar</a:t>
            </a:r>
            <a:r>
              <a:rPr lang="en-US" altLang="ko-KR" dirty="0"/>
              <a:t>; // </a:t>
            </a:r>
            <a:r>
              <a:rPr lang="ko-KR" altLang="en-US" dirty="0"/>
              <a:t>객체 선언</a:t>
            </a:r>
          </a:p>
          <a:p>
            <a:r>
              <a:rPr lang="ko-KR" altLang="en-US" dirty="0"/>
              <a:t>	</a:t>
            </a:r>
            <a:r>
              <a:rPr lang="en-US" altLang="ko-KR" dirty="0" err="1"/>
              <a:t>yourCar</a:t>
            </a:r>
            <a:r>
              <a:rPr lang="en-US" altLang="ko-KR" dirty="0"/>
              <a:t> = new Car(); // </a:t>
            </a:r>
            <a:r>
              <a:rPr lang="ko-KR" altLang="en-US" dirty="0"/>
              <a:t>객체 생성</a:t>
            </a:r>
          </a:p>
          <a:p>
            <a:r>
              <a:rPr lang="en-US" altLang="ko-KR" dirty="0"/>
              <a:t>	myCar.name = "</a:t>
            </a:r>
            <a:r>
              <a:rPr lang="ko-KR" altLang="en-US" dirty="0"/>
              <a:t>소나타</a:t>
            </a:r>
            <a:r>
              <a:rPr lang="en-US" altLang="ko-KR" dirty="0"/>
              <a:t>"; </a:t>
            </a:r>
            <a:r>
              <a:rPr lang="en-US" altLang="ko-KR" dirty="0" err="1"/>
              <a:t>myCar.color</a:t>
            </a:r>
            <a:r>
              <a:rPr lang="en-US" altLang="ko-KR" dirty="0"/>
              <a:t> = "</a:t>
            </a:r>
            <a:r>
              <a:rPr lang="ko-KR" altLang="en-US" dirty="0"/>
              <a:t>핑크</a:t>
            </a:r>
            <a:r>
              <a:rPr lang="en-US" altLang="ko-KR" dirty="0"/>
              <a:t>"; 	</a:t>
            </a:r>
            <a:r>
              <a:rPr lang="en-US" altLang="ko-KR" dirty="0" err="1"/>
              <a:t>myCar.displacement</a:t>
            </a:r>
            <a:r>
              <a:rPr lang="en-US" altLang="ko-KR" dirty="0"/>
              <a:t> = 1500;</a:t>
            </a:r>
          </a:p>
          <a:p>
            <a:r>
              <a:rPr lang="en-US" altLang="ko-KR" dirty="0"/>
              <a:t>	</a:t>
            </a:r>
            <a:r>
              <a:rPr lang="en-US" altLang="ko-KR" dirty="0" err="1"/>
              <a:t>System.out.println</a:t>
            </a:r>
            <a:r>
              <a:rPr lang="en-US" altLang="ko-KR" dirty="0"/>
              <a:t>("</a:t>
            </a:r>
            <a:r>
              <a:rPr lang="en-US" altLang="ko-KR" dirty="0" err="1"/>
              <a:t>myCar</a:t>
            </a:r>
            <a:r>
              <a:rPr lang="en-US" altLang="ko-KR" dirty="0"/>
              <a:t> </a:t>
            </a:r>
            <a:r>
              <a:rPr lang="ko-KR" altLang="en-US" dirty="0"/>
              <a:t>이름 </a:t>
            </a:r>
            <a:r>
              <a:rPr lang="en-US" altLang="ko-KR" dirty="0"/>
              <a:t>: "+myCar.name);</a:t>
            </a:r>
          </a:p>
          <a:p>
            <a:r>
              <a:rPr lang="en-US" altLang="ko-KR" dirty="0"/>
              <a:t>	</a:t>
            </a:r>
            <a:r>
              <a:rPr lang="en-US" altLang="ko-KR" dirty="0" err="1"/>
              <a:t>System.out.println</a:t>
            </a:r>
            <a:r>
              <a:rPr lang="en-US" altLang="ko-KR" dirty="0"/>
              <a:t>("</a:t>
            </a:r>
            <a:r>
              <a:rPr lang="en-US" altLang="ko-KR" dirty="0" err="1"/>
              <a:t>myCar</a:t>
            </a:r>
            <a:r>
              <a:rPr lang="en-US" altLang="ko-KR" dirty="0"/>
              <a:t> </a:t>
            </a:r>
            <a:r>
              <a:rPr lang="ko-KR" altLang="en-US" dirty="0"/>
              <a:t>색깔 </a:t>
            </a:r>
            <a:r>
              <a:rPr lang="en-US" altLang="ko-KR" dirty="0"/>
              <a:t>: "+</a:t>
            </a:r>
            <a:r>
              <a:rPr lang="en-US" altLang="ko-KR" dirty="0" err="1"/>
              <a:t>myCar.color</a:t>
            </a:r>
            <a:r>
              <a:rPr lang="en-US" altLang="ko-KR" dirty="0"/>
              <a:t>);</a:t>
            </a:r>
          </a:p>
          <a:p>
            <a:r>
              <a:rPr lang="en-US" altLang="ko-KR" dirty="0"/>
              <a:t>	</a:t>
            </a:r>
            <a:r>
              <a:rPr lang="en-US" altLang="ko-KR" dirty="0" err="1"/>
              <a:t>System.out.println</a:t>
            </a:r>
            <a:r>
              <a:rPr lang="en-US" altLang="ko-KR" dirty="0"/>
              <a:t>("</a:t>
            </a:r>
            <a:r>
              <a:rPr lang="en-US" altLang="ko-KR" dirty="0" err="1"/>
              <a:t>myCar</a:t>
            </a:r>
            <a:r>
              <a:rPr lang="en-US" altLang="ko-KR" dirty="0"/>
              <a:t> </a:t>
            </a:r>
            <a:r>
              <a:rPr lang="ko-KR" altLang="en-US" dirty="0"/>
              <a:t>배기량 </a:t>
            </a:r>
            <a:r>
              <a:rPr lang="en-US" altLang="ko-KR" dirty="0"/>
              <a:t>: "+</a:t>
            </a:r>
            <a:r>
              <a:rPr lang="en-US" altLang="ko-KR" dirty="0" err="1"/>
              <a:t>myCar.displacement</a:t>
            </a:r>
            <a:r>
              <a:rPr lang="en-US" altLang="ko-KR" dirty="0"/>
              <a:t>);</a:t>
            </a:r>
          </a:p>
          <a:p>
            <a:r>
              <a:rPr lang="en-US" altLang="ko-KR" dirty="0"/>
              <a:t>	</a:t>
            </a:r>
            <a:r>
              <a:rPr lang="en-US" altLang="ko-KR" dirty="0" err="1"/>
              <a:t>myCar.speedUp</a:t>
            </a:r>
            <a:r>
              <a:rPr lang="en-US" altLang="ko-KR" dirty="0"/>
              <a:t>();</a:t>
            </a:r>
          </a:p>
          <a:p>
            <a:r>
              <a:rPr lang="en-US" altLang="ko-KR" dirty="0"/>
              <a:t>	yourCar.name = "</a:t>
            </a:r>
            <a:r>
              <a:rPr lang="ko-KR" altLang="en-US" dirty="0" err="1"/>
              <a:t>말두타</a:t>
            </a:r>
            <a:r>
              <a:rPr lang="en-US" altLang="ko-KR" dirty="0"/>
              <a:t>" ;</a:t>
            </a:r>
            <a:r>
              <a:rPr lang="en-US" altLang="ko-KR" dirty="0" err="1"/>
              <a:t>yourCar.color</a:t>
            </a:r>
            <a:r>
              <a:rPr lang="en-US" altLang="ko-KR" dirty="0"/>
              <a:t> = "</a:t>
            </a:r>
            <a:r>
              <a:rPr lang="ko-KR" altLang="en-US" dirty="0"/>
              <a:t>빨강</a:t>
            </a:r>
            <a:r>
              <a:rPr lang="en-US" altLang="ko-KR" dirty="0"/>
              <a:t>"; 	</a:t>
            </a:r>
            <a:r>
              <a:rPr lang="en-US" altLang="ko-KR" dirty="0" err="1"/>
              <a:t>yourCar.displacement</a:t>
            </a:r>
            <a:r>
              <a:rPr lang="en-US" altLang="ko-KR" dirty="0"/>
              <a:t> = 3000;</a:t>
            </a:r>
          </a:p>
          <a:p>
            <a:r>
              <a:rPr lang="en-US" altLang="ko-KR" dirty="0"/>
              <a:t>	</a:t>
            </a:r>
            <a:r>
              <a:rPr lang="en-US" altLang="ko-KR" dirty="0" err="1"/>
              <a:t>System.out.println</a:t>
            </a:r>
            <a:r>
              <a:rPr lang="en-US" altLang="ko-KR" dirty="0"/>
              <a:t>("</a:t>
            </a:r>
            <a:r>
              <a:rPr lang="en-US" altLang="ko-KR" dirty="0" err="1"/>
              <a:t>yourCar</a:t>
            </a:r>
            <a:r>
              <a:rPr lang="en-US" altLang="ko-KR" dirty="0"/>
              <a:t> </a:t>
            </a:r>
            <a:r>
              <a:rPr lang="ko-KR" altLang="en-US" dirty="0"/>
              <a:t>이름 </a:t>
            </a:r>
            <a:r>
              <a:rPr lang="en-US" altLang="ko-KR" dirty="0"/>
              <a:t>: "+yourCar.name);</a:t>
            </a:r>
          </a:p>
          <a:p>
            <a:r>
              <a:rPr lang="en-US" altLang="ko-KR" dirty="0"/>
              <a:t>	</a:t>
            </a:r>
            <a:r>
              <a:rPr lang="en-US" altLang="ko-KR" dirty="0" err="1"/>
              <a:t>System.out.println</a:t>
            </a:r>
            <a:r>
              <a:rPr lang="en-US" altLang="ko-KR" dirty="0"/>
              <a:t>("</a:t>
            </a:r>
            <a:r>
              <a:rPr lang="en-US" altLang="ko-KR" dirty="0" err="1"/>
              <a:t>yourCar</a:t>
            </a:r>
            <a:r>
              <a:rPr lang="en-US" altLang="ko-KR" dirty="0"/>
              <a:t> </a:t>
            </a:r>
            <a:r>
              <a:rPr lang="ko-KR" altLang="en-US" dirty="0"/>
              <a:t>색깔 </a:t>
            </a:r>
            <a:r>
              <a:rPr lang="en-US" altLang="ko-KR" dirty="0"/>
              <a:t>: "+</a:t>
            </a:r>
            <a:r>
              <a:rPr lang="en-US" altLang="ko-KR" dirty="0" err="1"/>
              <a:t>yourCar.color</a:t>
            </a:r>
            <a:r>
              <a:rPr lang="en-US" altLang="ko-KR" dirty="0"/>
              <a:t>);</a:t>
            </a:r>
          </a:p>
          <a:p>
            <a:r>
              <a:rPr lang="en-US" altLang="ko-KR" dirty="0"/>
              <a:t>	</a:t>
            </a:r>
            <a:r>
              <a:rPr lang="en-US" altLang="ko-KR" dirty="0" err="1"/>
              <a:t>System.out.println</a:t>
            </a:r>
            <a:r>
              <a:rPr lang="en-US" altLang="ko-KR" dirty="0"/>
              <a:t>("</a:t>
            </a:r>
            <a:r>
              <a:rPr lang="en-US" altLang="ko-KR" dirty="0" err="1"/>
              <a:t>yourCar</a:t>
            </a:r>
            <a:r>
              <a:rPr lang="en-US" altLang="ko-KR" dirty="0"/>
              <a:t> </a:t>
            </a:r>
            <a:r>
              <a:rPr lang="ko-KR" altLang="en-US" dirty="0"/>
              <a:t>배기량 </a:t>
            </a:r>
            <a:r>
              <a:rPr lang="en-US" altLang="ko-KR" dirty="0"/>
              <a:t>: "+</a:t>
            </a:r>
            <a:r>
              <a:rPr lang="en-US" altLang="ko-KR" dirty="0" err="1"/>
              <a:t>yourCar.displacement</a:t>
            </a:r>
            <a:r>
              <a:rPr lang="en-US" altLang="ko-KR" dirty="0"/>
              <a:t>);</a:t>
            </a:r>
          </a:p>
          <a:p>
            <a:r>
              <a:rPr lang="en-US" altLang="ko-KR" dirty="0"/>
              <a:t>	</a:t>
            </a:r>
            <a:r>
              <a:rPr lang="en-US" altLang="ko-KR" dirty="0" err="1"/>
              <a:t>yourCar.stop</a:t>
            </a:r>
            <a:r>
              <a:rPr lang="en-US" altLang="ko-KR" dirty="0"/>
              <a:t>();</a:t>
            </a:r>
          </a:p>
          <a:p>
            <a:r>
              <a:rPr lang="en-US" altLang="ko-KR" dirty="0" smtClean="0"/>
              <a:t>   }</a:t>
            </a:r>
            <a:endParaRPr lang="en-US" altLang="ko-KR" dirty="0"/>
          </a:p>
          <a:p>
            <a:r>
              <a:rPr lang="en-US" altLang="ko-KR" dirty="0"/>
              <a:t>}</a:t>
            </a:r>
            <a:endParaRPr lang="ko-KR" altLang="en-US" dirty="0"/>
          </a:p>
        </p:txBody>
      </p:sp>
    </p:spTree>
    <p:extLst>
      <p:ext uri="{BB962C8B-B14F-4D97-AF65-F5344CB8AC3E}">
        <p14:creationId xmlns:p14="http://schemas.microsoft.com/office/powerpoint/2010/main" val="38174470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생성자</a:t>
            </a:r>
            <a:endParaRPr lang="en-US" altLang="ko-KR" sz="3600" dirty="0">
              <a:solidFill>
                <a:schemeClr val="bg1"/>
              </a:solidFill>
              <a:latin typeface="굴림체" pitchFamily="49" charset="-127"/>
              <a:ea typeface="굴림체" pitchFamily="49" charset="-127"/>
            </a:endParaRPr>
          </a:p>
        </p:txBody>
      </p:sp>
      <p:pic>
        <p:nvPicPr>
          <p:cNvPr id="5" name="그림 4"/>
          <p:cNvPicPr>
            <a:picLocks noChangeAspect="1"/>
          </p:cNvPicPr>
          <p:nvPr/>
        </p:nvPicPr>
        <p:blipFill>
          <a:blip r:embed="rId2"/>
          <a:stretch>
            <a:fillRect/>
          </a:stretch>
        </p:blipFill>
        <p:spPr>
          <a:xfrm>
            <a:off x="107504" y="1484784"/>
            <a:ext cx="8568952" cy="5112568"/>
          </a:xfrm>
          <a:prstGeom prst="rect">
            <a:avLst/>
          </a:prstGeom>
        </p:spPr>
      </p:pic>
    </p:spTree>
    <p:extLst>
      <p:ext uri="{BB962C8B-B14F-4D97-AF65-F5344CB8AC3E}">
        <p14:creationId xmlns:p14="http://schemas.microsoft.com/office/powerpoint/2010/main" val="397800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생성자</a:t>
            </a:r>
            <a:endParaRPr lang="en-US" altLang="ko-KR" sz="3600" dirty="0">
              <a:solidFill>
                <a:schemeClr val="bg1"/>
              </a:solidFill>
              <a:latin typeface="굴림체" pitchFamily="49" charset="-127"/>
              <a:ea typeface="굴림체" pitchFamily="49" charset="-127"/>
            </a:endParaRPr>
          </a:p>
        </p:txBody>
      </p:sp>
      <p:pic>
        <p:nvPicPr>
          <p:cNvPr id="5" name="그림 4"/>
          <p:cNvPicPr>
            <a:picLocks noChangeAspect="1"/>
          </p:cNvPicPr>
          <p:nvPr/>
        </p:nvPicPr>
        <p:blipFill>
          <a:blip r:embed="rId3"/>
          <a:stretch>
            <a:fillRect/>
          </a:stretch>
        </p:blipFill>
        <p:spPr>
          <a:xfrm>
            <a:off x="426727" y="1412776"/>
            <a:ext cx="8465753" cy="5328592"/>
          </a:xfrm>
          <a:prstGeom prst="rect">
            <a:avLst/>
          </a:prstGeom>
        </p:spPr>
      </p:pic>
    </p:spTree>
    <p:extLst>
      <p:ext uri="{BB962C8B-B14F-4D97-AF65-F5344CB8AC3E}">
        <p14:creationId xmlns:p14="http://schemas.microsoft.com/office/powerpoint/2010/main" val="1173148231"/>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생성자</a:t>
            </a:r>
            <a:endParaRPr lang="en-US" altLang="ko-KR" sz="3600" dirty="0">
              <a:solidFill>
                <a:schemeClr val="bg1"/>
              </a:solidFill>
              <a:latin typeface="굴림체" pitchFamily="49" charset="-127"/>
              <a:ea typeface="굴림체" pitchFamily="49" charset="-127"/>
            </a:endParaRPr>
          </a:p>
        </p:txBody>
      </p:sp>
      <p:sp>
        <p:nvSpPr>
          <p:cNvPr id="3" name="직사각형 2"/>
          <p:cNvSpPr/>
          <p:nvPr/>
        </p:nvSpPr>
        <p:spPr>
          <a:xfrm>
            <a:off x="323528" y="1834946"/>
            <a:ext cx="8496944" cy="3970318"/>
          </a:xfrm>
          <a:prstGeom prst="rect">
            <a:avLst/>
          </a:prstGeom>
        </p:spPr>
        <p:txBody>
          <a:bodyPr wrap="square">
            <a:spAutoFit/>
          </a:bodyPr>
          <a:lstStyle/>
          <a:p>
            <a:r>
              <a:rPr lang="ko-KR" altLang="en-US" dirty="0" err="1"/>
              <a:t>class</a:t>
            </a:r>
            <a:r>
              <a:rPr lang="ko-KR" altLang="en-US" dirty="0"/>
              <a:t> Car4 {</a:t>
            </a:r>
          </a:p>
          <a:p>
            <a:r>
              <a:rPr lang="ko-KR" altLang="en-US" dirty="0"/>
              <a:t>	</a:t>
            </a:r>
            <a:r>
              <a:rPr lang="ko-KR" altLang="en-US" dirty="0" err="1"/>
              <a:t>String</a:t>
            </a:r>
            <a:r>
              <a:rPr lang="ko-KR" altLang="en-US" dirty="0"/>
              <a:t> </a:t>
            </a:r>
            <a:r>
              <a:rPr lang="ko-KR" altLang="en-US" dirty="0" err="1"/>
              <a:t>color</a:t>
            </a:r>
            <a:r>
              <a:rPr lang="ko-KR" altLang="en-US" dirty="0"/>
              <a:t>;	</a:t>
            </a:r>
            <a:r>
              <a:rPr lang="ko-KR" altLang="en-US" dirty="0" err="1"/>
              <a:t>int</a:t>
            </a:r>
            <a:r>
              <a:rPr lang="ko-KR" altLang="en-US" dirty="0"/>
              <a:t> </a:t>
            </a:r>
            <a:r>
              <a:rPr lang="ko-KR" altLang="en-US" dirty="0" err="1"/>
              <a:t>displacement</a:t>
            </a:r>
            <a:r>
              <a:rPr lang="ko-KR" altLang="en-US" dirty="0"/>
              <a:t>;	</a:t>
            </a:r>
            <a:r>
              <a:rPr lang="ko-KR" altLang="en-US" dirty="0" err="1"/>
              <a:t>String</a:t>
            </a:r>
            <a:r>
              <a:rPr lang="ko-KR" altLang="en-US" dirty="0"/>
              <a:t> </a:t>
            </a:r>
            <a:r>
              <a:rPr lang="ko-KR" altLang="en-US" dirty="0" err="1"/>
              <a:t>kind</a:t>
            </a:r>
            <a:r>
              <a:rPr lang="ko-KR" altLang="en-US" dirty="0"/>
              <a:t>;</a:t>
            </a:r>
          </a:p>
          <a:p>
            <a:r>
              <a:rPr lang="ko-KR" altLang="en-US" dirty="0"/>
              <a:t>// 생성자가 하나도 없으면 </a:t>
            </a:r>
            <a:r>
              <a:rPr lang="ko-KR" altLang="en-US" dirty="0" err="1"/>
              <a:t>compile할</a:t>
            </a:r>
            <a:r>
              <a:rPr lang="ko-KR" altLang="en-US" dirty="0"/>
              <a:t> 때 자동으로 </a:t>
            </a:r>
            <a:r>
              <a:rPr lang="ko-KR" altLang="en-US" dirty="0" err="1"/>
              <a:t>default생성자를</a:t>
            </a:r>
            <a:r>
              <a:rPr lang="ko-KR" altLang="en-US" dirty="0"/>
              <a:t> 만들어 준다</a:t>
            </a:r>
          </a:p>
          <a:p>
            <a:r>
              <a:rPr lang="ko-KR" altLang="en-US" dirty="0"/>
              <a:t>// </a:t>
            </a:r>
            <a:r>
              <a:rPr lang="ko-KR" altLang="en-US" dirty="0" err="1"/>
              <a:t>default</a:t>
            </a:r>
            <a:r>
              <a:rPr lang="ko-KR" altLang="en-US" dirty="0"/>
              <a:t> </a:t>
            </a:r>
            <a:r>
              <a:rPr lang="ko-KR" altLang="en-US" dirty="0" err="1"/>
              <a:t>생성자</a:t>
            </a:r>
            <a:r>
              <a:rPr lang="ko-KR" altLang="en-US" dirty="0"/>
              <a:t> : 매개변수가 하나도 없는 </a:t>
            </a:r>
            <a:r>
              <a:rPr lang="ko-KR" altLang="en-US" dirty="0" err="1"/>
              <a:t>생성자</a:t>
            </a:r>
            <a:endParaRPr lang="ko-KR" altLang="en-US" dirty="0"/>
          </a:p>
          <a:p>
            <a:r>
              <a:rPr lang="ko-KR" altLang="en-US" dirty="0"/>
              <a:t>	Car4() {	 } // </a:t>
            </a:r>
            <a:r>
              <a:rPr lang="ko-KR" altLang="en-US" dirty="0" err="1"/>
              <a:t>생성자</a:t>
            </a:r>
            <a:endParaRPr lang="ko-KR" altLang="en-US" dirty="0"/>
          </a:p>
          <a:p>
            <a:r>
              <a:rPr lang="ko-KR" altLang="en-US" dirty="0"/>
              <a:t>	Car4(</a:t>
            </a:r>
            <a:r>
              <a:rPr lang="ko-KR" altLang="en-US" dirty="0" err="1"/>
              <a:t>String</a:t>
            </a:r>
            <a:r>
              <a:rPr lang="ko-KR" altLang="en-US" dirty="0"/>
              <a:t> c, </a:t>
            </a:r>
            <a:r>
              <a:rPr lang="ko-KR" altLang="en-US" dirty="0" err="1"/>
              <a:t>int</a:t>
            </a:r>
            <a:r>
              <a:rPr lang="ko-KR" altLang="en-US" dirty="0"/>
              <a:t> </a:t>
            </a:r>
            <a:r>
              <a:rPr lang="ko-KR" altLang="en-US" dirty="0" err="1"/>
              <a:t>d</a:t>
            </a:r>
            <a:r>
              <a:rPr lang="ko-KR" altLang="en-US" dirty="0"/>
              <a:t>, </a:t>
            </a:r>
            <a:r>
              <a:rPr lang="ko-KR" altLang="en-US" dirty="0" err="1"/>
              <a:t>String</a:t>
            </a:r>
            <a:r>
              <a:rPr lang="ko-KR" altLang="en-US" dirty="0"/>
              <a:t> k) { // 매개변수가 있는 </a:t>
            </a:r>
            <a:r>
              <a:rPr lang="ko-KR" altLang="en-US" dirty="0" err="1"/>
              <a:t>생성자</a:t>
            </a:r>
            <a:endParaRPr lang="ko-KR" altLang="en-US" dirty="0"/>
          </a:p>
          <a:p>
            <a:r>
              <a:rPr lang="ko-KR" altLang="en-US" dirty="0"/>
              <a:t>		</a:t>
            </a:r>
            <a:r>
              <a:rPr lang="ko-KR" altLang="en-US" dirty="0" err="1"/>
              <a:t>color</a:t>
            </a:r>
            <a:r>
              <a:rPr lang="ko-KR" altLang="en-US" dirty="0"/>
              <a:t> = c; </a:t>
            </a:r>
            <a:r>
              <a:rPr lang="ko-KR" altLang="en-US" dirty="0" err="1"/>
              <a:t>displacement</a:t>
            </a:r>
            <a:r>
              <a:rPr lang="ko-KR" altLang="en-US" dirty="0"/>
              <a:t> = </a:t>
            </a:r>
            <a:r>
              <a:rPr lang="ko-KR" altLang="en-US" dirty="0" err="1"/>
              <a:t>d</a:t>
            </a:r>
            <a:r>
              <a:rPr lang="ko-KR" altLang="en-US" dirty="0"/>
              <a:t>; </a:t>
            </a:r>
            <a:r>
              <a:rPr lang="ko-KR" altLang="en-US" dirty="0" err="1"/>
              <a:t>kind</a:t>
            </a:r>
            <a:r>
              <a:rPr lang="ko-KR" altLang="en-US" dirty="0"/>
              <a:t> = k; 	}</a:t>
            </a:r>
          </a:p>
          <a:p>
            <a:r>
              <a:rPr lang="ko-KR" altLang="en-US" dirty="0"/>
              <a:t>	</a:t>
            </a:r>
            <a:r>
              <a:rPr lang="ko-KR" altLang="en-US" dirty="0" err="1"/>
              <a:t>void</a:t>
            </a:r>
            <a:r>
              <a:rPr lang="ko-KR" altLang="en-US" dirty="0"/>
              <a:t> </a:t>
            </a:r>
            <a:r>
              <a:rPr lang="ko-KR" altLang="en-US" dirty="0" err="1"/>
              <a:t>print</a:t>
            </a:r>
            <a:r>
              <a:rPr lang="ko-KR" altLang="en-US" dirty="0"/>
              <a:t>() {</a:t>
            </a:r>
          </a:p>
          <a:p>
            <a:r>
              <a:rPr lang="ko-KR" altLang="en-US" dirty="0"/>
              <a:t>		</a:t>
            </a:r>
            <a:r>
              <a:rPr lang="ko-KR" altLang="en-US" dirty="0" err="1"/>
              <a:t>System.out.println</a:t>
            </a:r>
            <a:r>
              <a:rPr lang="ko-KR" altLang="en-US" dirty="0"/>
              <a:t>("=====================");</a:t>
            </a:r>
          </a:p>
          <a:p>
            <a:r>
              <a:rPr lang="ko-KR" altLang="en-US" dirty="0"/>
              <a:t>		</a:t>
            </a:r>
            <a:r>
              <a:rPr lang="ko-KR" altLang="en-US" dirty="0" err="1"/>
              <a:t>System.out.println</a:t>
            </a:r>
            <a:r>
              <a:rPr lang="ko-KR" altLang="en-US" dirty="0"/>
              <a:t>("종류 : "+</a:t>
            </a:r>
            <a:r>
              <a:rPr lang="ko-KR" altLang="en-US" dirty="0" err="1"/>
              <a:t>kind</a:t>
            </a:r>
            <a:r>
              <a:rPr lang="ko-KR" altLang="en-US" dirty="0"/>
              <a:t>);</a:t>
            </a:r>
          </a:p>
          <a:p>
            <a:r>
              <a:rPr lang="ko-KR" altLang="en-US" dirty="0"/>
              <a:t>		</a:t>
            </a:r>
            <a:r>
              <a:rPr lang="ko-KR" altLang="en-US" dirty="0" err="1"/>
              <a:t>System.out.println</a:t>
            </a:r>
            <a:r>
              <a:rPr lang="ko-KR" altLang="en-US" dirty="0"/>
              <a:t>("배기량 : "+</a:t>
            </a:r>
            <a:r>
              <a:rPr lang="ko-KR" altLang="en-US" dirty="0" err="1"/>
              <a:t>displacement</a:t>
            </a:r>
            <a:r>
              <a:rPr lang="ko-KR" altLang="en-US" dirty="0"/>
              <a:t>);</a:t>
            </a:r>
          </a:p>
          <a:p>
            <a:r>
              <a:rPr lang="ko-KR" altLang="en-US" dirty="0"/>
              <a:t>		</a:t>
            </a:r>
            <a:r>
              <a:rPr lang="ko-KR" altLang="en-US" dirty="0" err="1"/>
              <a:t>System.out.println</a:t>
            </a:r>
            <a:r>
              <a:rPr lang="ko-KR" altLang="en-US" dirty="0"/>
              <a:t>("색깔 : "+</a:t>
            </a:r>
            <a:r>
              <a:rPr lang="ko-KR" altLang="en-US" dirty="0" err="1"/>
              <a:t>color</a:t>
            </a:r>
            <a:r>
              <a:rPr lang="ko-KR" altLang="en-US" dirty="0"/>
              <a:t>);</a:t>
            </a:r>
          </a:p>
          <a:p>
            <a:r>
              <a:rPr lang="ko-KR" altLang="en-US" dirty="0"/>
              <a:t>	}</a:t>
            </a:r>
          </a:p>
          <a:p>
            <a:r>
              <a:rPr lang="ko-KR" altLang="en-US" dirty="0"/>
              <a:t>}</a:t>
            </a:r>
          </a:p>
        </p:txBody>
      </p:sp>
    </p:spTree>
    <p:extLst>
      <p:ext uri="{BB962C8B-B14F-4D97-AF65-F5344CB8AC3E}">
        <p14:creationId xmlns:p14="http://schemas.microsoft.com/office/powerpoint/2010/main" val="3705344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err="1" smtClean="0">
                <a:solidFill>
                  <a:schemeClr val="bg1"/>
                </a:solidFill>
                <a:latin typeface="굴림체" pitchFamily="49" charset="-127"/>
                <a:ea typeface="굴림체" pitchFamily="49" charset="-127"/>
              </a:rPr>
              <a:t>생성자</a:t>
            </a:r>
            <a:endParaRPr lang="en-US" altLang="ko-KR" sz="3600" dirty="0">
              <a:solidFill>
                <a:schemeClr val="bg1"/>
              </a:solidFill>
              <a:latin typeface="굴림체" pitchFamily="49" charset="-127"/>
              <a:ea typeface="굴림체" pitchFamily="49" charset="-127"/>
            </a:endParaRPr>
          </a:p>
        </p:txBody>
      </p:sp>
      <p:sp>
        <p:nvSpPr>
          <p:cNvPr id="3" name="직사각형 2"/>
          <p:cNvSpPr/>
          <p:nvPr/>
        </p:nvSpPr>
        <p:spPr>
          <a:xfrm>
            <a:off x="251520" y="1582341"/>
            <a:ext cx="8352928" cy="3416320"/>
          </a:xfrm>
          <a:prstGeom prst="rect">
            <a:avLst/>
          </a:prstGeom>
        </p:spPr>
        <p:txBody>
          <a:bodyPr wrap="square">
            <a:spAutoFit/>
          </a:bodyPr>
          <a:lstStyle/>
          <a:p>
            <a:endParaRPr lang="ko-KR" altLang="en-US" dirty="0"/>
          </a:p>
          <a:p>
            <a:r>
              <a:rPr lang="ko-KR" altLang="en-US" dirty="0" err="1"/>
              <a:t>public</a:t>
            </a:r>
            <a:r>
              <a:rPr lang="ko-KR" altLang="en-US" dirty="0"/>
              <a:t> </a:t>
            </a:r>
            <a:r>
              <a:rPr lang="ko-KR" altLang="en-US" dirty="0" err="1"/>
              <a:t>class</a:t>
            </a:r>
            <a:r>
              <a:rPr lang="ko-KR" altLang="en-US" dirty="0"/>
              <a:t> Const1 {</a:t>
            </a:r>
          </a:p>
          <a:p>
            <a:r>
              <a:rPr lang="ko-KR" altLang="en-US" dirty="0"/>
              <a:t>	</a:t>
            </a:r>
            <a:r>
              <a:rPr lang="ko-KR" altLang="en-US" dirty="0" err="1"/>
              <a:t>public</a:t>
            </a:r>
            <a:r>
              <a:rPr lang="ko-KR" altLang="en-US" dirty="0"/>
              <a:t> </a:t>
            </a:r>
            <a:r>
              <a:rPr lang="ko-KR" altLang="en-US" dirty="0" err="1"/>
              <a:t>static</a:t>
            </a:r>
            <a:r>
              <a:rPr lang="ko-KR" altLang="en-US" dirty="0"/>
              <a:t> </a:t>
            </a:r>
            <a:r>
              <a:rPr lang="ko-KR" altLang="en-US" dirty="0" err="1"/>
              <a:t>void</a:t>
            </a:r>
            <a:r>
              <a:rPr lang="ko-KR" altLang="en-US" dirty="0"/>
              <a:t> </a:t>
            </a:r>
            <a:r>
              <a:rPr lang="ko-KR" altLang="en-US" dirty="0" err="1"/>
              <a:t>main</a:t>
            </a:r>
            <a:r>
              <a:rPr lang="ko-KR" altLang="en-US" dirty="0"/>
              <a:t>(</a:t>
            </a:r>
            <a:r>
              <a:rPr lang="ko-KR" altLang="en-US" dirty="0" err="1"/>
              <a:t>String</a:t>
            </a:r>
            <a:r>
              <a:rPr lang="ko-KR" altLang="en-US" dirty="0"/>
              <a:t>[] </a:t>
            </a:r>
            <a:r>
              <a:rPr lang="ko-KR" altLang="en-US" dirty="0" err="1"/>
              <a:t>args</a:t>
            </a:r>
            <a:r>
              <a:rPr lang="ko-KR" altLang="en-US" dirty="0"/>
              <a:t>) {</a:t>
            </a:r>
          </a:p>
          <a:p>
            <a:r>
              <a:rPr lang="ko-KR" altLang="en-US" dirty="0"/>
              <a:t>		Car4 c1 = </a:t>
            </a:r>
            <a:r>
              <a:rPr lang="ko-KR" altLang="en-US" dirty="0" err="1"/>
              <a:t>new</a:t>
            </a:r>
            <a:r>
              <a:rPr lang="ko-KR" altLang="en-US" dirty="0"/>
              <a:t> Car4(); </a:t>
            </a:r>
          </a:p>
          <a:p>
            <a:r>
              <a:rPr lang="ko-KR" altLang="en-US" dirty="0"/>
              <a:t>		c1.color = "파랑"; </a:t>
            </a:r>
            <a:endParaRPr lang="en-US" altLang="ko-KR" dirty="0" smtClean="0"/>
          </a:p>
          <a:p>
            <a:r>
              <a:rPr lang="en-US" altLang="ko-KR" dirty="0"/>
              <a:t>	</a:t>
            </a:r>
            <a:r>
              <a:rPr lang="en-US" altLang="ko-KR" dirty="0" smtClean="0"/>
              <a:t>	</a:t>
            </a:r>
            <a:r>
              <a:rPr lang="ko-KR" altLang="en-US" dirty="0" smtClean="0"/>
              <a:t>c1.displacement=1000;</a:t>
            </a:r>
            <a:endParaRPr lang="en-US" altLang="ko-KR" dirty="0" smtClean="0"/>
          </a:p>
          <a:p>
            <a:r>
              <a:rPr lang="en-US" altLang="ko-KR" dirty="0"/>
              <a:t>	</a:t>
            </a:r>
            <a:r>
              <a:rPr lang="en-US" altLang="ko-KR" dirty="0" smtClean="0"/>
              <a:t>	</a:t>
            </a:r>
            <a:r>
              <a:rPr lang="ko-KR" altLang="en-US" dirty="0" smtClean="0"/>
              <a:t>c1.kind</a:t>
            </a:r>
            <a:r>
              <a:rPr lang="ko-KR" altLang="en-US" dirty="0"/>
              <a:t>="모닝";	</a:t>
            </a:r>
            <a:endParaRPr lang="en-US" altLang="ko-KR" dirty="0" smtClean="0"/>
          </a:p>
          <a:p>
            <a:r>
              <a:rPr lang="en-US" altLang="ko-KR" dirty="0"/>
              <a:t>	</a:t>
            </a:r>
            <a:r>
              <a:rPr lang="en-US" altLang="ko-KR" dirty="0" smtClean="0"/>
              <a:t>	</a:t>
            </a:r>
            <a:r>
              <a:rPr lang="ko-KR" altLang="en-US" dirty="0" smtClean="0"/>
              <a:t>c1.print</a:t>
            </a:r>
            <a:r>
              <a:rPr lang="ko-KR" altLang="en-US" dirty="0"/>
              <a:t>();</a:t>
            </a:r>
          </a:p>
          <a:p>
            <a:r>
              <a:rPr lang="ko-KR" altLang="en-US" dirty="0"/>
              <a:t>		Car4 c2 = </a:t>
            </a:r>
            <a:r>
              <a:rPr lang="ko-KR" altLang="en-US" dirty="0" err="1"/>
              <a:t>new</a:t>
            </a:r>
            <a:r>
              <a:rPr lang="ko-KR" altLang="en-US" dirty="0"/>
              <a:t> Car4("노랑",2000,"소나타");</a:t>
            </a:r>
          </a:p>
          <a:p>
            <a:r>
              <a:rPr lang="ko-KR" altLang="en-US" dirty="0"/>
              <a:t>		c2.print();</a:t>
            </a:r>
          </a:p>
          <a:p>
            <a:r>
              <a:rPr lang="ko-KR" altLang="en-US" dirty="0"/>
              <a:t>	}</a:t>
            </a:r>
          </a:p>
          <a:p>
            <a:r>
              <a:rPr lang="ko-KR" altLang="en-US" dirty="0"/>
              <a:t>}</a:t>
            </a:r>
          </a:p>
        </p:txBody>
      </p:sp>
    </p:spTree>
    <p:extLst>
      <p:ext uri="{BB962C8B-B14F-4D97-AF65-F5344CB8AC3E}">
        <p14:creationId xmlns:p14="http://schemas.microsoft.com/office/powerpoint/2010/main" val="12411845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클래스의 계층 구조</a:t>
            </a:r>
            <a:endParaRPr lang="en-US" altLang="ko-KR" sz="3600" dirty="0">
              <a:solidFill>
                <a:schemeClr val="bg1"/>
              </a:solidFill>
              <a:latin typeface="굴림체" pitchFamily="49" charset="-127"/>
              <a:ea typeface="굴림체" pitchFamily="49" charset="-127"/>
            </a:endParaRPr>
          </a:p>
        </p:txBody>
      </p:sp>
      <p:sp>
        <p:nvSpPr>
          <p:cNvPr id="4" name="직사각형 3"/>
          <p:cNvSpPr/>
          <p:nvPr/>
        </p:nvSpPr>
        <p:spPr>
          <a:xfrm>
            <a:off x="179512" y="1412776"/>
            <a:ext cx="8784976" cy="1034129"/>
          </a:xfrm>
          <a:prstGeom prst="rect">
            <a:avLst/>
          </a:prstGeom>
        </p:spPr>
        <p:txBody>
          <a:bodyPr wrap="square">
            <a:spAutoFit/>
          </a:bodyPr>
          <a:lstStyle/>
          <a:p>
            <a:pPr eaLnBrk="1" latinLnBrk="1" hangingPunct="1">
              <a:spcBef>
                <a:spcPct val="20000"/>
              </a:spcBef>
              <a:buClr>
                <a:schemeClr val="accent1"/>
              </a:buClr>
              <a:buSzPct val="75000"/>
              <a:buFont typeface="Monotype Sorts" pitchFamily="2" charset="2"/>
              <a:buChar char="b"/>
            </a:pPr>
            <a:r>
              <a:rPr kumimoji="1" lang="ko-KR" altLang="en-US" dirty="0">
                <a:latin typeface="굴림체" panose="020B0609000101010101" pitchFamily="49" charset="-127"/>
                <a:ea typeface="굴림체" panose="020B0609000101010101" pitchFamily="49" charset="-127"/>
              </a:rPr>
              <a:t>새로운 클래스를 생성할 때 기존 클래스의 하위 클래스로 선언할 수 있다.</a:t>
            </a:r>
          </a:p>
          <a:p>
            <a:pPr eaLnBrk="1" latinLnBrk="1" hangingPunct="1">
              <a:spcBef>
                <a:spcPct val="20000"/>
              </a:spcBef>
              <a:buClr>
                <a:schemeClr val="accent1"/>
              </a:buClr>
              <a:buSzPct val="75000"/>
              <a:buFont typeface="Monotype Sorts" pitchFamily="2" charset="2"/>
              <a:buChar char="b"/>
            </a:pPr>
            <a:r>
              <a:rPr kumimoji="1" lang="ko-KR" altLang="en-US" dirty="0">
                <a:latin typeface="굴림체" panose="020B0609000101010101" pitchFamily="49" charset="-127"/>
                <a:ea typeface="굴림체" panose="020B0609000101010101" pitchFamily="49" charset="-127"/>
              </a:rPr>
              <a:t>새로운 클래스에 속성이나 </a:t>
            </a:r>
            <a:r>
              <a:rPr kumimoji="1" lang="ko-KR" altLang="en-US" dirty="0" err="1">
                <a:latin typeface="굴림체" panose="020B0609000101010101" pitchFamily="49" charset="-127"/>
                <a:ea typeface="굴림체" panose="020B0609000101010101" pitchFamily="49" charset="-127"/>
              </a:rPr>
              <a:t>메소드를</a:t>
            </a:r>
            <a:r>
              <a:rPr kumimoji="1" lang="ko-KR" altLang="en-US" dirty="0">
                <a:latin typeface="굴림체" panose="020B0609000101010101" pitchFamily="49" charset="-127"/>
                <a:ea typeface="굴림체" panose="020B0609000101010101" pitchFamily="49" charset="-127"/>
              </a:rPr>
              <a:t> 추가하여 기존 클래스를 확장할 수 있다.</a:t>
            </a:r>
          </a:p>
          <a:p>
            <a:pPr eaLnBrk="1" latinLnBrk="1" hangingPunct="1">
              <a:spcBef>
                <a:spcPct val="20000"/>
              </a:spcBef>
              <a:buClr>
                <a:schemeClr val="accent1"/>
              </a:buClr>
              <a:buSzPct val="75000"/>
              <a:buFont typeface="Monotype Sorts" pitchFamily="2" charset="2"/>
              <a:buChar char="b"/>
            </a:pPr>
            <a:r>
              <a:rPr kumimoji="1" lang="ko-KR" altLang="en-US" dirty="0">
                <a:latin typeface="굴림체" panose="020B0609000101010101" pitchFamily="49" charset="-127"/>
                <a:ea typeface="굴림체" panose="020B0609000101010101" pitchFamily="49" charset="-127"/>
              </a:rPr>
              <a:t>클래스는 계층구조를 이룬다</a:t>
            </a:r>
            <a:endParaRPr lang="ko-KR" altLang="en-US" dirty="0"/>
          </a:p>
        </p:txBody>
      </p:sp>
      <p:sp>
        <p:nvSpPr>
          <p:cNvPr id="6" name="Text Box 24"/>
          <p:cNvSpPr txBox="1">
            <a:spLocks noChangeArrowheads="1"/>
          </p:cNvSpPr>
          <p:nvPr/>
        </p:nvSpPr>
        <p:spPr bwMode="auto">
          <a:xfrm>
            <a:off x="7043769" y="2728079"/>
            <a:ext cx="1920719" cy="3293209"/>
          </a:xfrm>
          <a:prstGeom prst="rect">
            <a:avLst/>
          </a:prstGeom>
          <a:noFill/>
          <a:ln w="9525">
            <a:solidFill>
              <a:schemeClr val="tx1"/>
            </a:solidFill>
            <a:miter lim="800000"/>
            <a:headEnd/>
            <a:tailEnd/>
          </a:ln>
        </p:spPr>
        <p:txBody>
          <a:bodyPr wrap="none">
            <a:spAutoFit/>
          </a:bodyPr>
          <a:lstStyle/>
          <a:p>
            <a:pPr eaLnBrk="1" latinLnBrk="1" hangingPunct="1"/>
            <a:r>
              <a:rPr kumimoji="1" lang="ko-KR" altLang="en-US" sz="1600" b="1" dirty="0">
                <a:latin typeface="굴림체" panose="020B0609000101010101" pitchFamily="49" charset="-127"/>
                <a:ea typeface="굴림체" panose="020B0609000101010101" pitchFamily="49" charset="-127"/>
              </a:rPr>
              <a:t>일반화</a:t>
            </a:r>
          </a:p>
          <a:p>
            <a:pPr eaLnBrk="1" latinLnBrk="1" hangingPunct="1"/>
            <a:r>
              <a:rPr kumimoji="1" lang="ko-KR" altLang="en-US" sz="1600" b="1" dirty="0">
                <a:latin typeface="굴림체" panose="020B0609000101010101" pitchFamily="49" charset="-127"/>
                <a:ea typeface="굴림체" panose="020B0609000101010101" pitchFamily="49" charset="-127"/>
              </a:rPr>
              <a:t> - 공통 속성 가짐</a:t>
            </a:r>
          </a:p>
          <a:p>
            <a:pPr eaLnBrk="1" latinLnBrk="1" hangingPunct="1"/>
            <a:r>
              <a:rPr kumimoji="1" lang="ko-KR" altLang="en-US" sz="1600" b="1" dirty="0">
                <a:latin typeface="굴림체" panose="020B0609000101010101" pitchFamily="49" charset="-127"/>
                <a:ea typeface="굴림체" panose="020B0609000101010101" pitchFamily="49" charset="-127"/>
              </a:rPr>
              <a:t> - 속성이 간단</a:t>
            </a:r>
          </a:p>
          <a:p>
            <a:pPr eaLnBrk="1" latinLnBrk="1" hangingPunct="1"/>
            <a:endParaRPr kumimoji="1" lang="ko-KR" altLang="en-US" sz="1600" b="1" dirty="0">
              <a:latin typeface="굴림체" panose="020B0609000101010101" pitchFamily="49" charset="-127"/>
              <a:ea typeface="굴림체" panose="020B0609000101010101" pitchFamily="49" charset="-127"/>
            </a:endParaRPr>
          </a:p>
          <a:p>
            <a:pPr eaLnBrk="1" latinLnBrk="1" hangingPunct="1"/>
            <a:endParaRPr kumimoji="1" lang="ko-KR" altLang="en-US" sz="1600" b="1" dirty="0">
              <a:latin typeface="굴림체" panose="020B0609000101010101" pitchFamily="49" charset="-127"/>
              <a:ea typeface="굴림체" panose="020B0609000101010101" pitchFamily="49" charset="-127"/>
            </a:endParaRPr>
          </a:p>
          <a:p>
            <a:pPr eaLnBrk="1" latinLnBrk="1" hangingPunct="1"/>
            <a:endParaRPr kumimoji="1" lang="ko-KR" altLang="en-US" sz="1600" b="1" dirty="0">
              <a:latin typeface="굴림체" panose="020B0609000101010101" pitchFamily="49" charset="-127"/>
              <a:ea typeface="굴림체" panose="020B0609000101010101" pitchFamily="49" charset="-127"/>
            </a:endParaRPr>
          </a:p>
          <a:p>
            <a:pPr eaLnBrk="1" latinLnBrk="1" hangingPunct="1"/>
            <a:endParaRPr kumimoji="1" lang="ko-KR" altLang="en-US" sz="1600" b="1" dirty="0">
              <a:latin typeface="굴림체" panose="020B0609000101010101" pitchFamily="49" charset="-127"/>
              <a:ea typeface="굴림체" panose="020B0609000101010101" pitchFamily="49" charset="-127"/>
            </a:endParaRPr>
          </a:p>
          <a:p>
            <a:pPr eaLnBrk="1" latinLnBrk="1" hangingPunct="1"/>
            <a:endParaRPr kumimoji="1" lang="ko-KR" altLang="en-US" sz="1600" b="1" dirty="0">
              <a:latin typeface="굴림체" panose="020B0609000101010101" pitchFamily="49" charset="-127"/>
              <a:ea typeface="굴림체" panose="020B0609000101010101" pitchFamily="49" charset="-127"/>
            </a:endParaRPr>
          </a:p>
          <a:p>
            <a:pPr eaLnBrk="1" latinLnBrk="1" hangingPunct="1"/>
            <a:endParaRPr kumimoji="1" lang="ko-KR" altLang="en-US" sz="1600" b="1" dirty="0">
              <a:latin typeface="굴림체" panose="020B0609000101010101" pitchFamily="49" charset="-127"/>
              <a:ea typeface="굴림체" panose="020B0609000101010101" pitchFamily="49" charset="-127"/>
            </a:endParaRPr>
          </a:p>
          <a:p>
            <a:pPr eaLnBrk="1" latinLnBrk="1" hangingPunct="1"/>
            <a:r>
              <a:rPr kumimoji="1" lang="ko-KR" altLang="en-US" sz="1600" b="1" dirty="0">
                <a:latin typeface="굴림체" panose="020B0609000101010101" pitchFamily="49" charset="-127"/>
                <a:ea typeface="굴림체" panose="020B0609000101010101" pitchFamily="49" charset="-127"/>
              </a:rPr>
              <a:t>특수화</a:t>
            </a:r>
          </a:p>
          <a:p>
            <a:pPr eaLnBrk="1" latinLnBrk="1" hangingPunct="1"/>
            <a:r>
              <a:rPr kumimoji="1" lang="ko-KR" altLang="en-US" sz="1600" b="1" dirty="0">
                <a:latin typeface="굴림체" panose="020B0609000101010101" pitchFamily="49" charset="-127"/>
                <a:ea typeface="굴림체" panose="020B0609000101010101" pitchFamily="49" charset="-127"/>
              </a:rPr>
              <a:t> - 상위속성 상속</a:t>
            </a:r>
          </a:p>
          <a:p>
            <a:pPr eaLnBrk="1" latinLnBrk="1" hangingPunct="1"/>
            <a:r>
              <a:rPr kumimoji="1" lang="ko-KR" altLang="en-US" sz="1600" b="1" dirty="0">
                <a:latin typeface="굴림체" panose="020B0609000101010101" pitchFamily="49" charset="-127"/>
                <a:ea typeface="굴림체" panose="020B0609000101010101" pitchFamily="49" charset="-127"/>
              </a:rPr>
              <a:t> - 개별속성 추가</a:t>
            </a:r>
          </a:p>
          <a:p>
            <a:pPr eaLnBrk="1" latinLnBrk="1" hangingPunct="1"/>
            <a:r>
              <a:rPr kumimoji="1" lang="ko-KR" altLang="en-US" sz="1600" b="1" dirty="0">
                <a:latin typeface="굴림체" panose="020B0609000101010101" pitchFamily="49" charset="-127"/>
                <a:ea typeface="굴림체" panose="020B0609000101010101" pitchFamily="49" charset="-127"/>
              </a:rPr>
              <a:t> - 속성이 많다</a:t>
            </a:r>
          </a:p>
        </p:txBody>
      </p:sp>
      <p:sp>
        <p:nvSpPr>
          <p:cNvPr id="7" name="Freeform 4"/>
          <p:cNvSpPr>
            <a:spLocks/>
          </p:cNvSpPr>
          <p:nvPr/>
        </p:nvSpPr>
        <p:spPr bwMode="auto">
          <a:xfrm>
            <a:off x="395288" y="2571328"/>
            <a:ext cx="6172200" cy="3784600"/>
          </a:xfrm>
          <a:custGeom>
            <a:avLst/>
            <a:gdLst>
              <a:gd name="T0" fmla="*/ 2147483647 w 3912"/>
              <a:gd name="T1" fmla="*/ 2147483647 h 2384"/>
              <a:gd name="T2" fmla="*/ 2147483647 w 3912"/>
              <a:gd name="T3" fmla="*/ 2147483647 h 2384"/>
              <a:gd name="T4" fmla="*/ 2147483647 w 3912"/>
              <a:gd name="T5" fmla="*/ 2147483647 h 2384"/>
              <a:gd name="T6" fmla="*/ 2147483647 w 3912"/>
              <a:gd name="T7" fmla="*/ 2147483647 h 2384"/>
              <a:gd name="T8" fmla="*/ 2147483647 w 3912"/>
              <a:gd name="T9" fmla="*/ 2147483647 h 2384"/>
              <a:gd name="T10" fmla="*/ 2147483647 w 3912"/>
              <a:gd name="T11" fmla="*/ 2147483647 h 2384"/>
              <a:gd name="T12" fmla="*/ 2147483647 w 3912"/>
              <a:gd name="T13" fmla="*/ 2147483647 h 2384"/>
              <a:gd name="T14" fmla="*/ 2147483647 w 3912"/>
              <a:gd name="T15" fmla="*/ 2147483647 h 2384"/>
              <a:gd name="T16" fmla="*/ 2147483647 w 3912"/>
              <a:gd name="T17" fmla="*/ 2147483647 h 2384"/>
              <a:gd name="T18" fmla="*/ 2147483647 w 3912"/>
              <a:gd name="T19" fmla="*/ 2147483647 h 23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12"/>
              <a:gd name="T31" fmla="*/ 0 h 2384"/>
              <a:gd name="T32" fmla="*/ 3912 w 3912"/>
              <a:gd name="T33" fmla="*/ 2384 h 23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12" h="2384">
                <a:moveTo>
                  <a:pt x="408" y="1952"/>
                </a:moveTo>
                <a:cubicBezTo>
                  <a:pt x="184" y="1800"/>
                  <a:pt x="0" y="1648"/>
                  <a:pt x="24" y="1424"/>
                </a:cubicBezTo>
                <a:cubicBezTo>
                  <a:pt x="48" y="1200"/>
                  <a:pt x="336" y="800"/>
                  <a:pt x="552" y="608"/>
                </a:cubicBezTo>
                <a:cubicBezTo>
                  <a:pt x="768" y="416"/>
                  <a:pt x="1032" y="360"/>
                  <a:pt x="1320" y="272"/>
                </a:cubicBezTo>
                <a:cubicBezTo>
                  <a:pt x="1608" y="184"/>
                  <a:pt x="1920" y="0"/>
                  <a:pt x="2280" y="80"/>
                </a:cubicBezTo>
                <a:cubicBezTo>
                  <a:pt x="2640" y="160"/>
                  <a:pt x="3208" y="616"/>
                  <a:pt x="3480" y="752"/>
                </a:cubicBezTo>
                <a:cubicBezTo>
                  <a:pt x="3752" y="888"/>
                  <a:pt x="3912" y="744"/>
                  <a:pt x="3912" y="896"/>
                </a:cubicBezTo>
                <a:cubicBezTo>
                  <a:pt x="3912" y="1048"/>
                  <a:pt x="3904" y="1424"/>
                  <a:pt x="3480" y="1664"/>
                </a:cubicBezTo>
                <a:cubicBezTo>
                  <a:pt x="3056" y="1904"/>
                  <a:pt x="1880" y="2288"/>
                  <a:pt x="1368" y="2336"/>
                </a:cubicBezTo>
                <a:cubicBezTo>
                  <a:pt x="856" y="2384"/>
                  <a:pt x="632" y="2104"/>
                  <a:pt x="408" y="1952"/>
                </a:cubicBezTo>
                <a:close/>
              </a:path>
            </a:pathLst>
          </a:custGeom>
          <a:solidFill>
            <a:srgbClr val="FFCC66"/>
          </a:solidFill>
          <a:ln w="9525">
            <a:solidFill>
              <a:schemeClr val="tx1"/>
            </a:solidFill>
            <a:round/>
            <a:headEnd/>
            <a:tailEnd/>
          </a:ln>
        </p:spPr>
        <p:txBody>
          <a:bodyPr wrap="none" anchor="ctr"/>
          <a:lstStyle/>
          <a:p>
            <a:endParaRPr lang="ko-KR" altLang="en-US"/>
          </a:p>
        </p:txBody>
      </p:sp>
      <p:sp>
        <p:nvSpPr>
          <p:cNvPr id="8" name="Rectangle 5"/>
          <p:cNvSpPr>
            <a:spLocks noChangeArrowheads="1"/>
          </p:cNvSpPr>
          <p:nvPr/>
        </p:nvSpPr>
        <p:spPr bwMode="auto">
          <a:xfrm>
            <a:off x="2986088" y="3180928"/>
            <a:ext cx="990600" cy="381000"/>
          </a:xfrm>
          <a:prstGeom prst="rect">
            <a:avLst/>
          </a:prstGeom>
          <a:solidFill>
            <a:schemeClr val="bg1"/>
          </a:solidFill>
          <a:ln w="9525">
            <a:solidFill>
              <a:schemeClr val="tx1"/>
            </a:solidFill>
            <a:miter lim="800000"/>
            <a:headEnd/>
            <a:tailEnd/>
          </a:ln>
        </p:spPr>
        <p:txBody>
          <a:bodyPr wrap="none" anchor="ctr"/>
          <a:lstStyle/>
          <a:p>
            <a:pPr algn="ctr" eaLnBrk="1" latinLnBrk="1" hangingPunct="1"/>
            <a:r>
              <a:rPr kumimoji="1" lang="ko-KR" altLang="en-US" sz="1600" b="1">
                <a:ea typeface="돋움체" pitchFamily="49" charset="-127"/>
              </a:rPr>
              <a:t>동물</a:t>
            </a:r>
          </a:p>
        </p:txBody>
      </p:sp>
      <p:sp>
        <p:nvSpPr>
          <p:cNvPr id="9" name="Rectangle 6"/>
          <p:cNvSpPr>
            <a:spLocks noChangeArrowheads="1"/>
          </p:cNvSpPr>
          <p:nvPr/>
        </p:nvSpPr>
        <p:spPr bwMode="auto">
          <a:xfrm>
            <a:off x="1081088" y="3942928"/>
            <a:ext cx="990600" cy="381000"/>
          </a:xfrm>
          <a:prstGeom prst="rect">
            <a:avLst/>
          </a:prstGeom>
          <a:solidFill>
            <a:schemeClr val="bg1"/>
          </a:solidFill>
          <a:ln w="9525">
            <a:solidFill>
              <a:schemeClr val="tx1"/>
            </a:solidFill>
            <a:miter lim="800000"/>
            <a:headEnd/>
            <a:tailEnd/>
          </a:ln>
        </p:spPr>
        <p:txBody>
          <a:bodyPr wrap="none" anchor="ctr"/>
          <a:lstStyle/>
          <a:p>
            <a:pPr algn="ctr" eaLnBrk="1" latinLnBrk="1" hangingPunct="1"/>
            <a:r>
              <a:rPr kumimoji="1" lang="ko-KR" altLang="en-US" sz="1600" b="1" dirty="0">
                <a:ea typeface="돋움체" pitchFamily="49" charset="-127"/>
              </a:rPr>
              <a:t>조류</a:t>
            </a:r>
          </a:p>
        </p:txBody>
      </p:sp>
      <p:sp>
        <p:nvSpPr>
          <p:cNvPr id="10" name="Rectangle 7"/>
          <p:cNvSpPr>
            <a:spLocks noChangeArrowheads="1"/>
          </p:cNvSpPr>
          <p:nvPr/>
        </p:nvSpPr>
        <p:spPr bwMode="auto">
          <a:xfrm>
            <a:off x="5043488" y="3942928"/>
            <a:ext cx="990600" cy="381000"/>
          </a:xfrm>
          <a:prstGeom prst="rect">
            <a:avLst/>
          </a:prstGeom>
          <a:solidFill>
            <a:schemeClr val="bg1"/>
          </a:solidFill>
          <a:ln w="9525">
            <a:solidFill>
              <a:schemeClr val="tx1"/>
            </a:solidFill>
            <a:miter lim="800000"/>
            <a:headEnd/>
            <a:tailEnd/>
          </a:ln>
        </p:spPr>
        <p:txBody>
          <a:bodyPr wrap="none" anchor="ctr"/>
          <a:lstStyle/>
          <a:p>
            <a:pPr algn="ctr" eaLnBrk="1" latinLnBrk="1" hangingPunct="1"/>
            <a:r>
              <a:rPr kumimoji="1" lang="ko-KR" altLang="en-US" sz="1600" b="1" dirty="0">
                <a:ea typeface="돋움체" pitchFamily="49" charset="-127"/>
              </a:rPr>
              <a:t>양서류</a:t>
            </a:r>
          </a:p>
        </p:txBody>
      </p:sp>
      <p:sp>
        <p:nvSpPr>
          <p:cNvPr id="11" name="Rectangle 8"/>
          <p:cNvSpPr>
            <a:spLocks noChangeArrowheads="1"/>
          </p:cNvSpPr>
          <p:nvPr/>
        </p:nvSpPr>
        <p:spPr bwMode="auto">
          <a:xfrm>
            <a:off x="3748088" y="3942928"/>
            <a:ext cx="990600" cy="381000"/>
          </a:xfrm>
          <a:prstGeom prst="rect">
            <a:avLst/>
          </a:prstGeom>
          <a:solidFill>
            <a:schemeClr val="bg1"/>
          </a:solidFill>
          <a:ln w="9525">
            <a:solidFill>
              <a:schemeClr val="tx1"/>
            </a:solidFill>
            <a:miter lim="800000"/>
            <a:headEnd/>
            <a:tailEnd/>
          </a:ln>
        </p:spPr>
        <p:txBody>
          <a:bodyPr wrap="none" anchor="ctr"/>
          <a:lstStyle/>
          <a:p>
            <a:pPr algn="ctr" eaLnBrk="1" latinLnBrk="1" hangingPunct="1"/>
            <a:r>
              <a:rPr kumimoji="1" lang="ko-KR" altLang="en-US" sz="1600" b="1" dirty="0">
                <a:ea typeface="돋움체" pitchFamily="49" charset="-127"/>
              </a:rPr>
              <a:t>어류</a:t>
            </a:r>
          </a:p>
        </p:txBody>
      </p:sp>
      <p:sp>
        <p:nvSpPr>
          <p:cNvPr id="12" name="Rectangle 9"/>
          <p:cNvSpPr>
            <a:spLocks noChangeArrowheads="1"/>
          </p:cNvSpPr>
          <p:nvPr/>
        </p:nvSpPr>
        <p:spPr bwMode="auto">
          <a:xfrm>
            <a:off x="2452688" y="3942928"/>
            <a:ext cx="990600" cy="381000"/>
          </a:xfrm>
          <a:prstGeom prst="rect">
            <a:avLst/>
          </a:prstGeom>
          <a:solidFill>
            <a:schemeClr val="bg1"/>
          </a:solidFill>
          <a:ln w="9525">
            <a:solidFill>
              <a:schemeClr val="tx1"/>
            </a:solidFill>
            <a:miter lim="800000"/>
            <a:headEnd/>
            <a:tailEnd/>
          </a:ln>
        </p:spPr>
        <p:txBody>
          <a:bodyPr wrap="none" anchor="ctr"/>
          <a:lstStyle/>
          <a:p>
            <a:pPr algn="ctr" eaLnBrk="1" latinLnBrk="1" hangingPunct="1"/>
            <a:r>
              <a:rPr kumimoji="1" lang="ko-KR" altLang="en-US" sz="1600" b="1" dirty="0">
                <a:ea typeface="돋움체" pitchFamily="49" charset="-127"/>
              </a:rPr>
              <a:t>포유류</a:t>
            </a:r>
          </a:p>
        </p:txBody>
      </p:sp>
      <p:sp>
        <p:nvSpPr>
          <p:cNvPr id="13" name="Rectangle 10"/>
          <p:cNvSpPr>
            <a:spLocks noChangeArrowheads="1"/>
          </p:cNvSpPr>
          <p:nvPr/>
        </p:nvSpPr>
        <p:spPr bwMode="auto">
          <a:xfrm>
            <a:off x="3976688" y="4933528"/>
            <a:ext cx="990600" cy="381000"/>
          </a:xfrm>
          <a:prstGeom prst="rect">
            <a:avLst/>
          </a:prstGeom>
          <a:solidFill>
            <a:schemeClr val="bg1"/>
          </a:solidFill>
          <a:ln w="9525">
            <a:solidFill>
              <a:schemeClr val="tx1"/>
            </a:solidFill>
            <a:miter lim="800000"/>
            <a:headEnd/>
            <a:tailEnd/>
          </a:ln>
        </p:spPr>
        <p:txBody>
          <a:bodyPr wrap="none" anchor="ctr"/>
          <a:lstStyle/>
          <a:p>
            <a:pPr algn="ctr" eaLnBrk="1" latinLnBrk="1" hangingPunct="1"/>
            <a:r>
              <a:rPr kumimoji="1" lang="ko-KR" altLang="en-US" sz="1600" b="1" dirty="0">
                <a:ea typeface="돋움체" pitchFamily="49" charset="-127"/>
              </a:rPr>
              <a:t>코끼리</a:t>
            </a:r>
          </a:p>
        </p:txBody>
      </p:sp>
      <p:sp>
        <p:nvSpPr>
          <p:cNvPr id="14" name="Rectangle 11"/>
          <p:cNvSpPr>
            <a:spLocks noChangeArrowheads="1"/>
          </p:cNvSpPr>
          <p:nvPr/>
        </p:nvSpPr>
        <p:spPr bwMode="auto">
          <a:xfrm>
            <a:off x="2681288" y="4933528"/>
            <a:ext cx="990600" cy="381000"/>
          </a:xfrm>
          <a:prstGeom prst="rect">
            <a:avLst/>
          </a:prstGeom>
          <a:solidFill>
            <a:schemeClr val="bg1"/>
          </a:solidFill>
          <a:ln w="9525">
            <a:solidFill>
              <a:schemeClr val="tx1"/>
            </a:solidFill>
            <a:miter lim="800000"/>
            <a:headEnd/>
            <a:tailEnd/>
          </a:ln>
        </p:spPr>
        <p:txBody>
          <a:bodyPr wrap="none" anchor="ctr"/>
          <a:lstStyle/>
          <a:p>
            <a:pPr algn="ctr" eaLnBrk="1" latinLnBrk="1" hangingPunct="1"/>
            <a:r>
              <a:rPr kumimoji="1" lang="ko-KR" altLang="en-US" sz="1600" b="1" dirty="0">
                <a:ea typeface="돋움체" pitchFamily="49" charset="-127"/>
              </a:rPr>
              <a:t>사자</a:t>
            </a:r>
          </a:p>
        </p:txBody>
      </p:sp>
      <p:sp>
        <p:nvSpPr>
          <p:cNvPr id="15" name="Rectangle 12"/>
          <p:cNvSpPr>
            <a:spLocks noChangeArrowheads="1"/>
          </p:cNvSpPr>
          <p:nvPr/>
        </p:nvSpPr>
        <p:spPr bwMode="auto">
          <a:xfrm>
            <a:off x="1385888" y="4933528"/>
            <a:ext cx="990600" cy="381000"/>
          </a:xfrm>
          <a:prstGeom prst="rect">
            <a:avLst/>
          </a:prstGeom>
          <a:solidFill>
            <a:schemeClr val="bg1"/>
          </a:solidFill>
          <a:ln w="9525">
            <a:solidFill>
              <a:schemeClr val="tx1"/>
            </a:solidFill>
            <a:miter lim="800000"/>
            <a:headEnd/>
            <a:tailEnd/>
          </a:ln>
        </p:spPr>
        <p:txBody>
          <a:bodyPr wrap="none" anchor="ctr"/>
          <a:lstStyle/>
          <a:p>
            <a:pPr algn="ctr" eaLnBrk="1" latinLnBrk="1" hangingPunct="1"/>
            <a:r>
              <a:rPr kumimoji="1" lang="ko-KR" altLang="en-US" sz="1600" b="1" dirty="0">
                <a:ea typeface="돋움체" pitchFamily="49" charset="-127"/>
              </a:rPr>
              <a:t>사람</a:t>
            </a:r>
          </a:p>
        </p:txBody>
      </p:sp>
      <p:sp>
        <p:nvSpPr>
          <p:cNvPr id="16" name="Rectangle 13"/>
          <p:cNvSpPr>
            <a:spLocks noChangeArrowheads="1"/>
          </p:cNvSpPr>
          <p:nvPr/>
        </p:nvSpPr>
        <p:spPr bwMode="auto">
          <a:xfrm>
            <a:off x="4357688" y="2266528"/>
            <a:ext cx="990600" cy="381000"/>
          </a:xfrm>
          <a:prstGeom prst="rect">
            <a:avLst/>
          </a:prstGeom>
          <a:solidFill>
            <a:schemeClr val="bg1"/>
          </a:solidFill>
          <a:ln w="9525">
            <a:solidFill>
              <a:schemeClr val="tx1"/>
            </a:solidFill>
            <a:miter lim="800000"/>
            <a:headEnd/>
            <a:tailEnd/>
          </a:ln>
        </p:spPr>
        <p:txBody>
          <a:bodyPr wrap="none" anchor="ctr"/>
          <a:lstStyle/>
          <a:p>
            <a:pPr algn="ctr" eaLnBrk="1" latinLnBrk="1" hangingPunct="1"/>
            <a:r>
              <a:rPr kumimoji="1" lang="ko-KR" altLang="en-US" sz="1600" b="1">
                <a:ea typeface="돋움체" pitchFamily="49" charset="-127"/>
              </a:rPr>
              <a:t>생물</a:t>
            </a:r>
          </a:p>
        </p:txBody>
      </p:sp>
      <p:sp>
        <p:nvSpPr>
          <p:cNvPr id="17" name="Rectangle 14"/>
          <p:cNvSpPr>
            <a:spLocks noChangeArrowheads="1"/>
          </p:cNvSpPr>
          <p:nvPr/>
        </p:nvSpPr>
        <p:spPr bwMode="auto">
          <a:xfrm>
            <a:off x="5729288" y="3180928"/>
            <a:ext cx="990600" cy="381000"/>
          </a:xfrm>
          <a:prstGeom prst="rect">
            <a:avLst/>
          </a:prstGeom>
          <a:solidFill>
            <a:schemeClr val="bg1"/>
          </a:solidFill>
          <a:ln w="9525">
            <a:solidFill>
              <a:schemeClr val="tx1"/>
            </a:solidFill>
            <a:miter lim="800000"/>
            <a:headEnd/>
            <a:tailEnd/>
          </a:ln>
        </p:spPr>
        <p:txBody>
          <a:bodyPr wrap="none" anchor="ctr"/>
          <a:lstStyle/>
          <a:p>
            <a:pPr algn="ctr" eaLnBrk="1" latinLnBrk="1" hangingPunct="1"/>
            <a:r>
              <a:rPr kumimoji="1" lang="ko-KR" altLang="en-US" sz="1600" b="1" dirty="0">
                <a:ea typeface="돋움체" pitchFamily="49" charset="-127"/>
              </a:rPr>
              <a:t>식물</a:t>
            </a:r>
          </a:p>
        </p:txBody>
      </p:sp>
      <p:sp>
        <p:nvSpPr>
          <p:cNvPr id="18" name="Line 15"/>
          <p:cNvSpPr>
            <a:spLocks noChangeShapeType="1"/>
          </p:cNvSpPr>
          <p:nvPr/>
        </p:nvSpPr>
        <p:spPr bwMode="auto">
          <a:xfrm flipH="1">
            <a:off x="3519488" y="2647528"/>
            <a:ext cx="1143000" cy="533400"/>
          </a:xfrm>
          <a:prstGeom prst="line">
            <a:avLst/>
          </a:prstGeom>
          <a:noFill/>
          <a:ln w="9525">
            <a:solidFill>
              <a:schemeClr val="tx1"/>
            </a:solidFill>
            <a:round/>
            <a:headEnd/>
            <a:tailEnd type="triangle" w="med" len="med"/>
          </a:ln>
        </p:spPr>
        <p:txBody>
          <a:bodyPr wrap="none" anchor="ctr"/>
          <a:lstStyle/>
          <a:p>
            <a:endParaRPr lang="ko-KR" altLang="en-US"/>
          </a:p>
        </p:txBody>
      </p:sp>
      <p:sp>
        <p:nvSpPr>
          <p:cNvPr id="19" name="Line 16"/>
          <p:cNvSpPr>
            <a:spLocks noChangeShapeType="1"/>
          </p:cNvSpPr>
          <p:nvPr/>
        </p:nvSpPr>
        <p:spPr bwMode="auto">
          <a:xfrm>
            <a:off x="4967288" y="2647528"/>
            <a:ext cx="1143000" cy="533400"/>
          </a:xfrm>
          <a:prstGeom prst="line">
            <a:avLst/>
          </a:prstGeom>
          <a:noFill/>
          <a:ln w="9525">
            <a:solidFill>
              <a:schemeClr val="tx1"/>
            </a:solidFill>
            <a:round/>
            <a:headEnd/>
            <a:tailEnd type="triangle" w="med" len="med"/>
          </a:ln>
        </p:spPr>
        <p:txBody>
          <a:bodyPr wrap="none" anchor="ctr"/>
          <a:lstStyle/>
          <a:p>
            <a:endParaRPr lang="ko-KR" altLang="en-US"/>
          </a:p>
        </p:txBody>
      </p:sp>
      <p:sp>
        <p:nvSpPr>
          <p:cNvPr id="20" name="Line 17"/>
          <p:cNvSpPr>
            <a:spLocks noChangeShapeType="1"/>
          </p:cNvSpPr>
          <p:nvPr/>
        </p:nvSpPr>
        <p:spPr bwMode="auto">
          <a:xfrm flipH="1">
            <a:off x="1538288" y="3561928"/>
            <a:ext cx="1600200" cy="381000"/>
          </a:xfrm>
          <a:prstGeom prst="line">
            <a:avLst/>
          </a:prstGeom>
          <a:noFill/>
          <a:ln w="9525">
            <a:solidFill>
              <a:schemeClr val="tx1"/>
            </a:solidFill>
            <a:round/>
            <a:headEnd/>
            <a:tailEnd type="triangle" w="med" len="med"/>
          </a:ln>
        </p:spPr>
        <p:txBody>
          <a:bodyPr wrap="none" anchor="ctr"/>
          <a:lstStyle/>
          <a:p>
            <a:endParaRPr lang="ko-KR" altLang="en-US"/>
          </a:p>
        </p:txBody>
      </p:sp>
      <p:sp>
        <p:nvSpPr>
          <p:cNvPr id="21" name="Line 18"/>
          <p:cNvSpPr>
            <a:spLocks noChangeShapeType="1"/>
          </p:cNvSpPr>
          <p:nvPr/>
        </p:nvSpPr>
        <p:spPr bwMode="auto">
          <a:xfrm flipH="1">
            <a:off x="2909888" y="3561928"/>
            <a:ext cx="457200" cy="381000"/>
          </a:xfrm>
          <a:prstGeom prst="line">
            <a:avLst/>
          </a:prstGeom>
          <a:noFill/>
          <a:ln w="9525">
            <a:solidFill>
              <a:schemeClr val="tx1"/>
            </a:solidFill>
            <a:round/>
            <a:headEnd/>
            <a:tailEnd type="triangle" w="med" len="med"/>
          </a:ln>
        </p:spPr>
        <p:txBody>
          <a:bodyPr wrap="none" anchor="ctr"/>
          <a:lstStyle/>
          <a:p>
            <a:endParaRPr lang="ko-KR" altLang="en-US"/>
          </a:p>
        </p:txBody>
      </p:sp>
      <p:sp>
        <p:nvSpPr>
          <p:cNvPr id="22" name="Line 19"/>
          <p:cNvSpPr>
            <a:spLocks noChangeShapeType="1"/>
          </p:cNvSpPr>
          <p:nvPr/>
        </p:nvSpPr>
        <p:spPr bwMode="auto">
          <a:xfrm>
            <a:off x="3671888" y="3561928"/>
            <a:ext cx="533400" cy="381000"/>
          </a:xfrm>
          <a:prstGeom prst="line">
            <a:avLst/>
          </a:prstGeom>
          <a:noFill/>
          <a:ln w="9525">
            <a:solidFill>
              <a:schemeClr val="tx1"/>
            </a:solidFill>
            <a:round/>
            <a:headEnd/>
            <a:tailEnd type="triangle" w="med" len="med"/>
          </a:ln>
        </p:spPr>
        <p:txBody>
          <a:bodyPr wrap="none" anchor="ctr"/>
          <a:lstStyle/>
          <a:p>
            <a:endParaRPr lang="ko-KR" altLang="en-US"/>
          </a:p>
        </p:txBody>
      </p:sp>
      <p:sp>
        <p:nvSpPr>
          <p:cNvPr id="23" name="Line 20"/>
          <p:cNvSpPr>
            <a:spLocks noChangeShapeType="1"/>
          </p:cNvSpPr>
          <p:nvPr/>
        </p:nvSpPr>
        <p:spPr bwMode="auto">
          <a:xfrm>
            <a:off x="3900488" y="3561928"/>
            <a:ext cx="1600200" cy="381000"/>
          </a:xfrm>
          <a:prstGeom prst="line">
            <a:avLst/>
          </a:prstGeom>
          <a:noFill/>
          <a:ln w="9525">
            <a:solidFill>
              <a:schemeClr val="tx1"/>
            </a:solidFill>
            <a:round/>
            <a:headEnd/>
            <a:tailEnd type="triangle" w="med" len="med"/>
          </a:ln>
        </p:spPr>
        <p:txBody>
          <a:bodyPr wrap="none" anchor="ctr"/>
          <a:lstStyle/>
          <a:p>
            <a:endParaRPr lang="ko-KR" altLang="en-US"/>
          </a:p>
        </p:txBody>
      </p:sp>
      <p:sp>
        <p:nvSpPr>
          <p:cNvPr id="24" name="Line 21"/>
          <p:cNvSpPr>
            <a:spLocks noChangeShapeType="1"/>
          </p:cNvSpPr>
          <p:nvPr/>
        </p:nvSpPr>
        <p:spPr bwMode="auto">
          <a:xfrm flipH="1">
            <a:off x="1919288" y="4323928"/>
            <a:ext cx="838200" cy="609600"/>
          </a:xfrm>
          <a:prstGeom prst="line">
            <a:avLst/>
          </a:prstGeom>
          <a:noFill/>
          <a:ln w="9525">
            <a:solidFill>
              <a:schemeClr val="tx1"/>
            </a:solidFill>
            <a:round/>
            <a:headEnd/>
            <a:tailEnd type="triangle" w="med" len="med"/>
          </a:ln>
        </p:spPr>
        <p:txBody>
          <a:bodyPr wrap="none" anchor="ctr"/>
          <a:lstStyle/>
          <a:p>
            <a:endParaRPr lang="ko-KR" altLang="en-US"/>
          </a:p>
        </p:txBody>
      </p:sp>
      <p:sp>
        <p:nvSpPr>
          <p:cNvPr id="25" name="Line 22"/>
          <p:cNvSpPr>
            <a:spLocks noChangeShapeType="1"/>
          </p:cNvSpPr>
          <p:nvPr/>
        </p:nvSpPr>
        <p:spPr bwMode="auto">
          <a:xfrm>
            <a:off x="2986088" y="4323928"/>
            <a:ext cx="152400" cy="609600"/>
          </a:xfrm>
          <a:prstGeom prst="line">
            <a:avLst/>
          </a:prstGeom>
          <a:noFill/>
          <a:ln w="9525">
            <a:solidFill>
              <a:schemeClr val="tx1"/>
            </a:solidFill>
            <a:round/>
            <a:headEnd/>
            <a:tailEnd type="triangle" w="med" len="med"/>
          </a:ln>
        </p:spPr>
        <p:txBody>
          <a:bodyPr wrap="none" anchor="ctr"/>
          <a:lstStyle/>
          <a:p>
            <a:endParaRPr lang="ko-KR" altLang="en-US"/>
          </a:p>
        </p:txBody>
      </p:sp>
      <p:sp>
        <p:nvSpPr>
          <p:cNvPr id="26" name="Line 23"/>
          <p:cNvSpPr>
            <a:spLocks noChangeShapeType="1"/>
          </p:cNvSpPr>
          <p:nvPr/>
        </p:nvSpPr>
        <p:spPr bwMode="auto">
          <a:xfrm>
            <a:off x="3214688" y="4323928"/>
            <a:ext cx="1219200" cy="609600"/>
          </a:xfrm>
          <a:prstGeom prst="line">
            <a:avLst/>
          </a:prstGeom>
          <a:noFill/>
          <a:ln w="9525">
            <a:solidFill>
              <a:schemeClr val="tx1"/>
            </a:solidFill>
            <a:round/>
            <a:headEnd/>
            <a:tailEnd type="triangle" w="med" len="med"/>
          </a:ln>
        </p:spPr>
        <p:txBody>
          <a:bodyPr wrap="none" anchor="ctr"/>
          <a:lstStyle/>
          <a:p>
            <a:endParaRPr lang="ko-KR" altLang="en-US"/>
          </a:p>
        </p:txBody>
      </p:sp>
      <p:sp>
        <p:nvSpPr>
          <p:cNvPr id="27" name="Text Box 26"/>
          <p:cNvSpPr txBox="1">
            <a:spLocks noChangeArrowheads="1"/>
          </p:cNvSpPr>
          <p:nvPr/>
        </p:nvSpPr>
        <p:spPr bwMode="auto">
          <a:xfrm>
            <a:off x="4281488" y="5924128"/>
            <a:ext cx="2774950" cy="457200"/>
          </a:xfrm>
          <a:prstGeom prst="rect">
            <a:avLst/>
          </a:prstGeom>
          <a:noFill/>
          <a:ln w="9525">
            <a:noFill/>
            <a:miter lim="800000"/>
            <a:headEnd/>
            <a:tailEnd/>
          </a:ln>
        </p:spPr>
        <p:txBody>
          <a:bodyPr wrap="none">
            <a:spAutoFit/>
          </a:bodyPr>
          <a:lstStyle/>
          <a:p>
            <a:pPr eaLnBrk="1" latinLnBrk="1" hangingPunct="1"/>
            <a:r>
              <a:rPr kumimoji="1" lang="ko-KR" altLang="en-US" b="1">
                <a:ea typeface="돋움체" pitchFamily="49" charset="-127"/>
              </a:rPr>
              <a:t>클래스의 계층 구조</a:t>
            </a:r>
          </a:p>
        </p:txBody>
      </p:sp>
    </p:spTree>
    <p:extLst>
      <p:ext uri="{BB962C8B-B14F-4D97-AF65-F5344CB8AC3E}">
        <p14:creationId xmlns:p14="http://schemas.microsoft.com/office/powerpoint/2010/main" val="2253851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상속 관계</a:t>
            </a:r>
            <a:endParaRPr lang="en-US" altLang="ko-KR" sz="3600" dirty="0">
              <a:solidFill>
                <a:schemeClr val="bg1"/>
              </a:solidFill>
              <a:latin typeface="굴림체" pitchFamily="49" charset="-127"/>
              <a:ea typeface="굴림체" pitchFamily="49" charset="-127"/>
            </a:endParaRPr>
          </a:p>
        </p:txBody>
      </p:sp>
      <p:grpSp>
        <p:nvGrpSpPr>
          <p:cNvPr id="5" name="Group 41"/>
          <p:cNvGrpSpPr>
            <a:grpSpLocks/>
          </p:cNvGrpSpPr>
          <p:nvPr/>
        </p:nvGrpSpPr>
        <p:grpSpPr bwMode="auto">
          <a:xfrm>
            <a:off x="323850" y="1572344"/>
            <a:ext cx="8382000" cy="4953000"/>
            <a:chOff x="480" y="1196"/>
            <a:chExt cx="5280" cy="3120"/>
          </a:xfrm>
        </p:grpSpPr>
        <p:sp>
          <p:nvSpPr>
            <p:cNvPr id="6" name="Freeform 4"/>
            <p:cNvSpPr>
              <a:spLocks/>
            </p:cNvSpPr>
            <p:nvPr/>
          </p:nvSpPr>
          <p:spPr bwMode="auto">
            <a:xfrm>
              <a:off x="480" y="1388"/>
              <a:ext cx="5280" cy="2640"/>
            </a:xfrm>
            <a:custGeom>
              <a:avLst/>
              <a:gdLst>
                <a:gd name="T0" fmla="*/ 0 w 5088"/>
                <a:gd name="T1" fmla="*/ 2640 h 2640"/>
                <a:gd name="T2" fmla="*/ 64 w 5088"/>
                <a:gd name="T3" fmla="*/ 0 h 2640"/>
                <a:gd name="T4" fmla="*/ 2259 w 5088"/>
                <a:gd name="T5" fmla="*/ 0 h 2640"/>
                <a:gd name="T6" fmla="*/ 6844 w 5088"/>
                <a:gd name="T7" fmla="*/ 2640 h 2640"/>
                <a:gd name="T8" fmla="*/ 0 w 5088"/>
                <a:gd name="T9" fmla="*/ 2640 h 2640"/>
                <a:gd name="T10" fmla="*/ 0 60000 65536"/>
                <a:gd name="T11" fmla="*/ 0 60000 65536"/>
                <a:gd name="T12" fmla="*/ 0 60000 65536"/>
                <a:gd name="T13" fmla="*/ 0 60000 65536"/>
                <a:gd name="T14" fmla="*/ 0 60000 65536"/>
                <a:gd name="T15" fmla="*/ 0 w 5088"/>
                <a:gd name="T16" fmla="*/ 0 h 2640"/>
                <a:gd name="T17" fmla="*/ 5088 w 5088"/>
                <a:gd name="T18" fmla="*/ 2640 h 2640"/>
              </a:gdLst>
              <a:ahLst/>
              <a:cxnLst>
                <a:cxn ang="T10">
                  <a:pos x="T0" y="T1"/>
                </a:cxn>
                <a:cxn ang="T11">
                  <a:pos x="T2" y="T3"/>
                </a:cxn>
                <a:cxn ang="T12">
                  <a:pos x="T4" y="T5"/>
                </a:cxn>
                <a:cxn ang="T13">
                  <a:pos x="T6" y="T7"/>
                </a:cxn>
                <a:cxn ang="T14">
                  <a:pos x="T8" y="T9"/>
                </a:cxn>
              </a:cxnLst>
              <a:rect l="T15" t="T16" r="T17" b="T18"/>
              <a:pathLst>
                <a:path w="5088" h="2640">
                  <a:moveTo>
                    <a:pt x="0" y="2640"/>
                  </a:moveTo>
                  <a:lnTo>
                    <a:pt x="48" y="0"/>
                  </a:lnTo>
                  <a:lnTo>
                    <a:pt x="1680" y="0"/>
                  </a:lnTo>
                  <a:lnTo>
                    <a:pt x="5088" y="2640"/>
                  </a:lnTo>
                  <a:lnTo>
                    <a:pt x="0" y="2640"/>
                  </a:lnTo>
                  <a:close/>
                </a:path>
              </a:pathLst>
            </a:custGeom>
            <a:solidFill>
              <a:srgbClr val="EAEAEA"/>
            </a:solidFill>
            <a:ln w="9525">
              <a:solidFill>
                <a:schemeClr val="bg2"/>
              </a:solidFill>
              <a:round/>
              <a:headEnd/>
              <a:tailEnd/>
            </a:ln>
          </p:spPr>
          <p:txBody>
            <a:bodyPr wrap="none" anchor="ctr"/>
            <a:lstStyle/>
            <a:p>
              <a:endParaRPr lang="ko-KR" altLang="en-US"/>
            </a:p>
          </p:txBody>
        </p:sp>
        <p:sp>
          <p:nvSpPr>
            <p:cNvPr id="7" name="Rectangle 5"/>
            <p:cNvSpPr>
              <a:spLocks noChangeArrowheads="1"/>
            </p:cNvSpPr>
            <p:nvPr/>
          </p:nvSpPr>
          <p:spPr bwMode="auto">
            <a:xfrm>
              <a:off x="768" y="1532"/>
              <a:ext cx="624" cy="240"/>
            </a:xfrm>
            <a:prstGeom prst="rect">
              <a:avLst/>
            </a:prstGeom>
            <a:solidFill>
              <a:srgbClr val="FFFF99"/>
            </a:solidFill>
            <a:ln w="9525">
              <a:solidFill>
                <a:schemeClr val="bg2"/>
              </a:solidFill>
              <a:miter lim="800000"/>
              <a:headEnd/>
              <a:tailEnd/>
            </a:ln>
          </p:spPr>
          <p:txBody>
            <a:bodyPr wrap="none" anchor="ctr"/>
            <a:lstStyle/>
            <a:p>
              <a:pPr algn="ctr" eaLnBrk="1" latinLnBrk="1" hangingPunct="1"/>
              <a:r>
                <a:rPr kumimoji="1" lang="ko-KR" altLang="en-US" sz="1600" b="1">
                  <a:ea typeface="돋움체" pitchFamily="49" charset="-127"/>
                </a:rPr>
                <a:t>생물</a:t>
              </a:r>
            </a:p>
          </p:txBody>
        </p:sp>
        <p:sp>
          <p:nvSpPr>
            <p:cNvPr id="8" name="Rectangle 6"/>
            <p:cNvSpPr>
              <a:spLocks noChangeArrowheads="1"/>
            </p:cNvSpPr>
            <p:nvPr/>
          </p:nvSpPr>
          <p:spPr bwMode="auto">
            <a:xfrm>
              <a:off x="768" y="3596"/>
              <a:ext cx="624" cy="240"/>
            </a:xfrm>
            <a:prstGeom prst="rect">
              <a:avLst/>
            </a:prstGeom>
            <a:solidFill>
              <a:srgbClr val="FFFF99"/>
            </a:solidFill>
            <a:ln w="9525">
              <a:solidFill>
                <a:schemeClr val="bg2"/>
              </a:solidFill>
              <a:miter lim="800000"/>
              <a:headEnd/>
              <a:tailEnd/>
            </a:ln>
          </p:spPr>
          <p:txBody>
            <a:bodyPr wrap="none" anchor="ctr"/>
            <a:lstStyle/>
            <a:p>
              <a:pPr algn="ctr" eaLnBrk="1" latinLnBrk="1" hangingPunct="1"/>
              <a:r>
                <a:rPr kumimoji="1" lang="ko-KR" altLang="en-US" sz="1600" b="1">
                  <a:ea typeface="돋움체" pitchFamily="49" charset="-127"/>
                </a:rPr>
                <a:t>사람</a:t>
              </a:r>
            </a:p>
          </p:txBody>
        </p:sp>
        <p:sp>
          <p:nvSpPr>
            <p:cNvPr id="9" name="Rectangle 7"/>
            <p:cNvSpPr>
              <a:spLocks noChangeArrowheads="1"/>
            </p:cNvSpPr>
            <p:nvPr/>
          </p:nvSpPr>
          <p:spPr bwMode="auto">
            <a:xfrm>
              <a:off x="768" y="2924"/>
              <a:ext cx="624" cy="240"/>
            </a:xfrm>
            <a:prstGeom prst="rect">
              <a:avLst/>
            </a:prstGeom>
            <a:solidFill>
              <a:srgbClr val="FFFF99"/>
            </a:solidFill>
            <a:ln w="9525">
              <a:solidFill>
                <a:schemeClr val="bg2"/>
              </a:solidFill>
              <a:miter lim="800000"/>
              <a:headEnd/>
              <a:tailEnd/>
            </a:ln>
          </p:spPr>
          <p:txBody>
            <a:bodyPr wrap="none" anchor="ctr"/>
            <a:lstStyle/>
            <a:p>
              <a:pPr algn="ctr" eaLnBrk="1" latinLnBrk="1" hangingPunct="1"/>
              <a:r>
                <a:rPr kumimoji="1" lang="ko-KR" altLang="en-US" sz="1600" b="1">
                  <a:ea typeface="돋움체" pitchFamily="49" charset="-127"/>
                </a:rPr>
                <a:t>포유류</a:t>
              </a:r>
            </a:p>
          </p:txBody>
        </p:sp>
        <p:sp>
          <p:nvSpPr>
            <p:cNvPr id="10" name="Rectangle 8"/>
            <p:cNvSpPr>
              <a:spLocks noChangeArrowheads="1"/>
            </p:cNvSpPr>
            <p:nvPr/>
          </p:nvSpPr>
          <p:spPr bwMode="auto">
            <a:xfrm>
              <a:off x="768" y="2252"/>
              <a:ext cx="624" cy="240"/>
            </a:xfrm>
            <a:prstGeom prst="rect">
              <a:avLst/>
            </a:prstGeom>
            <a:solidFill>
              <a:srgbClr val="FFFF99"/>
            </a:solidFill>
            <a:ln w="9525">
              <a:solidFill>
                <a:schemeClr val="bg2"/>
              </a:solidFill>
              <a:miter lim="800000"/>
              <a:headEnd/>
              <a:tailEnd/>
            </a:ln>
          </p:spPr>
          <p:txBody>
            <a:bodyPr wrap="none" anchor="ctr"/>
            <a:lstStyle/>
            <a:p>
              <a:pPr algn="ctr" eaLnBrk="1" latinLnBrk="1" hangingPunct="1"/>
              <a:r>
                <a:rPr kumimoji="1" lang="ko-KR" altLang="en-US" sz="1600" b="1">
                  <a:ea typeface="돋움체" pitchFamily="49" charset="-127"/>
                </a:rPr>
                <a:t>동물</a:t>
              </a:r>
            </a:p>
          </p:txBody>
        </p:sp>
        <p:sp>
          <p:nvSpPr>
            <p:cNvPr id="11" name="Oval 9"/>
            <p:cNvSpPr>
              <a:spLocks noChangeArrowheads="1"/>
            </p:cNvSpPr>
            <p:nvPr/>
          </p:nvSpPr>
          <p:spPr bwMode="auto">
            <a:xfrm>
              <a:off x="1872" y="1484"/>
              <a:ext cx="480" cy="432"/>
            </a:xfrm>
            <a:prstGeom prst="ellipse">
              <a:avLst/>
            </a:prstGeom>
            <a:solidFill>
              <a:srgbClr val="FFCC66"/>
            </a:solidFill>
            <a:ln w="9525">
              <a:solidFill>
                <a:schemeClr val="bg2"/>
              </a:solidFill>
              <a:round/>
              <a:headEnd/>
              <a:tailEnd/>
            </a:ln>
          </p:spPr>
          <p:txBody>
            <a:bodyPr wrap="none" anchor="ctr"/>
            <a:lstStyle/>
            <a:p>
              <a:pPr algn="ctr" eaLnBrk="1" latinLnBrk="1" hangingPunct="1"/>
              <a:r>
                <a:rPr kumimoji="1" lang="ko-KR" altLang="en-US" sz="1600" b="1">
                  <a:ea typeface="돋움체" pitchFamily="49" charset="-127"/>
                </a:rPr>
                <a:t>호흡함</a:t>
              </a:r>
            </a:p>
          </p:txBody>
        </p:sp>
        <p:sp>
          <p:nvSpPr>
            <p:cNvPr id="12" name="Text Box 10"/>
            <p:cNvSpPr txBox="1">
              <a:spLocks noChangeArrowheads="1"/>
            </p:cNvSpPr>
            <p:nvPr/>
          </p:nvSpPr>
          <p:spPr bwMode="auto">
            <a:xfrm>
              <a:off x="1440" y="1484"/>
              <a:ext cx="278" cy="404"/>
            </a:xfrm>
            <a:prstGeom prst="rect">
              <a:avLst/>
            </a:prstGeom>
            <a:noFill/>
            <a:ln w="9525">
              <a:noFill/>
              <a:miter lim="800000"/>
              <a:headEnd/>
              <a:tailEnd/>
            </a:ln>
          </p:spPr>
          <p:txBody>
            <a:bodyPr wrap="none">
              <a:spAutoFit/>
            </a:bodyPr>
            <a:lstStyle/>
            <a:p>
              <a:pPr eaLnBrk="1" latinLnBrk="1" hangingPunct="1"/>
              <a:r>
                <a:rPr kumimoji="1" lang="ko-KR" altLang="en-US" sz="3600">
                  <a:ea typeface="돋움체" pitchFamily="49" charset="-127"/>
                </a:rPr>
                <a:t>=</a:t>
              </a:r>
            </a:p>
          </p:txBody>
        </p:sp>
        <p:sp>
          <p:nvSpPr>
            <p:cNvPr id="13" name="Text Box 11"/>
            <p:cNvSpPr txBox="1">
              <a:spLocks noChangeArrowheads="1"/>
            </p:cNvSpPr>
            <p:nvPr/>
          </p:nvSpPr>
          <p:spPr bwMode="auto">
            <a:xfrm>
              <a:off x="1440" y="2204"/>
              <a:ext cx="278" cy="404"/>
            </a:xfrm>
            <a:prstGeom prst="rect">
              <a:avLst/>
            </a:prstGeom>
            <a:noFill/>
            <a:ln w="9525">
              <a:noFill/>
              <a:miter lim="800000"/>
              <a:headEnd/>
              <a:tailEnd/>
            </a:ln>
          </p:spPr>
          <p:txBody>
            <a:bodyPr wrap="none">
              <a:spAutoFit/>
            </a:bodyPr>
            <a:lstStyle/>
            <a:p>
              <a:pPr eaLnBrk="1" latinLnBrk="1" hangingPunct="1"/>
              <a:r>
                <a:rPr kumimoji="1" lang="ko-KR" altLang="en-US" sz="3600">
                  <a:ea typeface="돋움체" pitchFamily="49" charset="-127"/>
                </a:rPr>
                <a:t>=</a:t>
              </a:r>
            </a:p>
          </p:txBody>
        </p:sp>
        <p:sp>
          <p:nvSpPr>
            <p:cNvPr id="14" name="Text Box 12"/>
            <p:cNvSpPr txBox="1">
              <a:spLocks noChangeArrowheads="1"/>
            </p:cNvSpPr>
            <p:nvPr/>
          </p:nvSpPr>
          <p:spPr bwMode="auto">
            <a:xfrm>
              <a:off x="1488" y="2876"/>
              <a:ext cx="278" cy="404"/>
            </a:xfrm>
            <a:prstGeom prst="rect">
              <a:avLst/>
            </a:prstGeom>
            <a:noFill/>
            <a:ln w="9525">
              <a:noFill/>
              <a:miter lim="800000"/>
              <a:headEnd/>
              <a:tailEnd/>
            </a:ln>
          </p:spPr>
          <p:txBody>
            <a:bodyPr wrap="none">
              <a:spAutoFit/>
            </a:bodyPr>
            <a:lstStyle/>
            <a:p>
              <a:pPr eaLnBrk="1" latinLnBrk="1" hangingPunct="1"/>
              <a:r>
                <a:rPr kumimoji="1" lang="ko-KR" altLang="en-US" sz="3600">
                  <a:ea typeface="돋움체" pitchFamily="49" charset="-127"/>
                </a:rPr>
                <a:t>=</a:t>
              </a:r>
            </a:p>
          </p:txBody>
        </p:sp>
        <p:sp>
          <p:nvSpPr>
            <p:cNvPr id="15" name="Text Box 13"/>
            <p:cNvSpPr txBox="1">
              <a:spLocks noChangeArrowheads="1"/>
            </p:cNvSpPr>
            <p:nvPr/>
          </p:nvSpPr>
          <p:spPr bwMode="auto">
            <a:xfrm>
              <a:off x="1488" y="3500"/>
              <a:ext cx="278" cy="404"/>
            </a:xfrm>
            <a:prstGeom prst="rect">
              <a:avLst/>
            </a:prstGeom>
            <a:noFill/>
            <a:ln w="9525">
              <a:noFill/>
              <a:miter lim="800000"/>
              <a:headEnd/>
              <a:tailEnd/>
            </a:ln>
          </p:spPr>
          <p:txBody>
            <a:bodyPr wrap="none">
              <a:spAutoFit/>
            </a:bodyPr>
            <a:lstStyle/>
            <a:p>
              <a:pPr eaLnBrk="1" latinLnBrk="1" hangingPunct="1"/>
              <a:r>
                <a:rPr kumimoji="1" lang="ko-KR" altLang="en-US" sz="3600">
                  <a:ea typeface="돋움체" pitchFamily="49" charset="-127"/>
                </a:rPr>
                <a:t>=</a:t>
              </a:r>
            </a:p>
          </p:txBody>
        </p:sp>
        <p:sp>
          <p:nvSpPr>
            <p:cNvPr id="16" name="Oval 14"/>
            <p:cNvSpPr>
              <a:spLocks noChangeArrowheads="1"/>
            </p:cNvSpPr>
            <p:nvPr/>
          </p:nvSpPr>
          <p:spPr bwMode="auto">
            <a:xfrm>
              <a:off x="1872" y="2204"/>
              <a:ext cx="480" cy="432"/>
            </a:xfrm>
            <a:prstGeom prst="ellipse">
              <a:avLst/>
            </a:prstGeom>
            <a:solidFill>
              <a:srgbClr val="FFFFCC"/>
            </a:solidFill>
            <a:ln w="9525">
              <a:solidFill>
                <a:schemeClr val="bg2"/>
              </a:solidFill>
              <a:round/>
              <a:headEnd/>
              <a:tailEnd/>
            </a:ln>
          </p:spPr>
          <p:txBody>
            <a:bodyPr wrap="none" anchor="ctr"/>
            <a:lstStyle/>
            <a:p>
              <a:pPr algn="ctr" eaLnBrk="1" latinLnBrk="1" hangingPunct="1"/>
              <a:r>
                <a:rPr kumimoji="1" lang="ko-KR" altLang="en-US" sz="1600" b="1">
                  <a:ea typeface="돋움체" pitchFamily="49" charset="-127"/>
                </a:rPr>
                <a:t>호흡함</a:t>
              </a:r>
            </a:p>
          </p:txBody>
        </p:sp>
        <p:sp>
          <p:nvSpPr>
            <p:cNvPr id="17" name="Oval 15"/>
            <p:cNvSpPr>
              <a:spLocks noChangeArrowheads="1"/>
            </p:cNvSpPr>
            <p:nvPr/>
          </p:nvSpPr>
          <p:spPr bwMode="auto">
            <a:xfrm>
              <a:off x="1872" y="3500"/>
              <a:ext cx="480" cy="432"/>
            </a:xfrm>
            <a:prstGeom prst="ellipse">
              <a:avLst/>
            </a:prstGeom>
            <a:solidFill>
              <a:srgbClr val="FFFFCC"/>
            </a:solidFill>
            <a:ln w="9525">
              <a:solidFill>
                <a:schemeClr val="bg2"/>
              </a:solidFill>
              <a:round/>
              <a:headEnd/>
              <a:tailEnd/>
            </a:ln>
          </p:spPr>
          <p:txBody>
            <a:bodyPr wrap="none" anchor="ctr"/>
            <a:lstStyle/>
            <a:p>
              <a:pPr algn="ctr" eaLnBrk="1" latinLnBrk="1" hangingPunct="1"/>
              <a:r>
                <a:rPr kumimoji="1" lang="ko-KR" altLang="en-US" sz="1600" b="1">
                  <a:ea typeface="돋움체" pitchFamily="49" charset="-127"/>
                </a:rPr>
                <a:t>호흡함</a:t>
              </a:r>
            </a:p>
          </p:txBody>
        </p:sp>
        <p:sp>
          <p:nvSpPr>
            <p:cNvPr id="18" name="Oval 16"/>
            <p:cNvSpPr>
              <a:spLocks noChangeArrowheads="1"/>
            </p:cNvSpPr>
            <p:nvPr/>
          </p:nvSpPr>
          <p:spPr bwMode="auto">
            <a:xfrm>
              <a:off x="1872" y="2876"/>
              <a:ext cx="480" cy="432"/>
            </a:xfrm>
            <a:prstGeom prst="ellipse">
              <a:avLst/>
            </a:prstGeom>
            <a:solidFill>
              <a:srgbClr val="FFFFCC"/>
            </a:solidFill>
            <a:ln w="9525">
              <a:solidFill>
                <a:schemeClr val="bg2"/>
              </a:solidFill>
              <a:round/>
              <a:headEnd/>
              <a:tailEnd/>
            </a:ln>
          </p:spPr>
          <p:txBody>
            <a:bodyPr wrap="none" anchor="ctr"/>
            <a:lstStyle/>
            <a:p>
              <a:pPr algn="ctr" eaLnBrk="1" latinLnBrk="1" hangingPunct="1"/>
              <a:r>
                <a:rPr kumimoji="1" lang="ko-KR" altLang="en-US" sz="1600" b="1">
                  <a:ea typeface="돋움체" pitchFamily="49" charset="-127"/>
                </a:rPr>
                <a:t>호흡함</a:t>
              </a:r>
            </a:p>
          </p:txBody>
        </p:sp>
        <p:sp>
          <p:nvSpPr>
            <p:cNvPr id="19" name="Oval 17"/>
            <p:cNvSpPr>
              <a:spLocks noChangeArrowheads="1"/>
            </p:cNvSpPr>
            <p:nvPr/>
          </p:nvSpPr>
          <p:spPr bwMode="auto">
            <a:xfrm>
              <a:off x="2784" y="2204"/>
              <a:ext cx="480" cy="432"/>
            </a:xfrm>
            <a:prstGeom prst="ellipse">
              <a:avLst/>
            </a:prstGeom>
            <a:solidFill>
              <a:srgbClr val="FFCC66"/>
            </a:solidFill>
            <a:ln w="9525">
              <a:solidFill>
                <a:schemeClr val="bg2"/>
              </a:solidFill>
              <a:round/>
              <a:headEnd/>
              <a:tailEnd/>
            </a:ln>
          </p:spPr>
          <p:txBody>
            <a:bodyPr wrap="none" anchor="ctr"/>
            <a:lstStyle/>
            <a:p>
              <a:pPr algn="ctr" eaLnBrk="1" latinLnBrk="1" hangingPunct="1"/>
              <a:r>
                <a:rPr kumimoji="1" lang="ko-KR" altLang="en-US" sz="1600" b="1">
                  <a:ea typeface="돋움체" pitchFamily="49" charset="-127"/>
                </a:rPr>
                <a:t>걸어</a:t>
              </a:r>
            </a:p>
            <a:p>
              <a:pPr algn="ctr" eaLnBrk="1" latinLnBrk="1" hangingPunct="1"/>
              <a:r>
                <a:rPr kumimoji="1" lang="ko-KR" altLang="en-US" sz="1600" b="1">
                  <a:ea typeface="돋움체" pitchFamily="49" charset="-127"/>
                </a:rPr>
                <a:t>다님</a:t>
              </a:r>
            </a:p>
          </p:txBody>
        </p:sp>
        <p:sp>
          <p:nvSpPr>
            <p:cNvPr id="20" name="Oval 18"/>
            <p:cNvSpPr>
              <a:spLocks noChangeArrowheads="1"/>
            </p:cNvSpPr>
            <p:nvPr/>
          </p:nvSpPr>
          <p:spPr bwMode="auto">
            <a:xfrm>
              <a:off x="2784" y="3500"/>
              <a:ext cx="480" cy="432"/>
            </a:xfrm>
            <a:prstGeom prst="ellipse">
              <a:avLst/>
            </a:prstGeom>
            <a:solidFill>
              <a:srgbClr val="FFFFCC"/>
            </a:solidFill>
            <a:ln w="9525">
              <a:solidFill>
                <a:schemeClr val="bg2"/>
              </a:solidFill>
              <a:round/>
              <a:headEnd/>
              <a:tailEnd/>
            </a:ln>
          </p:spPr>
          <p:txBody>
            <a:bodyPr wrap="none" anchor="ctr"/>
            <a:lstStyle/>
            <a:p>
              <a:pPr algn="ctr" eaLnBrk="1" latinLnBrk="1" hangingPunct="1"/>
              <a:r>
                <a:rPr kumimoji="1" lang="ko-KR" altLang="en-US" sz="1600" b="1">
                  <a:ea typeface="돋움체" pitchFamily="49" charset="-127"/>
                </a:rPr>
                <a:t>걸어</a:t>
              </a:r>
            </a:p>
            <a:p>
              <a:pPr algn="ctr" eaLnBrk="1" latinLnBrk="1" hangingPunct="1"/>
              <a:r>
                <a:rPr kumimoji="1" lang="ko-KR" altLang="en-US" sz="1600" b="1">
                  <a:ea typeface="돋움체" pitchFamily="49" charset="-127"/>
                </a:rPr>
                <a:t>다님</a:t>
              </a:r>
            </a:p>
          </p:txBody>
        </p:sp>
        <p:sp>
          <p:nvSpPr>
            <p:cNvPr id="21" name="Oval 19"/>
            <p:cNvSpPr>
              <a:spLocks noChangeArrowheads="1"/>
            </p:cNvSpPr>
            <p:nvPr/>
          </p:nvSpPr>
          <p:spPr bwMode="auto">
            <a:xfrm>
              <a:off x="2784" y="2876"/>
              <a:ext cx="480" cy="432"/>
            </a:xfrm>
            <a:prstGeom prst="ellipse">
              <a:avLst/>
            </a:prstGeom>
            <a:solidFill>
              <a:srgbClr val="FFFFCC"/>
            </a:solidFill>
            <a:ln w="9525">
              <a:solidFill>
                <a:schemeClr val="bg2"/>
              </a:solidFill>
              <a:round/>
              <a:headEnd/>
              <a:tailEnd/>
            </a:ln>
          </p:spPr>
          <p:txBody>
            <a:bodyPr wrap="none" anchor="ctr"/>
            <a:lstStyle/>
            <a:p>
              <a:pPr algn="ctr" eaLnBrk="1" latinLnBrk="1" hangingPunct="1"/>
              <a:r>
                <a:rPr kumimoji="1" lang="ko-KR" altLang="en-US" sz="1600" b="1">
                  <a:ea typeface="돋움체" pitchFamily="49" charset="-127"/>
                </a:rPr>
                <a:t>걸어</a:t>
              </a:r>
            </a:p>
            <a:p>
              <a:pPr algn="ctr" eaLnBrk="1" latinLnBrk="1" hangingPunct="1"/>
              <a:r>
                <a:rPr kumimoji="1" lang="ko-KR" altLang="en-US" sz="1600" b="1">
                  <a:ea typeface="돋움체" pitchFamily="49" charset="-127"/>
                </a:rPr>
                <a:t>다님</a:t>
              </a:r>
            </a:p>
          </p:txBody>
        </p:sp>
        <p:sp>
          <p:nvSpPr>
            <p:cNvPr id="22" name="Oval 20"/>
            <p:cNvSpPr>
              <a:spLocks noChangeArrowheads="1"/>
            </p:cNvSpPr>
            <p:nvPr/>
          </p:nvSpPr>
          <p:spPr bwMode="auto">
            <a:xfrm>
              <a:off x="3648" y="2876"/>
              <a:ext cx="480" cy="432"/>
            </a:xfrm>
            <a:prstGeom prst="ellipse">
              <a:avLst/>
            </a:prstGeom>
            <a:solidFill>
              <a:srgbClr val="FFCC66"/>
            </a:solidFill>
            <a:ln w="9525">
              <a:solidFill>
                <a:schemeClr val="bg2"/>
              </a:solidFill>
              <a:round/>
              <a:headEnd/>
              <a:tailEnd/>
            </a:ln>
          </p:spPr>
          <p:txBody>
            <a:bodyPr wrap="none" anchor="ctr"/>
            <a:lstStyle/>
            <a:p>
              <a:pPr algn="ctr" eaLnBrk="1" latinLnBrk="1" hangingPunct="1"/>
              <a:r>
                <a:rPr kumimoji="1" lang="ko-KR" altLang="en-US" sz="1600" b="1">
                  <a:ea typeface="돋움체" pitchFamily="49" charset="-127"/>
                </a:rPr>
                <a:t>젖으로 </a:t>
              </a:r>
            </a:p>
            <a:p>
              <a:pPr algn="ctr" eaLnBrk="1" latinLnBrk="1" hangingPunct="1"/>
              <a:r>
                <a:rPr kumimoji="1" lang="ko-KR" altLang="en-US" sz="1600" b="1">
                  <a:ea typeface="돋움체" pitchFamily="49" charset="-127"/>
                </a:rPr>
                <a:t>양육함</a:t>
              </a:r>
            </a:p>
          </p:txBody>
        </p:sp>
        <p:sp>
          <p:nvSpPr>
            <p:cNvPr id="23" name="Oval 21"/>
            <p:cNvSpPr>
              <a:spLocks noChangeArrowheads="1"/>
            </p:cNvSpPr>
            <p:nvPr/>
          </p:nvSpPr>
          <p:spPr bwMode="auto">
            <a:xfrm>
              <a:off x="3648" y="3500"/>
              <a:ext cx="480" cy="432"/>
            </a:xfrm>
            <a:prstGeom prst="ellipse">
              <a:avLst/>
            </a:prstGeom>
            <a:solidFill>
              <a:srgbClr val="FFFFCC"/>
            </a:solidFill>
            <a:ln w="9525">
              <a:solidFill>
                <a:schemeClr val="bg2"/>
              </a:solidFill>
              <a:round/>
              <a:headEnd/>
              <a:tailEnd/>
            </a:ln>
          </p:spPr>
          <p:txBody>
            <a:bodyPr wrap="none" anchor="ctr"/>
            <a:lstStyle/>
            <a:p>
              <a:pPr algn="ctr" eaLnBrk="1" latinLnBrk="1" hangingPunct="1"/>
              <a:r>
                <a:rPr kumimoji="1" lang="ko-KR" altLang="en-US" sz="1600" b="1">
                  <a:ea typeface="돋움체" pitchFamily="49" charset="-127"/>
                </a:rPr>
                <a:t>젖으로 </a:t>
              </a:r>
            </a:p>
            <a:p>
              <a:pPr algn="ctr" eaLnBrk="1" latinLnBrk="1" hangingPunct="1"/>
              <a:r>
                <a:rPr kumimoji="1" lang="ko-KR" altLang="en-US" sz="1600" b="1">
                  <a:ea typeface="돋움체" pitchFamily="49" charset="-127"/>
                </a:rPr>
                <a:t>양육함</a:t>
              </a:r>
            </a:p>
          </p:txBody>
        </p:sp>
        <p:sp>
          <p:nvSpPr>
            <p:cNvPr id="24" name="Oval 22"/>
            <p:cNvSpPr>
              <a:spLocks noChangeArrowheads="1"/>
            </p:cNvSpPr>
            <p:nvPr/>
          </p:nvSpPr>
          <p:spPr bwMode="auto">
            <a:xfrm>
              <a:off x="4560" y="3500"/>
              <a:ext cx="480" cy="432"/>
            </a:xfrm>
            <a:prstGeom prst="ellipse">
              <a:avLst/>
            </a:prstGeom>
            <a:solidFill>
              <a:srgbClr val="FFCC66"/>
            </a:solidFill>
            <a:ln w="9525">
              <a:solidFill>
                <a:schemeClr val="bg2"/>
              </a:solidFill>
              <a:round/>
              <a:headEnd/>
              <a:tailEnd/>
            </a:ln>
          </p:spPr>
          <p:txBody>
            <a:bodyPr wrap="none" anchor="ctr"/>
            <a:lstStyle/>
            <a:p>
              <a:pPr algn="ctr" eaLnBrk="1" latinLnBrk="1" hangingPunct="1"/>
              <a:r>
                <a:rPr kumimoji="1" lang="ko-KR" altLang="en-US" sz="1600" b="1">
                  <a:ea typeface="돋움체" pitchFamily="49" charset="-127"/>
                </a:rPr>
                <a:t>웃음</a:t>
              </a:r>
            </a:p>
          </p:txBody>
        </p:sp>
        <p:sp>
          <p:nvSpPr>
            <p:cNvPr id="25" name="Line 23"/>
            <p:cNvSpPr>
              <a:spLocks noChangeShapeType="1"/>
            </p:cNvSpPr>
            <p:nvPr/>
          </p:nvSpPr>
          <p:spPr bwMode="auto">
            <a:xfrm>
              <a:off x="2112" y="1916"/>
              <a:ext cx="0" cy="288"/>
            </a:xfrm>
            <a:prstGeom prst="line">
              <a:avLst/>
            </a:prstGeom>
            <a:noFill/>
            <a:ln w="9525" cap="rnd">
              <a:solidFill>
                <a:schemeClr val="bg2"/>
              </a:solidFill>
              <a:prstDash val="sysDot"/>
              <a:round/>
              <a:headEnd/>
              <a:tailEnd type="triangle" w="med" len="med"/>
            </a:ln>
          </p:spPr>
          <p:txBody>
            <a:bodyPr wrap="none" anchor="ctr"/>
            <a:lstStyle/>
            <a:p>
              <a:endParaRPr lang="ko-KR" altLang="en-US"/>
            </a:p>
          </p:txBody>
        </p:sp>
        <p:sp>
          <p:nvSpPr>
            <p:cNvPr id="26" name="Line 24"/>
            <p:cNvSpPr>
              <a:spLocks noChangeShapeType="1"/>
            </p:cNvSpPr>
            <p:nvPr/>
          </p:nvSpPr>
          <p:spPr bwMode="auto">
            <a:xfrm>
              <a:off x="2112" y="2636"/>
              <a:ext cx="0" cy="240"/>
            </a:xfrm>
            <a:prstGeom prst="line">
              <a:avLst/>
            </a:prstGeom>
            <a:noFill/>
            <a:ln w="9525" cap="rnd">
              <a:solidFill>
                <a:schemeClr val="bg2"/>
              </a:solidFill>
              <a:prstDash val="sysDot"/>
              <a:round/>
              <a:headEnd/>
              <a:tailEnd type="triangle" w="med" len="med"/>
            </a:ln>
          </p:spPr>
          <p:txBody>
            <a:bodyPr wrap="none" anchor="ctr"/>
            <a:lstStyle/>
            <a:p>
              <a:endParaRPr lang="ko-KR" altLang="en-US"/>
            </a:p>
          </p:txBody>
        </p:sp>
        <p:sp>
          <p:nvSpPr>
            <p:cNvPr id="27" name="Line 25"/>
            <p:cNvSpPr>
              <a:spLocks noChangeShapeType="1"/>
            </p:cNvSpPr>
            <p:nvPr/>
          </p:nvSpPr>
          <p:spPr bwMode="auto">
            <a:xfrm>
              <a:off x="2112" y="3308"/>
              <a:ext cx="0" cy="192"/>
            </a:xfrm>
            <a:prstGeom prst="line">
              <a:avLst/>
            </a:prstGeom>
            <a:noFill/>
            <a:ln w="9525" cap="rnd">
              <a:solidFill>
                <a:schemeClr val="bg2"/>
              </a:solidFill>
              <a:prstDash val="sysDot"/>
              <a:round/>
              <a:headEnd/>
              <a:tailEnd type="triangle" w="med" len="med"/>
            </a:ln>
          </p:spPr>
          <p:txBody>
            <a:bodyPr wrap="none" anchor="ctr"/>
            <a:lstStyle/>
            <a:p>
              <a:endParaRPr lang="ko-KR" altLang="en-US"/>
            </a:p>
          </p:txBody>
        </p:sp>
        <p:sp>
          <p:nvSpPr>
            <p:cNvPr id="28" name="Line 26"/>
            <p:cNvSpPr>
              <a:spLocks noChangeShapeType="1"/>
            </p:cNvSpPr>
            <p:nvPr/>
          </p:nvSpPr>
          <p:spPr bwMode="auto">
            <a:xfrm>
              <a:off x="3024" y="2636"/>
              <a:ext cx="0" cy="240"/>
            </a:xfrm>
            <a:prstGeom prst="line">
              <a:avLst/>
            </a:prstGeom>
            <a:noFill/>
            <a:ln w="9525" cap="rnd">
              <a:solidFill>
                <a:schemeClr val="bg2"/>
              </a:solidFill>
              <a:prstDash val="sysDot"/>
              <a:round/>
              <a:headEnd/>
              <a:tailEnd type="triangle" w="med" len="med"/>
            </a:ln>
          </p:spPr>
          <p:txBody>
            <a:bodyPr wrap="none" anchor="ctr"/>
            <a:lstStyle/>
            <a:p>
              <a:endParaRPr lang="ko-KR" altLang="en-US"/>
            </a:p>
          </p:txBody>
        </p:sp>
        <p:sp>
          <p:nvSpPr>
            <p:cNvPr id="29" name="Line 27"/>
            <p:cNvSpPr>
              <a:spLocks noChangeShapeType="1"/>
            </p:cNvSpPr>
            <p:nvPr/>
          </p:nvSpPr>
          <p:spPr bwMode="auto">
            <a:xfrm>
              <a:off x="3024" y="3308"/>
              <a:ext cx="0" cy="192"/>
            </a:xfrm>
            <a:prstGeom prst="line">
              <a:avLst/>
            </a:prstGeom>
            <a:noFill/>
            <a:ln w="9525" cap="rnd">
              <a:solidFill>
                <a:schemeClr val="bg2"/>
              </a:solidFill>
              <a:prstDash val="sysDot"/>
              <a:round/>
              <a:headEnd/>
              <a:tailEnd type="triangle" w="med" len="med"/>
            </a:ln>
          </p:spPr>
          <p:txBody>
            <a:bodyPr wrap="none" anchor="ctr"/>
            <a:lstStyle/>
            <a:p>
              <a:endParaRPr lang="ko-KR" altLang="en-US"/>
            </a:p>
          </p:txBody>
        </p:sp>
        <p:sp>
          <p:nvSpPr>
            <p:cNvPr id="30" name="Line 28"/>
            <p:cNvSpPr>
              <a:spLocks noChangeShapeType="1"/>
            </p:cNvSpPr>
            <p:nvPr/>
          </p:nvSpPr>
          <p:spPr bwMode="auto">
            <a:xfrm>
              <a:off x="3888" y="3308"/>
              <a:ext cx="0" cy="192"/>
            </a:xfrm>
            <a:prstGeom prst="line">
              <a:avLst/>
            </a:prstGeom>
            <a:noFill/>
            <a:ln w="9525" cap="rnd">
              <a:solidFill>
                <a:schemeClr val="bg2"/>
              </a:solidFill>
              <a:prstDash val="sysDot"/>
              <a:round/>
              <a:headEnd/>
              <a:tailEnd type="triangle" w="med" len="med"/>
            </a:ln>
          </p:spPr>
          <p:txBody>
            <a:bodyPr wrap="none" anchor="ctr"/>
            <a:lstStyle/>
            <a:p>
              <a:endParaRPr lang="ko-KR" altLang="en-US"/>
            </a:p>
          </p:txBody>
        </p:sp>
        <p:sp>
          <p:nvSpPr>
            <p:cNvPr id="31" name="Text Box 29"/>
            <p:cNvSpPr txBox="1">
              <a:spLocks noChangeArrowheads="1"/>
            </p:cNvSpPr>
            <p:nvPr/>
          </p:nvSpPr>
          <p:spPr bwMode="auto">
            <a:xfrm>
              <a:off x="2400" y="2204"/>
              <a:ext cx="298" cy="442"/>
            </a:xfrm>
            <a:prstGeom prst="rect">
              <a:avLst/>
            </a:prstGeom>
            <a:noFill/>
            <a:ln w="9525">
              <a:noFill/>
              <a:miter lim="800000"/>
              <a:headEnd/>
              <a:tailEnd/>
            </a:ln>
          </p:spPr>
          <p:txBody>
            <a:bodyPr wrap="none">
              <a:spAutoFit/>
            </a:bodyPr>
            <a:lstStyle/>
            <a:p>
              <a:pPr eaLnBrk="1" latinLnBrk="1" hangingPunct="1"/>
              <a:r>
                <a:rPr kumimoji="1" lang="ko-KR" altLang="en-US" sz="4000" b="1">
                  <a:ea typeface="돋움체" pitchFamily="49" charset="-127"/>
                </a:rPr>
                <a:t>+</a:t>
              </a:r>
            </a:p>
          </p:txBody>
        </p:sp>
        <p:sp>
          <p:nvSpPr>
            <p:cNvPr id="32" name="Text Box 30"/>
            <p:cNvSpPr txBox="1">
              <a:spLocks noChangeArrowheads="1"/>
            </p:cNvSpPr>
            <p:nvPr/>
          </p:nvSpPr>
          <p:spPr bwMode="auto">
            <a:xfrm>
              <a:off x="3312" y="3500"/>
              <a:ext cx="298" cy="442"/>
            </a:xfrm>
            <a:prstGeom prst="rect">
              <a:avLst/>
            </a:prstGeom>
            <a:noFill/>
            <a:ln w="9525">
              <a:noFill/>
              <a:miter lim="800000"/>
              <a:headEnd/>
              <a:tailEnd/>
            </a:ln>
          </p:spPr>
          <p:txBody>
            <a:bodyPr wrap="none">
              <a:spAutoFit/>
            </a:bodyPr>
            <a:lstStyle/>
            <a:p>
              <a:pPr eaLnBrk="1" latinLnBrk="1" hangingPunct="1"/>
              <a:r>
                <a:rPr kumimoji="1" lang="ko-KR" altLang="en-US" sz="4000" b="1">
                  <a:ea typeface="돋움체" pitchFamily="49" charset="-127"/>
                </a:rPr>
                <a:t>+</a:t>
              </a:r>
            </a:p>
          </p:txBody>
        </p:sp>
        <p:sp>
          <p:nvSpPr>
            <p:cNvPr id="33" name="Text Box 31"/>
            <p:cNvSpPr txBox="1">
              <a:spLocks noChangeArrowheads="1"/>
            </p:cNvSpPr>
            <p:nvPr/>
          </p:nvSpPr>
          <p:spPr bwMode="auto">
            <a:xfrm>
              <a:off x="3312" y="2876"/>
              <a:ext cx="298" cy="442"/>
            </a:xfrm>
            <a:prstGeom prst="rect">
              <a:avLst/>
            </a:prstGeom>
            <a:noFill/>
            <a:ln w="9525">
              <a:noFill/>
              <a:miter lim="800000"/>
              <a:headEnd/>
              <a:tailEnd/>
            </a:ln>
          </p:spPr>
          <p:txBody>
            <a:bodyPr wrap="none">
              <a:spAutoFit/>
            </a:bodyPr>
            <a:lstStyle/>
            <a:p>
              <a:pPr eaLnBrk="1" latinLnBrk="1" hangingPunct="1"/>
              <a:r>
                <a:rPr kumimoji="1" lang="ko-KR" altLang="en-US" sz="4000" b="1">
                  <a:ea typeface="돋움체" pitchFamily="49" charset="-127"/>
                </a:rPr>
                <a:t>+</a:t>
              </a:r>
            </a:p>
          </p:txBody>
        </p:sp>
        <p:sp>
          <p:nvSpPr>
            <p:cNvPr id="34" name="Text Box 32"/>
            <p:cNvSpPr txBox="1">
              <a:spLocks noChangeArrowheads="1"/>
            </p:cNvSpPr>
            <p:nvPr/>
          </p:nvSpPr>
          <p:spPr bwMode="auto">
            <a:xfrm>
              <a:off x="2448" y="3452"/>
              <a:ext cx="298" cy="442"/>
            </a:xfrm>
            <a:prstGeom prst="rect">
              <a:avLst/>
            </a:prstGeom>
            <a:noFill/>
            <a:ln w="9525">
              <a:noFill/>
              <a:miter lim="800000"/>
              <a:headEnd/>
              <a:tailEnd/>
            </a:ln>
          </p:spPr>
          <p:txBody>
            <a:bodyPr wrap="none">
              <a:spAutoFit/>
            </a:bodyPr>
            <a:lstStyle/>
            <a:p>
              <a:pPr eaLnBrk="1" latinLnBrk="1" hangingPunct="1"/>
              <a:r>
                <a:rPr kumimoji="1" lang="ko-KR" altLang="en-US" sz="4000" b="1">
                  <a:ea typeface="돋움체" pitchFamily="49" charset="-127"/>
                </a:rPr>
                <a:t>+</a:t>
              </a:r>
            </a:p>
          </p:txBody>
        </p:sp>
        <p:sp>
          <p:nvSpPr>
            <p:cNvPr id="35" name="Text Box 33"/>
            <p:cNvSpPr txBox="1">
              <a:spLocks noChangeArrowheads="1"/>
            </p:cNvSpPr>
            <p:nvPr/>
          </p:nvSpPr>
          <p:spPr bwMode="auto">
            <a:xfrm>
              <a:off x="2448" y="2924"/>
              <a:ext cx="298" cy="442"/>
            </a:xfrm>
            <a:prstGeom prst="rect">
              <a:avLst/>
            </a:prstGeom>
            <a:noFill/>
            <a:ln w="9525">
              <a:noFill/>
              <a:miter lim="800000"/>
              <a:headEnd/>
              <a:tailEnd/>
            </a:ln>
          </p:spPr>
          <p:txBody>
            <a:bodyPr wrap="none">
              <a:spAutoFit/>
            </a:bodyPr>
            <a:lstStyle/>
            <a:p>
              <a:pPr eaLnBrk="1" latinLnBrk="1" hangingPunct="1"/>
              <a:r>
                <a:rPr kumimoji="1" lang="ko-KR" altLang="en-US" sz="4000" b="1">
                  <a:ea typeface="돋움체" pitchFamily="49" charset="-127"/>
                </a:rPr>
                <a:t>+</a:t>
              </a:r>
            </a:p>
          </p:txBody>
        </p:sp>
        <p:sp>
          <p:nvSpPr>
            <p:cNvPr id="36" name="Text Box 34"/>
            <p:cNvSpPr txBox="1">
              <a:spLocks noChangeArrowheads="1"/>
            </p:cNvSpPr>
            <p:nvPr/>
          </p:nvSpPr>
          <p:spPr bwMode="auto">
            <a:xfrm>
              <a:off x="4176" y="3500"/>
              <a:ext cx="298" cy="442"/>
            </a:xfrm>
            <a:prstGeom prst="rect">
              <a:avLst/>
            </a:prstGeom>
            <a:noFill/>
            <a:ln w="9525">
              <a:noFill/>
              <a:miter lim="800000"/>
              <a:headEnd/>
              <a:tailEnd/>
            </a:ln>
          </p:spPr>
          <p:txBody>
            <a:bodyPr wrap="none">
              <a:spAutoFit/>
            </a:bodyPr>
            <a:lstStyle/>
            <a:p>
              <a:pPr eaLnBrk="1" latinLnBrk="1" hangingPunct="1"/>
              <a:r>
                <a:rPr kumimoji="1" lang="ko-KR" altLang="en-US" sz="4000" b="1">
                  <a:ea typeface="돋움체" pitchFamily="49" charset="-127"/>
                </a:rPr>
                <a:t>+</a:t>
              </a:r>
            </a:p>
          </p:txBody>
        </p:sp>
        <p:sp>
          <p:nvSpPr>
            <p:cNvPr id="37" name="Oval 35"/>
            <p:cNvSpPr>
              <a:spLocks noChangeArrowheads="1"/>
            </p:cNvSpPr>
            <p:nvPr/>
          </p:nvSpPr>
          <p:spPr bwMode="auto">
            <a:xfrm>
              <a:off x="2976" y="1580"/>
              <a:ext cx="288" cy="240"/>
            </a:xfrm>
            <a:prstGeom prst="ellipse">
              <a:avLst/>
            </a:prstGeom>
            <a:solidFill>
              <a:srgbClr val="FFFFCC"/>
            </a:solidFill>
            <a:ln w="9525">
              <a:solidFill>
                <a:schemeClr val="bg2"/>
              </a:solidFill>
              <a:round/>
              <a:headEnd/>
              <a:tailEnd/>
            </a:ln>
          </p:spPr>
          <p:txBody>
            <a:bodyPr wrap="none" anchor="ctr"/>
            <a:lstStyle/>
            <a:p>
              <a:endParaRPr lang="ko-KR" altLang="en-US"/>
            </a:p>
          </p:txBody>
        </p:sp>
        <p:sp>
          <p:nvSpPr>
            <p:cNvPr id="38" name="Oval 36"/>
            <p:cNvSpPr>
              <a:spLocks noChangeArrowheads="1"/>
            </p:cNvSpPr>
            <p:nvPr/>
          </p:nvSpPr>
          <p:spPr bwMode="auto">
            <a:xfrm>
              <a:off x="2976" y="1196"/>
              <a:ext cx="288" cy="240"/>
            </a:xfrm>
            <a:prstGeom prst="ellipse">
              <a:avLst/>
            </a:prstGeom>
            <a:solidFill>
              <a:srgbClr val="FFCC66"/>
            </a:solidFill>
            <a:ln w="9525">
              <a:solidFill>
                <a:schemeClr val="tx1"/>
              </a:solidFill>
              <a:round/>
              <a:headEnd/>
              <a:tailEnd/>
            </a:ln>
          </p:spPr>
          <p:txBody>
            <a:bodyPr wrap="none" anchor="ctr"/>
            <a:lstStyle/>
            <a:p>
              <a:endParaRPr lang="ko-KR" altLang="en-US"/>
            </a:p>
          </p:txBody>
        </p:sp>
        <p:sp>
          <p:nvSpPr>
            <p:cNvPr id="39" name="Text Box 37"/>
            <p:cNvSpPr txBox="1">
              <a:spLocks noChangeArrowheads="1"/>
            </p:cNvSpPr>
            <p:nvPr/>
          </p:nvSpPr>
          <p:spPr bwMode="auto">
            <a:xfrm>
              <a:off x="3264" y="1196"/>
              <a:ext cx="2089" cy="826"/>
            </a:xfrm>
            <a:prstGeom prst="rect">
              <a:avLst/>
            </a:prstGeom>
            <a:noFill/>
            <a:ln w="9525">
              <a:noFill/>
              <a:miter lim="800000"/>
              <a:headEnd/>
              <a:tailEnd/>
            </a:ln>
          </p:spPr>
          <p:txBody>
            <a:bodyPr wrap="none">
              <a:spAutoFit/>
            </a:bodyPr>
            <a:lstStyle/>
            <a:p>
              <a:pPr eaLnBrk="1" latinLnBrk="1" hangingPunct="1"/>
              <a:r>
                <a:rPr kumimoji="1" lang="ko-KR" altLang="en-US" sz="2000" b="1">
                  <a:ea typeface="돋움체" pitchFamily="49" charset="-127"/>
                </a:rPr>
                <a:t>: 새로 정의하여 추가한 속성</a:t>
              </a:r>
            </a:p>
            <a:p>
              <a:pPr eaLnBrk="1" latinLnBrk="1" hangingPunct="1"/>
              <a:endParaRPr kumimoji="1" lang="ko-KR" altLang="en-US" sz="2000" b="1">
                <a:ea typeface="돋움체" pitchFamily="49" charset="-127"/>
              </a:endParaRPr>
            </a:p>
            <a:p>
              <a:pPr eaLnBrk="1" latinLnBrk="1" hangingPunct="1"/>
              <a:r>
                <a:rPr kumimoji="1" lang="ko-KR" altLang="en-US" sz="2000" b="1">
                  <a:ea typeface="돋움체" pitchFamily="49" charset="-127"/>
                </a:rPr>
                <a:t>: 상속하여 재사용하는 속성</a:t>
              </a:r>
            </a:p>
            <a:p>
              <a:pPr eaLnBrk="1" latinLnBrk="1" hangingPunct="1"/>
              <a:endParaRPr kumimoji="1" lang="ko-KR" altLang="en-US" sz="2000" b="1">
                <a:ea typeface="돋움체" pitchFamily="49" charset="-127"/>
              </a:endParaRPr>
            </a:p>
          </p:txBody>
        </p:sp>
        <p:sp>
          <p:nvSpPr>
            <p:cNvPr id="40" name="Line 38"/>
            <p:cNvSpPr>
              <a:spLocks noChangeShapeType="1"/>
            </p:cNvSpPr>
            <p:nvPr/>
          </p:nvSpPr>
          <p:spPr bwMode="auto">
            <a:xfrm>
              <a:off x="3120" y="2012"/>
              <a:ext cx="288" cy="0"/>
            </a:xfrm>
            <a:prstGeom prst="line">
              <a:avLst/>
            </a:prstGeom>
            <a:noFill/>
            <a:ln w="9525" cap="rnd">
              <a:solidFill>
                <a:schemeClr val="tx1"/>
              </a:solidFill>
              <a:prstDash val="sysDot"/>
              <a:round/>
              <a:headEnd/>
              <a:tailEnd type="triangle" w="med" len="med"/>
            </a:ln>
          </p:spPr>
          <p:txBody>
            <a:bodyPr wrap="none" anchor="ctr"/>
            <a:lstStyle/>
            <a:p>
              <a:endParaRPr lang="ko-KR" altLang="en-US"/>
            </a:p>
          </p:txBody>
        </p:sp>
        <p:sp>
          <p:nvSpPr>
            <p:cNvPr id="41" name="Text Box 39"/>
            <p:cNvSpPr txBox="1">
              <a:spLocks noChangeArrowheads="1"/>
            </p:cNvSpPr>
            <p:nvPr/>
          </p:nvSpPr>
          <p:spPr bwMode="auto">
            <a:xfrm>
              <a:off x="3504" y="1868"/>
              <a:ext cx="895" cy="256"/>
            </a:xfrm>
            <a:prstGeom prst="rect">
              <a:avLst/>
            </a:prstGeom>
            <a:noFill/>
            <a:ln w="9525">
              <a:solidFill>
                <a:schemeClr val="bg2"/>
              </a:solidFill>
              <a:miter lim="800000"/>
              <a:headEnd/>
              <a:tailEnd/>
            </a:ln>
          </p:spPr>
          <p:txBody>
            <a:bodyPr wrap="none">
              <a:spAutoFit/>
            </a:bodyPr>
            <a:lstStyle/>
            <a:p>
              <a:pPr eaLnBrk="1" latinLnBrk="1" hangingPunct="1"/>
              <a:r>
                <a:rPr kumimoji="1" lang="ko-KR" altLang="en-US" sz="2000" b="1">
                  <a:ea typeface="돋움체" pitchFamily="49" charset="-127"/>
                </a:rPr>
                <a:t>: 상속 경로</a:t>
              </a:r>
            </a:p>
          </p:txBody>
        </p:sp>
        <p:sp>
          <p:nvSpPr>
            <p:cNvPr id="42" name="Text Box 40"/>
            <p:cNvSpPr txBox="1">
              <a:spLocks noChangeArrowheads="1"/>
            </p:cNvSpPr>
            <p:nvPr/>
          </p:nvSpPr>
          <p:spPr bwMode="auto">
            <a:xfrm>
              <a:off x="1152" y="4028"/>
              <a:ext cx="3380" cy="288"/>
            </a:xfrm>
            <a:prstGeom prst="rect">
              <a:avLst/>
            </a:prstGeom>
            <a:noFill/>
            <a:ln w="9525">
              <a:noFill/>
              <a:miter lim="800000"/>
              <a:headEnd/>
              <a:tailEnd/>
            </a:ln>
          </p:spPr>
          <p:txBody>
            <a:bodyPr wrap="none">
              <a:spAutoFit/>
            </a:bodyPr>
            <a:lstStyle/>
            <a:p>
              <a:pPr eaLnBrk="1" latinLnBrk="1" hangingPunct="1"/>
              <a:r>
                <a:rPr kumimoji="1" lang="ko-KR" altLang="en-US" b="1">
                  <a:ea typeface="돋움체" pitchFamily="49" charset="-127"/>
                </a:rPr>
                <a:t>속성을 상속하여 새로운 클래스를 생성</a:t>
              </a:r>
            </a:p>
          </p:txBody>
        </p:sp>
      </p:grpSp>
    </p:spTree>
    <p:extLst>
      <p:ext uri="{BB962C8B-B14F-4D97-AF65-F5344CB8AC3E}">
        <p14:creationId xmlns:p14="http://schemas.microsoft.com/office/powerpoint/2010/main" val="3674079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상속 개념</a:t>
            </a:r>
            <a:endParaRPr lang="en-US" altLang="ko-KR" sz="3600" dirty="0">
              <a:solidFill>
                <a:schemeClr val="bg1"/>
              </a:solidFill>
              <a:latin typeface="굴림체" pitchFamily="49" charset="-127"/>
              <a:ea typeface="굴림체" pitchFamily="49" charset="-127"/>
            </a:endParaRPr>
          </a:p>
        </p:txBody>
      </p:sp>
      <p:sp>
        <p:nvSpPr>
          <p:cNvPr id="6" name="내용 개체 틀 5"/>
          <p:cNvSpPr>
            <a:spLocks noGrp="1"/>
          </p:cNvSpPr>
          <p:nvPr>
            <p:ph sz="quarter" idx="4294967295"/>
          </p:nvPr>
        </p:nvSpPr>
        <p:spPr>
          <a:xfrm>
            <a:off x="304800" y="1412776"/>
            <a:ext cx="8686800" cy="2808312"/>
          </a:xfrm>
          <a:prstGeom prst="rect">
            <a:avLst/>
          </a:prstGeom>
        </p:spPr>
        <p:txBody>
          <a:bodyPr/>
          <a:lstStyle/>
          <a:p>
            <a:r>
              <a:rPr lang="ko-KR" altLang="en-US" sz="2400" dirty="0">
                <a:latin typeface="굴림체" panose="020B0609000101010101" pitchFamily="49" charset="-127"/>
                <a:ea typeface="굴림체" panose="020B0609000101010101" pitchFamily="49" charset="-127"/>
              </a:rPr>
              <a:t>상속</a:t>
            </a:r>
            <a:r>
              <a:rPr lang="en-US" altLang="ko-KR" sz="2400" dirty="0">
                <a:latin typeface="굴림체" panose="020B0609000101010101" pitchFamily="49" charset="-127"/>
                <a:ea typeface="굴림체" panose="020B0609000101010101" pitchFamily="49" charset="-127"/>
              </a:rPr>
              <a:t>(Inheritance)</a:t>
            </a:r>
            <a:r>
              <a:rPr lang="ko-KR" altLang="en-US" sz="2400" dirty="0">
                <a:latin typeface="굴림체" panose="020B0609000101010101" pitchFamily="49" charset="-127"/>
                <a:ea typeface="굴림체" panose="020B0609000101010101" pitchFamily="49" charset="-127"/>
              </a:rPr>
              <a:t>이란</a:t>
            </a:r>
            <a:r>
              <a:rPr lang="en-US" altLang="ko-KR" sz="2400" dirty="0">
                <a:latin typeface="굴림체" panose="020B0609000101010101" pitchFamily="49" charset="-127"/>
                <a:ea typeface="굴림체" panose="020B0609000101010101" pitchFamily="49" charset="-127"/>
              </a:rPr>
              <a:t>?</a:t>
            </a:r>
          </a:p>
          <a:p>
            <a:pPr lvl="1"/>
            <a:r>
              <a:rPr lang="ko-KR" altLang="en-US" sz="2000" dirty="0">
                <a:latin typeface="굴림체" panose="020B0609000101010101" pitchFamily="49" charset="-127"/>
                <a:ea typeface="굴림체" panose="020B0609000101010101" pitchFamily="49" charset="-127"/>
              </a:rPr>
              <a:t>현실 세계</a:t>
            </a:r>
            <a:r>
              <a:rPr lang="en-US" altLang="ko-KR" sz="2000" dirty="0">
                <a:latin typeface="굴림체" panose="020B0609000101010101" pitchFamily="49" charset="-127"/>
                <a:ea typeface="굴림체" panose="020B0609000101010101" pitchFamily="49" charset="-127"/>
              </a:rPr>
              <a:t>: </a:t>
            </a:r>
          </a:p>
          <a:p>
            <a:pPr lvl="2"/>
            <a:r>
              <a:rPr lang="ko-KR" altLang="en-US" sz="1800" dirty="0">
                <a:latin typeface="굴림체" panose="020B0609000101010101" pitchFamily="49" charset="-127"/>
                <a:ea typeface="굴림체" panose="020B0609000101010101" pitchFamily="49" charset="-127"/>
              </a:rPr>
              <a:t>부모가 자식에게 물려주는 행위</a:t>
            </a:r>
            <a:endParaRPr lang="en-US" altLang="ko-KR" sz="1800" dirty="0">
              <a:latin typeface="굴림체" panose="020B0609000101010101" pitchFamily="49" charset="-127"/>
              <a:ea typeface="굴림체" panose="020B0609000101010101" pitchFamily="49" charset="-127"/>
            </a:endParaRPr>
          </a:p>
          <a:p>
            <a:pPr lvl="2"/>
            <a:r>
              <a:rPr lang="ko-KR" altLang="en-US" sz="1800" dirty="0">
                <a:latin typeface="굴림체" panose="020B0609000101010101" pitchFamily="49" charset="-127"/>
                <a:ea typeface="굴림체" panose="020B0609000101010101" pitchFamily="49" charset="-127"/>
              </a:rPr>
              <a:t>부모가 자식을 선택해서 물려줌</a:t>
            </a:r>
            <a:endParaRPr lang="en-US" altLang="ko-KR" dirty="0">
              <a:latin typeface="굴림체" panose="020B0609000101010101" pitchFamily="49" charset="-127"/>
              <a:ea typeface="굴림체" panose="020B0609000101010101" pitchFamily="49" charset="-127"/>
            </a:endParaRPr>
          </a:p>
          <a:p>
            <a:pPr lvl="1"/>
            <a:r>
              <a:rPr lang="ko-KR" altLang="en-US" sz="2000" dirty="0">
                <a:latin typeface="굴림체" panose="020B0609000101010101" pitchFamily="49" charset="-127"/>
                <a:ea typeface="굴림체" panose="020B0609000101010101" pitchFamily="49" charset="-127"/>
              </a:rPr>
              <a:t>객체 지향 프로그램</a:t>
            </a:r>
            <a:r>
              <a:rPr lang="en-US" altLang="ko-KR" sz="2000" dirty="0">
                <a:latin typeface="굴림체" panose="020B0609000101010101" pitchFamily="49" charset="-127"/>
                <a:ea typeface="굴림체" panose="020B0609000101010101" pitchFamily="49" charset="-127"/>
              </a:rPr>
              <a:t>: </a:t>
            </a:r>
          </a:p>
          <a:p>
            <a:pPr lvl="2"/>
            <a:r>
              <a:rPr lang="ko-KR" altLang="en-US" sz="1800" dirty="0">
                <a:latin typeface="굴림체" panose="020B0609000101010101" pitchFamily="49" charset="-127"/>
                <a:ea typeface="굴림체" panose="020B0609000101010101" pitchFamily="49" charset="-127"/>
              </a:rPr>
              <a:t>자식</a:t>
            </a:r>
            <a:r>
              <a:rPr lang="en-US" altLang="ko-KR" sz="1800" dirty="0">
                <a:latin typeface="굴림체" panose="020B0609000101010101" pitchFamily="49" charset="-127"/>
                <a:ea typeface="굴림체" panose="020B0609000101010101" pitchFamily="49" charset="-127"/>
              </a:rPr>
              <a:t>(</a:t>
            </a:r>
            <a:r>
              <a:rPr lang="ko-KR" altLang="en-US" sz="1800" dirty="0">
                <a:latin typeface="굴림체" panose="020B0609000101010101" pitchFamily="49" charset="-127"/>
                <a:ea typeface="굴림체" panose="020B0609000101010101" pitchFamily="49" charset="-127"/>
              </a:rPr>
              <a:t>하위</a:t>
            </a:r>
            <a:r>
              <a:rPr lang="en-US" altLang="ko-KR" sz="1800" dirty="0">
                <a:latin typeface="굴림체" panose="020B0609000101010101" pitchFamily="49" charset="-127"/>
                <a:ea typeface="굴림체" panose="020B0609000101010101" pitchFamily="49" charset="-127"/>
              </a:rPr>
              <a:t>, </a:t>
            </a:r>
            <a:r>
              <a:rPr lang="ko-KR" altLang="en-US" sz="1800" dirty="0">
                <a:latin typeface="굴림체" panose="020B0609000101010101" pitchFamily="49" charset="-127"/>
                <a:ea typeface="굴림체" panose="020B0609000101010101" pitchFamily="49" charset="-127"/>
              </a:rPr>
              <a:t>파생</a:t>
            </a:r>
            <a:r>
              <a:rPr lang="en-US" altLang="ko-KR" sz="1800" dirty="0">
                <a:latin typeface="굴림체" panose="020B0609000101010101" pitchFamily="49" charset="-127"/>
                <a:ea typeface="굴림체" panose="020B0609000101010101" pitchFamily="49" charset="-127"/>
              </a:rPr>
              <a:t>)</a:t>
            </a:r>
            <a:r>
              <a:rPr lang="ko-KR" altLang="en-US" sz="1800" dirty="0">
                <a:latin typeface="굴림체" panose="020B0609000101010101" pitchFamily="49" charset="-127"/>
                <a:ea typeface="굴림체" panose="020B0609000101010101" pitchFamily="49" charset="-127"/>
              </a:rPr>
              <a:t> 클래스가 부모</a:t>
            </a:r>
            <a:r>
              <a:rPr lang="en-US" altLang="ko-KR" sz="1800" dirty="0">
                <a:latin typeface="굴림체" panose="020B0609000101010101" pitchFamily="49" charset="-127"/>
                <a:ea typeface="굴림체" panose="020B0609000101010101" pitchFamily="49" charset="-127"/>
              </a:rPr>
              <a:t>(</a:t>
            </a:r>
            <a:r>
              <a:rPr lang="ko-KR" altLang="en-US" sz="1800" dirty="0">
                <a:latin typeface="굴림체" panose="020B0609000101010101" pitchFamily="49" charset="-127"/>
                <a:ea typeface="굴림체" panose="020B0609000101010101" pitchFamily="49" charset="-127"/>
              </a:rPr>
              <a:t>상위</a:t>
            </a:r>
            <a:r>
              <a:rPr lang="en-US" altLang="ko-KR" sz="1800" dirty="0">
                <a:latin typeface="굴림체" panose="020B0609000101010101" pitchFamily="49" charset="-127"/>
                <a:ea typeface="굴림체" panose="020B0609000101010101" pitchFamily="49" charset="-127"/>
              </a:rPr>
              <a:t>)</a:t>
            </a:r>
            <a:r>
              <a:rPr lang="ko-KR" altLang="en-US" sz="1800" dirty="0">
                <a:latin typeface="굴림체" panose="020B0609000101010101" pitchFamily="49" charset="-127"/>
                <a:ea typeface="굴림체" panose="020B0609000101010101" pitchFamily="49" charset="-127"/>
              </a:rPr>
              <a:t> 클래스의 멤버를 물려받는 것</a:t>
            </a:r>
            <a:endParaRPr lang="en-US" altLang="ko-KR" sz="1800" dirty="0">
              <a:latin typeface="굴림체" panose="020B0609000101010101" pitchFamily="49" charset="-127"/>
              <a:ea typeface="굴림체" panose="020B0609000101010101" pitchFamily="49" charset="-127"/>
            </a:endParaRPr>
          </a:p>
          <a:p>
            <a:pPr lvl="2"/>
            <a:r>
              <a:rPr lang="ko-KR" altLang="en-US" sz="1800" dirty="0">
                <a:latin typeface="굴림체" panose="020B0609000101010101" pitchFamily="49" charset="-127"/>
                <a:ea typeface="굴림체" panose="020B0609000101010101" pitchFamily="49" charset="-127"/>
              </a:rPr>
              <a:t>자식이 부모를 선택해 물려받음</a:t>
            </a:r>
          </a:p>
          <a:p>
            <a:pPr lvl="2"/>
            <a:r>
              <a:rPr lang="ko-KR" altLang="en-US" sz="1800" dirty="0">
                <a:latin typeface="굴림체" panose="020B0609000101010101" pitchFamily="49" charset="-127"/>
                <a:ea typeface="굴림체" panose="020B0609000101010101" pitchFamily="49" charset="-127"/>
              </a:rPr>
              <a:t>상속 대상</a:t>
            </a:r>
            <a:r>
              <a:rPr lang="en-US" altLang="ko-KR" sz="1800" dirty="0">
                <a:latin typeface="굴림체" panose="020B0609000101010101" pitchFamily="49" charset="-127"/>
                <a:ea typeface="굴림체" panose="020B0609000101010101" pitchFamily="49" charset="-127"/>
              </a:rPr>
              <a:t>: </a:t>
            </a:r>
            <a:r>
              <a:rPr lang="ko-KR" altLang="en-US" sz="1800" dirty="0">
                <a:latin typeface="굴림체" panose="020B0609000101010101" pitchFamily="49" charset="-127"/>
                <a:ea typeface="굴림체" panose="020B0609000101010101" pitchFamily="49" charset="-127"/>
              </a:rPr>
              <a:t>부모의 필드와 </a:t>
            </a:r>
            <a:r>
              <a:rPr lang="ko-KR" altLang="en-US" sz="1800" dirty="0" err="1">
                <a:latin typeface="굴림체" panose="020B0609000101010101" pitchFamily="49" charset="-127"/>
                <a:ea typeface="굴림체" panose="020B0609000101010101" pitchFamily="49" charset="-127"/>
              </a:rPr>
              <a:t>메소드</a:t>
            </a:r>
            <a:endParaRPr lang="ko-KR" altLang="en-US" sz="1800" dirty="0">
              <a:latin typeface="굴림체" panose="020B0609000101010101" pitchFamily="49" charset="-127"/>
              <a:ea typeface="굴림체" panose="020B0609000101010101" pitchFamily="49" charset="-127"/>
            </a:endParaRPr>
          </a:p>
        </p:txBody>
      </p:sp>
      <p:pic>
        <p:nvPicPr>
          <p:cNvPr id="7" name="Picture 2"/>
          <p:cNvPicPr>
            <a:picLocks noChangeAspect="1" noChangeArrowheads="1"/>
          </p:cNvPicPr>
          <p:nvPr/>
        </p:nvPicPr>
        <p:blipFill>
          <a:blip r:embed="rId2"/>
          <a:srcRect/>
          <a:stretch>
            <a:fillRect/>
          </a:stretch>
        </p:blipFill>
        <p:spPr bwMode="auto">
          <a:xfrm>
            <a:off x="1040593" y="4278025"/>
            <a:ext cx="7215214" cy="2456384"/>
          </a:xfrm>
          <a:prstGeom prst="rect">
            <a:avLst/>
          </a:prstGeom>
          <a:noFill/>
          <a:ln w="9525">
            <a:noFill/>
            <a:miter lim="800000"/>
            <a:headEnd/>
            <a:tailEnd/>
          </a:ln>
        </p:spPr>
      </p:pic>
    </p:spTree>
    <p:extLst>
      <p:ext uri="{BB962C8B-B14F-4D97-AF65-F5344CB8AC3E}">
        <p14:creationId xmlns:p14="http://schemas.microsoft.com/office/powerpoint/2010/main" val="3772608775"/>
      </p:ext>
    </p:extLst>
  </p:cSld>
  <p:clrMapOvr>
    <a:masterClrMapping/>
  </p:clrMapOvr>
  <p:transition spd="med">
    <p:strips/>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상속</a:t>
            </a:r>
            <a:r>
              <a:rPr lang="en-US" altLang="ko-KR" sz="3600" dirty="0" smtClean="0">
                <a:solidFill>
                  <a:schemeClr val="bg1"/>
                </a:solidFill>
                <a:latin typeface="굴림체" pitchFamily="49" charset="-127"/>
                <a:ea typeface="굴림체" pitchFamily="49" charset="-127"/>
              </a:rPr>
              <a:t>(</a:t>
            </a:r>
            <a:r>
              <a:rPr lang="en-US" altLang="ko-KR" cap="none" dirty="0" smtClean="0">
                <a:solidFill>
                  <a:schemeClr val="bg1"/>
                </a:solidFill>
              </a:rPr>
              <a:t>Inheritance</a:t>
            </a:r>
            <a:r>
              <a:rPr lang="en-US" altLang="ko-KR" dirty="0" smtClean="0">
                <a:solidFill>
                  <a:schemeClr val="bg1"/>
                </a:solidFill>
              </a:rPr>
              <a:t>)</a:t>
            </a:r>
            <a:endParaRPr lang="en-US" altLang="ko-KR" sz="3600" dirty="0">
              <a:solidFill>
                <a:schemeClr val="bg1"/>
              </a:solidFill>
              <a:latin typeface="굴림체" pitchFamily="49" charset="-127"/>
              <a:ea typeface="굴림체" pitchFamily="49" charset="-127"/>
            </a:endParaRPr>
          </a:p>
        </p:txBody>
      </p:sp>
      <p:pic>
        <p:nvPicPr>
          <p:cNvPr id="4" name="그림 3"/>
          <p:cNvPicPr>
            <a:picLocks noChangeAspect="1"/>
          </p:cNvPicPr>
          <p:nvPr/>
        </p:nvPicPr>
        <p:blipFill>
          <a:blip r:embed="rId2"/>
          <a:stretch>
            <a:fillRect/>
          </a:stretch>
        </p:blipFill>
        <p:spPr>
          <a:xfrm>
            <a:off x="179512" y="1484784"/>
            <a:ext cx="8640960" cy="4896544"/>
          </a:xfrm>
          <a:prstGeom prst="rect">
            <a:avLst/>
          </a:prstGeom>
        </p:spPr>
      </p:pic>
    </p:spTree>
    <p:extLst>
      <p:ext uri="{BB962C8B-B14F-4D97-AF65-F5344CB8AC3E}">
        <p14:creationId xmlns:p14="http://schemas.microsoft.com/office/powerpoint/2010/main" val="4271301465"/>
      </p:ext>
    </p:extLst>
  </p:cSld>
  <p:clrMapOvr>
    <a:masterClrMapping/>
  </p:clrMapOvr>
  <p:transition spd="med">
    <p:strips/>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 name="직사각형 29"/>
          <p:cNvSpPr/>
          <p:nvPr/>
        </p:nvSpPr>
        <p:spPr>
          <a:xfrm>
            <a:off x="1167102" y="584624"/>
            <a:ext cx="1651414"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제목</a:t>
            </a:r>
          </a:p>
        </p:txBody>
      </p:sp>
      <p:sp>
        <p:nvSpPr>
          <p:cNvPr id="34" name="직사각형 33"/>
          <p:cNvSpPr/>
          <p:nvPr/>
        </p:nvSpPr>
        <p:spPr>
          <a:xfrm>
            <a:off x="622332" y="992128"/>
            <a:ext cx="3076661" cy="956159"/>
          </a:xfrm>
          <a:prstGeom prst="rect">
            <a:avLst/>
          </a:prstGeom>
        </p:spPr>
        <p:txBody>
          <a:bodyPr wrap="square">
            <a:spAutoFit/>
          </a:bodyPr>
          <a:lstStyle/>
          <a:p>
            <a:pPr>
              <a:lnSpc>
                <a:spcPct val="150000"/>
              </a:lnSpc>
            </a:pPr>
            <a:r>
              <a:rPr lang="ko-KR" altLang="en-US" sz="2000" dirty="0">
                <a:solidFill>
                  <a:prstClr val="white"/>
                </a:solidFill>
                <a:latin typeface="맑은 고딕" panose="020B0503020000020004" pitchFamily="50" charset="-127"/>
                <a:ea typeface="맑은 고딕" panose="020B0503020000020004" pitchFamily="50" charset="-127"/>
              </a:rPr>
              <a:t>모야모약</a:t>
            </a:r>
            <a:endParaRPr lang="en-US" altLang="ko-KR" sz="2000" dirty="0">
              <a:solidFill>
                <a:prstClr val="white"/>
              </a:solidFill>
              <a:latin typeface="맑은 고딕" panose="020B0503020000020004" pitchFamily="50" charset="-127"/>
              <a:ea typeface="맑은 고딕" panose="020B0503020000020004" pitchFamily="50" charset="-127"/>
            </a:endParaRPr>
          </a:p>
          <a:p>
            <a:pPr>
              <a:lnSpc>
                <a:spcPct val="150000"/>
              </a:lnSpc>
            </a:pPr>
            <a:r>
              <a:rPr lang="ko-KR" altLang="en-US" sz="2000" dirty="0">
                <a:solidFill>
                  <a:prstClr val="white"/>
                </a:solidFill>
                <a:latin typeface="맑은 고딕" panose="020B0503020000020004" pitchFamily="50" charset="-127"/>
                <a:ea typeface="맑은 고딕" panose="020B0503020000020004" pitchFamily="50" charset="-127"/>
              </a:rPr>
              <a:t>의약품 정보에 대한 모음</a:t>
            </a:r>
          </a:p>
        </p:txBody>
      </p:sp>
      <p:grpSp>
        <p:nvGrpSpPr>
          <p:cNvPr id="2" name="그룹 45"/>
          <p:cNvGrpSpPr/>
          <p:nvPr/>
        </p:nvGrpSpPr>
        <p:grpSpPr>
          <a:xfrm>
            <a:off x="902287" y="2225686"/>
            <a:ext cx="2299486" cy="651672"/>
            <a:chOff x="4953531" y="1484784"/>
            <a:chExt cx="2299486" cy="651672"/>
          </a:xfrm>
        </p:grpSpPr>
        <p:sp>
          <p:nvSpPr>
            <p:cNvPr id="48" name="직사각형 47"/>
            <p:cNvSpPr/>
            <p:nvPr/>
          </p:nvSpPr>
          <p:spPr>
            <a:xfrm>
              <a:off x="5110956" y="1566084"/>
              <a:ext cx="562655" cy="523220"/>
            </a:xfrm>
            <a:prstGeom prst="rect">
              <a:avLst/>
            </a:prstGeom>
          </p:spPr>
          <p:txBody>
            <a:bodyPr wrap="none">
              <a:spAutoFit/>
            </a:bodyPr>
            <a:lstStyle/>
            <a:p>
              <a:pPr>
                <a:buFontTx/>
                <a:buBlip>
                  <a:blip r:embed="rId3"/>
                </a:buBlip>
              </a:pPr>
              <a:r>
                <a:rPr lang="ko-KR" altLang="en-US" sz="2800" dirty="0">
                  <a:solidFill>
                    <a:prstClr val="white"/>
                  </a:solidFill>
                  <a:latin typeface="맑은 고딕" pitchFamily="50" charset="-127"/>
                  <a:ea typeface="맑은 고딕" pitchFamily="50" charset="-127"/>
                </a:rPr>
                <a:t> </a:t>
              </a:r>
            </a:p>
          </p:txBody>
        </p:sp>
        <p:sp>
          <p:nvSpPr>
            <p:cNvPr id="49" name="직사각형 48"/>
            <p:cNvSpPr/>
            <p:nvPr/>
          </p:nvSpPr>
          <p:spPr>
            <a:xfrm>
              <a:off x="5601603" y="1556792"/>
              <a:ext cx="1651414"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내용</a:t>
              </a:r>
            </a:p>
          </p:txBody>
        </p:sp>
        <p:pic>
          <p:nvPicPr>
            <p:cNvPr id="50" name="Picture 6" descr="C:\Users\jinsung\AppData\Local\Microsoft\Windows\INetCache\IE\7DCKR220\g3[1].jpg"/>
            <p:cNvPicPr>
              <a:picLocks noChangeAspect="1" noChangeArrowheads="1"/>
            </p:cNvPicPr>
            <p:nvPr/>
          </p:nvPicPr>
          <p:blipFill>
            <a:blip r:embed="rId4" cstate="print"/>
            <a:srcRect/>
            <a:stretch>
              <a:fillRect/>
            </a:stretch>
          </p:blipFill>
          <p:spPr bwMode="auto">
            <a:xfrm>
              <a:off x="4953531" y="1484784"/>
              <a:ext cx="720080" cy="651672"/>
            </a:xfrm>
            <a:prstGeom prst="rect">
              <a:avLst/>
            </a:prstGeom>
            <a:noFill/>
          </p:spPr>
        </p:pic>
      </p:grpSp>
      <p:pic>
        <p:nvPicPr>
          <p:cNvPr id="51" name="Picture 26" descr="C:\Users\jinsung\AppData\Local\Microsoft\Windows\INetCache\IE\CAYIF0YX\project_manager[1].jpg"/>
          <p:cNvPicPr>
            <a:picLocks noChangeAspect="1" noChangeArrowheads="1"/>
          </p:cNvPicPr>
          <p:nvPr/>
        </p:nvPicPr>
        <p:blipFill>
          <a:blip r:embed="rId5" cstate="print"/>
          <a:srcRect/>
          <a:stretch>
            <a:fillRect/>
          </a:stretch>
        </p:blipFill>
        <p:spPr bwMode="auto">
          <a:xfrm>
            <a:off x="622332" y="548680"/>
            <a:ext cx="540000" cy="54000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그림 4">
            <a:extLst>
              <a:ext uri="{FF2B5EF4-FFF2-40B4-BE49-F238E27FC236}">
                <a16:creationId xmlns:a16="http://schemas.microsoft.com/office/drawing/2014/main" id="{A5C02C9B-3DA3-3BA7-DDE2-6720077CDECF}"/>
              </a:ext>
            </a:extLst>
          </p:cNvPr>
          <p:cNvPicPr>
            <a:picLocks noChangeAspect="1"/>
          </p:cNvPicPr>
          <p:nvPr/>
        </p:nvPicPr>
        <p:blipFill>
          <a:blip r:embed="rId6"/>
          <a:stretch>
            <a:fillRect/>
          </a:stretch>
        </p:blipFill>
        <p:spPr>
          <a:xfrm>
            <a:off x="5163412" y="233022"/>
            <a:ext cx="3048000" cy="2583063"/>
          </a:xfrm>
          <a:prstGeom prst="rect">
            <a:avLst/>
          </a:prstGeom>
        </p:spPr>
      </p:pic>
      <p:pic>
        <p:nvPicPr>
          <p:cNvPr id="7" name="그림 6">
            <a:extLst>
              <a:ext uri="{FF2B5EF4-FFF2-40B4-BE49-F238E27FC236}">
                <a16:creationId xmlns:a16="http://schemas.microsoft.com/office/drawing/2014/main" id="{1053A3D0-8D8C-E3A3-0C30-794F136A8A76}"/>
              </a:ext>
            </a:extLst>
          </p:cNvPr>
          <p:cNvPicPr>
            <a:picLocks noChangeAspect="1"/>
          </p:cNvPicPr>
          <p:nvPr/>
        </p:nvPicPr>
        <p:blipFill>
          <a:blip r:embed="rId7"/>
          <a:stretch>
            <a:fillRect/>
          </a:stretch>
        </p:blipFill>
        <p:spPr>
          <a:xfrm>
            <a:off x="395537" y="3226765"/>
            <a:ext cx="4248472" cy="1771650"/>
          </a:xfrm>
          <a:prstGeom prst="rect">
            <a:avLst/>
          </a:prstGeom>
        </p:spPr>
      </p:pic>
      <p:pic>
        <p:nvPicPr>
          <p:cNvPr id="9" name="그림 8">
            <a:extLst>
              <a:ext uri="{FF2B5EF4-FFF2-40B4-BE49-F238E27FC236}">
                <a16:creationId xmlns:a16="http://schemas.microsoft.com/office/drawing/2014/main" id="{A59A0ACB-8E38-1FAC-5CD5-CEC08DE3FE78}"/>
              </a:ext>
            </a:extLst>
          </p:cNvPr>
          <p:cNvPicPr>
            <a:picLocks noChangeAspect="1"/>
          </p:cNvPicPr>
          <p:nvPr/>
        </p:nvPicPr>
        <p:blipFill>
          <a:blip r:embed="rId8"/>
          <a:stretch>
            <a:fillRect/>
          </a:stretch>
        </p:blipFill>
        <p:spPr>
          <a:xfrm>
            <a:off x="395536" y="5065772"/>
            <a:ext cx="4248472" cy="1600200"/>
          </a:xfrm>
          <a:prstGeom prst="rect">
            <a:avLst/>
          </a:prstGeom>
        </p:spPr>
      </p:pic>
      <p:pic>
        <p:nvPicPr>
          <p:cNvPr id="11" name="그림 10">
            <a:extLst>
              <a:ext uri="{FF2B5EF4-FFF2-40B4-BE49-F238E27FC236}">
                <a16:creationId xmlns:a16="http://schemas.microsoft.com/office/drawing/2014/main" id="{70874177-F0A5-E8BA-C0B0-E717E6192031}"/>
              </a:ext>
            </a:extLst>
          </p:cNvPr>
          <p:cNvPicPr>
            <a:picLocks noChangeAspect="1"/>
          </p:cNvPicPr>
          <p:nvPr/>
        </p:nvPicPr>
        <p:blipFill>
          <a:blip r:embed="rId9"/>
          <a:stretch>
            <a:fillRect/>
          </a:stretch>
        </p:blipFill>
        <p:spPr>
          <a:xfrm>
            <a:off x="5148388" y="2921857"/>
            <a:ext cx="3063024" cy="3714750"/>
          </a:xfrm>
          <a:prstGeom prst="rect">
            <a:avLst/>
          </a:prstGeom>
        </p:spPr>
      </p:pic>
      <p:pic>
        <p:nvPicPr>
          <p:cNvPr id="3" name="그림 2"/>
          <p:cNvPicPr>
            <a:picLocks noChangeAspect="1"/>
          </p:cNvPicPr>
          <p:nvPr/>
        </p:nvPicPr>
        <p:blipFill>
          <a:blip r:embed="rId10"/>
          <a:stretch>
            <a:fillRect/>
          </a:stretch>
        </p:blipFill>
        <p:spPr>
          <a:xfrm>
            <a:off x="-36512" y="0"/>
            <a:ext cx="9180512" cy="6858000"/>
          </a:xfrm>
          <a:prstGeom prst="rect">
            <a:avLst/>
          </a:prstGeom>
        </p:spPr>
      </p:pic>
    </p:spTree>
    <p:extLst>
      <p:ext uri="{BB962C8B-B14F-4D97-AF65-F5344CB8AC3E}">
        <p14:creationId xmlns:p14="http://schemas.microsoft.com/office/powerpoint/2010/main" val="213341044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상속 프로그램</a:t>
            </a:r>
            <a:endParaRPr lang="en-US" altLang="ko-KR" sz="3600" dirty="0">
              <a:solidFill>
                <a:schemeClr val="bg1"/>
              </a:solidFill>
              <a:latin typeface="굴림체" pitchFamily="49" charset="-127"/>
              <a:ea typeface="굴림체" pitchFamily="49" charset="-127"/>
            </a:endParaRPr>
          </a:p>
        </p:txBody>
      </p:sp>
      <p:sp>
        <p:nvSpPr>
          <p:cNvPr id="3" name="직사각형 2"/>
          <p:cNvSpPr/>
          <p:nvPr/>
        </p:nvSpPr>
        <p:spPr>
          <a:xfrm>
            <a:off x="395536" y="1556792"/>
            <a:ext cx="8064896" cy="3693319"/>
          </a:xfrm>
          <a:prstGeom prst="rect">
            <a:avLst/>
          </a:prstGeom>
        </p:spPr>
        <p:txBody>
          <a:bodyPr wrap="square">
            <a:spAutoFit/>
          </a:bodyPr>
          <a:lstStyle/>
          <a:p>
            <a:r>
              <a:rPr lang="ko-KR" altLang="en-US" dirty="0" err="1"/>
              <a:t>class</a:t>
            </a:r>
            <a:r>
              <a:rPr lang="ko-KR" altLang="en-US" dirty="0"/>
              <a:t> </a:t>
            </a:r>
            <a:r>
              <a:rPr lang="ko-KR" altLang="en-US" dirty="0" err="1"/>
              <a:t>A</a:t>
            </a:r>
            <a:r>
              <a:rPr lang="ko-KR" altLang="en-US" dirty="0"/>
              <a:t>{</a:t>
            </a:r>
          </a:p>
          <a:p>
            <a:r>
              <a:rPr lang="ko-KR" altLang="en-US" dirty="0"/>
              <a:t>	</a:t>
            </a:r>
            <a:r>
              <a:rPr lang="ko-KR" altLang="en-US" dirty="0" err="1"/>
              <a:t>int</a:t>
            </a:r>
            <a:r>
              <a:rPr lang="ko-KR" altLang="en-US" dirty="0"/>
              <a:t> </a:t>
            </a:r>
            <a:r>
              <a:rPr lang="ko-KR" altLang="en-US" dirty="0" err="1"/>
              <a:t>a</a:t>
            </a:r>
            <a:r>
              <a:rPr lang="ko-KR" altLang="en-US" dirty="0"/>
              <a:t>=1;</a:t>
            </a:r>
          </a:p>
          <a:p>
            <a:r>
              <a:rPr lang="ko-KR" altLang="en-US" dirty="0"/>
              <a:t>	 </a:t>
            </a:r>
            <a:r>
              <a:rPr lang="ko-KR" altLang="en-US" dirty="0" err="1"/>
              <a:t>public</a:t>
            </a:r>
            <a:r>
              <a:rPr lang="ko-KR" altLang="en-US" dirty="0"/>
              <a:t> </a:t>
            </a:r>
            <a:r>
              <a:rPr lang="ko-KR" altLang="en-US" dirty="0" err="1"/>
              <a:t>void</a:t>
            </a:r>
            <a:r>
              <a:rPr lang="ko-KR" altLang="en-US" dirty="0"/>
              <a:t> </a:t>
            </a:r>
            <a:r>
              <a:rPr lang="ko-KR" altLang="en-US" dirty="0" err="1"/>
              <a:t>a</a:t>
            </a:r>
            <a:r>
              <a:rPr lang="ko-KR" altLang="en-US" dirty="0"/>
              <a:t>(){</a:t>
            </a:r>
          </a:p>
          <a:p>
            <a:r>
              <a:rPr lang="ko-KR" altLang="en-US" dirty="0"/>
              <a:t>		</a:t>
            </a:r>
            <a:r>
              <a:rPr lang="ko-KR" altLang="en-US" dirty="0" err="1"/>
              <a:t>System.out.println</a:t>
            </a:r>
            <a:r>
              <a:rPr lang="ko-KR" altLang="en-US" dirty="0"/>
              <a:t>("나 </a:t>
            </a:r>
            <a:r>
              <a:rPr lang="ko-KR" altLang="en-US" dirty="0" err="1"/>
              <a:t>상속됐어</a:t>
            </a:r>
            <a:r>
              <a:rPr lang="ko-KR" altLang="en-US" dirty="0"/>
              <a:t>...");</a:t>
            </a:r>
          </a:p>
          <a:p>
            <a:r>
              <a:rPr lang="ko-KR" altLang="en-US" dirty="0"/>
              <a:t>	}</a:t>
            </a:r>
          </a:p>
          <a:p>
            <a:r>
              <a:rPr lang="ko-KR" altLang="en-US" dirty="0"/>
              <a:t>}</a:t>
            </a:r>
          </a:p>
          <a:p>
            <a:endParaRPr lang="ko-KR" altLang="en-US" dirty="0"/>
          </a:p>
          <a:p>
            <a:r>
              <a:rPr lang="ko-KR" altLang="en-US" dirty="0" err="1"/>
              <a:t>class</a:t>
            </a:r>
            <a:r>
              <a:rPr lang="ko-KR" altLang="en-US" dirty="0"/>
              <a:t> </a:t>
            </a:r>
            <a:r>
              <a:rPr lang="ko-KR" altLang="en-US" dirty="0" err="1"/>
              <a:t>B</a:t>
            </a:r>
            <a:r>
              <a:rPr lang="ko-KR" altLang="en-US" dirty="0"/>
              <a:t> </a:t>
            </a:r>
            <a:r>
              <a:rPr lang="ko-KR" altLang="en-US" dirty="0" err="1"/>
              <a:t>extends</a:t>
            </a:r>
            <a:r>
              <a:rPr lang="ko-KR" altLang="en-US" dirty="0"/>
              <a:t> </a:t>
            </a:r>
            <a:r>
              <a:rPr lang="ko-KR" altLang="en-US" dirty="0" err="1"/>
              <a:t>A</a:t>
            </a:r>
            <a:r>
              <a:rPr lang="ko-KR" altLang="en-US" dirty="0"/>
              <a:t>{</a:t>
            </a:r>
          </a:p>
          <a:p>
            <a:r>
              <a:rPr lang="ko-KR" altLang="en-US" dirty="0"/>
              <a:t>	</a:t>
            </a:r>
            <a:r>
              <a:rPr lang="ko-KR" altLang="en-US" dirty="0" err="1"/>
              <a:t>int</a:t>
            </a:r>
            <a:r>
              <a:rPr lang="ko-KR" altLang="en-US" dirty="0"/>
              <a:t> </a:t>
            </a:r>
            <a:r>
              <a:rPr lang="ko-KR" altLang="en-US" dirty="0" err="1"/>
              <a:t>b</a:t>
            </a:r>
            <a:r>
              <a:rPr lang="ko-KR" altLang="en-US" dirty="0"/>
              <a:t>=2;</a:t>
            </a:r>
          </a:p>
          <a:p>
            <a:r>
              <a:rPr lang="ko-KR" altLang="en-US" dirty="0"/>
              <a:t>	 </a:t>
            </a:r>
            <a:r>
              <a:rPr lang="ko-KR" altLang="en-US" dirty="0" err="1"/>
              <a:t>public</a:t>
            </a:r>
            <a:r>
              <a:rPr lang="ko-KR" altLang="en-US" dirty="0"/>
              <a:t> </a:t>
            </a:r>
            <a:r>
              <a:rPr lang="ko-KR" altLang="en-US" dirty="0" err="1"/>
              <a:t>void</a:t>
            </a:r>
            <a:r>
              <a:rPr lang="ko-KR" altLang="en-US" dirty="0"/>
              <a:t> </a:t>
            </a:r>
            <a:r>
              <a:rPr lang="ko-KR" altLang="en-US" dirty="0" err="1"/>
              <a:t>b</a:t>
            </a:r>
            <a:r>
              <a:rPr lang="ko-KR" altLang="en-US" dirty="0"/>
              <a:t>(){</a:t>
            </a:r>
          </a:p>
          <a:p>
            <a:r>
              <a:rPr lang="ko-KR" altLang="en-US" dirty="0"/>
              <a:t>		</a:t>
            </a:r>
            <a:r>
              <a:rPr lang="ko-KR" altLang="en-US" dirty="0" err="1"/>
              <a:t>System.out.println</a:t>
            </a:r>
            <a:r>
              <a:rPr lang="ko-KR" altLang="en-US" dirty="0"/>
              <a:t>("</a:t>
            </a:r>
            <a:r>
              <a:rPr lang="ko-KR" altLang="en-US" dirty="0" err="1"/>
              <a:t>나두</a:t>
            </a:r>
            <a:r>
              <a:rPr lang="ko-KR" altLang="en-US" dirty="0"/>
              <a:t> 상속이 됐어...");</a:t>
            </a:r>
          </a:p>
          <a:p>
            <a:r>
              <a:rPr lang="ko-KR" altLang="en-US" dirty="0"/>
              <a:t>	}</a:t>
            </a:r>
          </a:p>
          <a:p>
            <a:r>
              <a:rPr lang="ko-KR" altLang="en-US" dirty="0"/>
              <a:t>}</a:t>
            </a:r>
          </a:p>
        </p:txBody>
      </p:sp>
    </p:spTree>
    <p:extLst>
      <p:ext uri="{BB962C8B-B14F-4D97-AF65-F5344CB8AC3E}">
        <p14:creationId xmlns:p14="http://schemas.microsoft.com/office/powerpoint/2010/main" val="21202521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상속 프로그램</a:t>
            </a:r>
            <a:endParaRPr lang="en-US" altLang="ko-KR" sz="3600" dirty="0">
              <a:solidFill>
                <a:schemeClr val="bg1"/>
              </a:solidFill>
              <a:latin typeface="굴림체" pitchFamily="49" charset="-127"/>
              <a:ea typeface="굴림체" pitchFamily="49" charset="-127"/>
            </a:endParaRPr>
          </a:p>
        </p:txBody>
      </p:sp>
      <p:sp>
        <p:nvSpPr>
          <p:cNvPr id="4" name="직사각형 3"/>
          <p:cNvSpPr/>
          <p:nvPr/>
        </p:nvSpPr>
        <p:spPr>
          <a:xfrm>
            <a:off x="467544" y="1582341"/>
            <a:ext cx="6390456" cy="2585323"/>
          </a:xfrm>
          <a:prstGeom prst="rect">
            <a:avLst/>
          </a:prstGeom>
        </p:spPr>
        <p:txBody>
          <a:bodyPr wrap="square">
            <a:spAutoFit/>
          </a:bodyPr>
          <a:lstStyle/>
          <a:p>
            <a:r>
              <a:rPr lang="ko-KR" altLang="en-US" dirty="0" err="1"/>
              <a:t>class</a:t>
            </a:r>
            <a:r>
              <a:rPr lang="ko-KR" altLang="en-US" dirty="0"/>
              <a:t> </a:t>
            </a:r>
            <a:r>
              <a:rPr lang="ko-KR" altLang="en-US" dirty="0" err="1"/>
              <a:t>InhTest</a:t>
            </a:r>
            <a:r>
              <a:rPr lang="ko-KR" altLang="en-US" dirty="0"/>
              <a:t> </a:t>
            </a:r>
            <a:r>
              <a:rPr lang="ko-KR" altLang="en-US" dirty="0" err="1"/>
              <a:t>extends</a:t>
            </a:r>
            <a:r>
              <a:rPr lang="ko-KR" altLang="en-US" dirty="0"/>
              <a:t> </a:t>
            </a:r>
            <a:r>
              <a:rPr lang="ko-KR" altLang="en-US" dirty="0" err="1"/>
              <a:t>B</a:t>
            </a:r>
            <a:r>
              <a:rPr lang="ko-KR" altLang="en-US" dirty="0"/>
              <a:t>{</a:t>
            </a:r>
          </a:p>
          <a:p>
            <a:r>
              <a:rPr lang="ko-KR" altLang="en-US" dirty="0"/>
              <a:t>	</a:t>
            </a:r>
            <a:r>
              <a:rPr lang="ko-KR" altLang="en-US" dirty="0" err="1"/>
              <a:t>public</a:t>
            </a:r>
            <a:r>
              <a:rPr lang="ko-KR" altLang="en-US" dirty="0"/>
              <a:t> </a:t>
            </a:r>
            <a:r>
              <a:rPr lang="ko-KR" altLang="en-US" dirty="0" err="1"/>
              <a:t>static</a:t>
            </a:r>
            <a:r>
              <a:rPr lang="ko-KR" altLang="en-US" dirty="0"/>
              <a:t> </a:t>
            </a:r>
            <a:r>
              <a:rPr lang="ko-KR" altLang="en-US" dirty="0" err="1"/>
              <a:t>void</a:t>
            </a:r>
            <a:r>
              <a:rPr lang="ko-KR" altLang="en-US" dirty="0"/>
              <a:t> </a:t>
            </a:r>
            <a:r>
              <a:rPr lang="ko-KR" altLang="en-US" dirty="0" err="1"/>
              <a:t>main</a:t>
            </a:r>
            <a:r>
              <a:rPr lang="ko-KR" altLang="en-US" dirty="0"/>
              <a:t>(</a:t>
            </a:r>
            <a:r>
              <a:rPr lang="ko-KR" altLang="en-US" dirty="0" err="1"/>
              <a:t>String</a:t>
            </a:r>
            <a:r>
              <a:rPr lang="ko-KR" altLang="en-US" dirty="0"/>
              <a:t>[] </a:t>
            </a:r>
            <a:r>
              <a:rPr lang="ko-KR" altLang="en-US" dirty="0" err="1"/>
              <a:t>arg</a:t>
            </a:r>
            <a:r>
              <a:rPr lang="ko-KR" altLang="en-US" dirty="0"/>
              <a:t>){</a:t>
            </a:r>
          </a:p>
          <a:p>
            <a:r>
              <a:rPr lang="ko-KR" altLang="en-US" dirty="0"/>
              <a:t>		</a:t>
            </a:r>
            <a:r>
              <a:rPr lang="ko-KR" altLang="en-US" dirty="0" err="1"/>
              <a:t>InhTest</a:t>
            </a:r>
            <a:r>
              <a:rPr lang="ko-KR" altLang="en-US" dirty="0"/>
              <a:t> </a:t>
            </a:r>
            <a:r>
              <a:rPr lang="ko-KR" altLang="en-US" dirty="0" err="1"/>
              <a:t>t</a:t>
            </a:r>
            <a:r>
              <a:rPr lang="ko-KR" altLang="en-US" dirty="0"/>
              <a:t> = </a:t>
            </a:r>
            <a:r>
              <a:rPr lang="ko-KR" altLang="en-US" dirty="0" err="1"/>
              <a:t>new</a:t>
            </a:r>
            <a:r>
              <a:rPr lang="ko-KR" altLang="en-US" dirty="0"/>
              <a:t> </a:t>
            </a:r>
            <a:r>
              <a:rPr lang="ko-KR" altLang="en-US" dirty="0" err="1"/>
              <a:t>InhTest</a:t>
            </a:r>
            <a:r>
              <a:rPr lang="ko-KR" altLang="en-US" dirty="0"/>
              <a:t>();</a:t>
            </a:r>
          </a:p>
          <a:p>
            <a:r>
              <a:rPr lang="ko-KR" altLang="en-US" dirty="0"/>
              <a:t>		</a:t>
            </a:r>
            <a:r>
              <a:rPr lang="ko-KR" altLang="en-US" dirty="0" err="1"/>
              <a:t>System.out.println</a:t>
            </a:r>
            <a:r>
              <a:rPr lang="ko-KR" altLang="en-US" dirty="0"/>
              <a:t>("</a:t>
            </a:r>
            <a:r>
              <a:rPr lang="ko-KR" altLang="en-US" dirty="0" err="1"/>
              <a:t>a</a:t>
            </a:r>
            <a:r>
              <a:rPr lang="ko-KR" altLang="en-US" dirty="0"/>
              <a:t>= "+</a:t>
            </a:r>
            <a:r>
              <a:rPr lang="ko-KR" altLang="en-US" dirty="0" err="1"/>
              <a:t>t.a</a:t>
            </a:r>
            <a:r>
              <a:rPr lang="ko-KR" altLang="en-US" dirty="0"/>
              <a:t>);</a:t>
            </a:r>
          </a:p>
          <a:p>
            <a:r>
              <a:rPr lang="ko-KR" altLang="en-US" dirty="0"/>
              <a:t>		</a:t>
            </a:r>
            <a:r>
              <a:rPr lang="ko-KR" altLang="en-US" dirty="0" err="1"/>
              <a:t>t.a</a:t>
            </a:r>
            <a:r>
              <a:rPr lang="ko-KR" altLang="en-US" dirty="0"/>
              <a:t>();</a:t>
            </a:r>
          </a:p>
          <a:p>
            <a:r>
              <a:rPr lang="ko-KR" altLang="en-US" dirty="0"/>
              <a:t>		</a:t>
            </a:r>
            <a:r>
              <a:rPr lang="ko-KR" altLang="en-US" dirty="0" err="1"/>
              <a:t>System.out.println</a:t>
            </a:r>
            <a:r>
              <a:rPr lang="ko-KR" altLang="en-US" dirty="0"/>
              <a:t>("</a:t>
            </a:r>
            <a:r>
              <a:rPr lang="ko-KR" altLang="en-US" dirty="0" err="1"/>
              <a:t>b</a:t>
            </a:r>
            <a:r>
              <a:rPr lang="ko-KR" altLang="en-US" dirty="0"/>
              <a:t>= "+</a:t>
            </a:r>
            <a:r>
              <a:rPr lang="ko-KR" altLang="en-US" dirty="0" err="1"/>
              <a:t>t.b</a:t>
            </a:r>
            <a:r>
              <a:rPr lang="ko-KR" altLang="en-US" dirty="0"/>
              <a:t>);</a:t>
            </a:r>
          </a:p>
          <a:p>
            <a:r>
              <a:rPr lang="ko-KR" altLang="en-US" dirty="0"/>
              <a:t>		</a:t>
            </a:r>
            <a:r>
              <a:rPr lang="ko-KR" altLang="en-US" dirty="0" err="1"/>
              <a:t>t.b</a:t>
            </a:r>
            <a:r>
              <a:rPr lang="ko-KR" altLang="en-US" dirty="0"/>
              <a:t>();</a:t>
            </a:r>
          </a:p>
          <a:p>
            <a:r>
              <a:rPr lang="ko-KR" altLang="en-US" dirty="0"/>
              <a:t>	}</a:t>
            </a:r>
          </a:p>
          <a:p>
            <a:r>
              <a:rPr lang="ko-KR" altLang="en-US" dirty="0"/>
              <a:t>}</a:t>
            </a:r>
          </a:p>
        </p:txBody>
      </p:sp>
    </p:spTree>
    <p:extLst>
      <p:ext uri="{BB962C8B-B14F-4D97-AF65-F5344CB8AC3E}">
        <p14:creationId xmlns:p14="http://schemas.microsoft.com/office/powerpoint/2010/main" val="23897208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상속 프로그램</a:t>
            </a:r>
            <a:endParaRPr lang="en-US" altLang="ko-KR" sz="3600" dirty="0">
              <a:solidFill>
                <a:schemeClr val="bg1"/>
              </a:solidFill>
              <a:latin typeface="굴림체" pitchFamily="49" charset="-127"/>
              <a:ea typeface="굴림체" pitchFamily="49" charset="-127"/>
            </a:endParaRPr>
          </a:p>
        </p:txBody>
      </p:sp>
      <p:sp>
        <p:nvSpPr>
          <p:cNvPr id="4" name="직사각형 3"/>
          <p:cNvSpPr/>
          <p:nvPr/>
        </p:nvSpPr>
        <p:spPr>
          <a:xfrm>
            <a:off x="107504" y="1485939"/>
            <a:ext cx="8856984" cy="4247317"/>
          </a:xfrm>
          <a:prstGeom prst="rect">
            <a:avLst/>
          </a:prstGeom>
        </p:spPr>
        <p:txBody>
          <a:bodyPr wrap="square">
            <a:spAutoFit/>
          </a:bodyPr>
          <a:lstStyle/>
          <a:p>
            <a:r>
              <a:rPr lang="ko-KR" altLang="en-US" dirty="0" err="1"/>
              <a:t>public</a:t>
            </a:r>
            <a:r>
              <a:rPr lang="ko-KR" altLang="en-US" dirty="0"/>
              <a:t> </a:t>
            </a:r>
            <a:r>
              <a:rPr lang="ko-KR" altLang="en-US" dirty="0" err="1"/>
              <a:t>class</a:t>
            </a:r>
            <a:r>
              <a:rPr lang="ko-KR" altLang="en-US" dirty="0"/>
              <a:t> </a:t>
            </a:r>
            <a:r>
              <a:rPr lang="ko-KR" altLang="en-US" dirty="0" err="1"/>
              <a:t>Parent</a:t>
            </a:r>
            <a:r>
              <a:rPr lang="ko-KR" altLang="en-US" dirty="0"/>
              <a:t> {</a:t>
            </a:r>
          </a:p>
          <a:p>
            <a:r>
              <a:rPr lang="ko-KR" altLang="en-US" dirty="0"/>
              <a:t>    </a:t>
            </a:r>
            <a:r>
              <a:rPr lang="ko-KR" altLang="en-US" dirty="0" err="1"/>
              <a:t>public</a:t>
            </a:r>
            <a:r>
              <a:rPr lang="ko-KR" altLang="en-US" dirty="0"/>
              <a:t> </a:t>
            </a:r>
            <a:r>
              <a:rPr lang="ko-KR" altLang="en-US" dirty="0" err="1"/>
              <a:t>String</a:t>
            </a:r>
            <a:r>
              <a:rPr lang="ko-KR" altLang="en-US" dirty="0"/>
              <a:t> member1="난 부모에서 정의한 </a:t>
            </a:r>
            <a:r>
              <a:rPr lang="ko-KR" altLang="en-US" dirty="0" err="1"/>
              <a:t>멤버변수</a:t>
            </a:r>
            <a:r>
              <a:rPr lang="ko-KR" altLang="en-US" dirty="0"/>
              <a:t>";</a:t>
            </a:r>
          </a:p>
          <a:p>
            <a:r>
              <a:rPr lang="ko-KR" altLang="en-US" dirty="0"/>
              <a:t>    </a:t>
            </a:r>
            <a:r>
              <a:rPr lang="ko-KR" altLang="en-US" dirty="0" err="1"/>
              <a:t>public</a:t>
            </a:r>
            <a:r>
              <a:rPr lang="ko-KR" altLang="en-US" dirty="0"/>
              <a:t> </a:t>
            </a:r>
            <a:r>
              <a:rPr lang="ko-KR" altLang="en-US" dirty="0" err="1"/>
              <a:t>void</a:t>
            </a:r>
            <a:r>
              <a:rPr lang="ko-KR" altLang="en-US" dirty="0"/>
              <a:t> </a:t>
            </a:r>
            <a:r>
              <a:rPr lang="ko-KR" altLang="en-US" dirty="0" err="1"/>
              <a:t>print</a:t>
            </a:r>
            <a:r>
              <a:rPr lang="ko-KR" altLang="en-US" dirty="0"/>
              <a:t>(){</a:t>
            </a:r>
          </a:p>
          <a:p>
            <a:r>
              <a:rPr lang="ko-KR" altLang="en-US" dirty="0"/>
              <a:t>        </a:t>
            </a:r>
            <a:r>
              <a:rPr lang="ko-KR" altLang="en-US" dirty="0" err="1"/>
              <a:t>System.out.println</a:t>
            </a:r>
            <a:r>
              <a:rPr lang="ko-KR" altLang="en-US" dirty="0"/>
              <a:t>("난 부모에서 정의한 멤버 </a:t>
            </a:r>
            <a:r>
              <a:rPr lang="ko-KR" altLang="en-US" dirty="0" err="1"/>
              <a:t>메쏘드</a:t>
            </a:r>
            <a:r>
              <a:rPr lang="ko-KR" altLang="en-US" dirty="0"/>
              <a:t> member1:"+member1);</a:t>
            </a:r>
          </a:p>
          <a:p>
            <a:r>
              <a:rPr lang="ko-KR" altLang="en-US" dirty="0"/>
              <a:t>    }</a:t>
            </a:r>
          </a:p>
          <a:p>
            <a:r>
              <a:rPr lang="ko-KR" altLang="en-US" dirty="0"/>
              <a:t>}</a:t>
            </a:r>
          </a:p>
          <a:p>
            <a:endParaRPr lang="ko-KR" altLang="en-US" dirty="0"/>
          </a:p>
          <a:p>
            <a:r>
              <a:rPr lang="ko-KR" altLang="en-US" dirty="0" err="1"/>
              <a:t>public</a:t>
            </a:r>
            <a:r>
              <a:rPr lang="ko-KR" altLang="en-US" dirty="0"/>
              <a:t> </a:t>
            </a:r>
            <a:r>
              <a:rPr lang="ko-KR" altLang="en-US" dirty="0" err="1"/>
              <a:t>class</a:t>
            </a:r>
            <a:r>
              <a:rPr lang="ko-KR" altLang="en-US" dirty="0"/>
              <a:t> </a:t>
            </a:r>
            <a:r>
              <a:rPr lang="ko-KR" altLang="en-US" dirty="0" err="1"/>
              <a:t>Child</a:t>
            </a:r>
            <a:r>
              <a:rPr lang="ko-KR" altLang="en-US" dirty="0"/>
              <a:t> </a:t>
            </a:r>
            <a:r>
              <a:rPr lang="ko-KR" altLang="en-US" dirty="0" err="1"/>
              <a:t>extends</a:t>
            </a:r>
            <a:r>
              <a:rPr lang="ko-KR" altLang="en-US" dirty="0"/>
              <a:t> </a:t>
            </a:r>
            <a:r>
              <a:rPr lang="ko-KR" altLang="en-US" dirty="0" err="1"/>
              <a:t>Parent</a:t>
            </a:r>
            <a:r>
              <a:rPr lang="ko-KR" altLang="en-US" dirty="0"/>
              <a:t> {</a:t>
            </a:r>
          </a:p>
          <a:p>
            <a:r>
              <a:rPr lang="ko-KR" altLang="en-US" dirty="0"/>
              <a:t>	</a:t>
            </a:r>
            <a:r>
              <a:rPr lang="ko-KR" altLang="en-US" dirty="0" err="1"/>
              <a:t>public</a:t>
            </a:r>
            <a:r>
              <a:rPr lang="ko-KR" altLang="en-US" dirty="0"/>
              <a:t> </a:t>
            </a:r>
            <a:r>
              <a:rPr lang="ko-KR" altLang="en-US" dirty="0" err="1"/>
              <a:t>String</a:t>
            </a:r>
            <a:r>
              <a:rPr lang="ko-KR" altLang="en-US" dirty="0"/>
              <a:t> member2="난 자식에서 정의한 </a:t>
            </a:r>
            <a:r>
              <a:rPr lang="ko-KR" altLang="en-US" dirty="0" err="1"/>
              <a:t>멤버변수</a:t>
            </a:r>
            <a:r>
              <a:rPr lang="ko-KR" altLang="en-US" dirty="0"/>
              <a:t>";</a:t>
            </a:r>
          </a:p>
          <a:p>
            <a:r>
              <a:rPr lang="ko-KR" altLang="en-US" dirty="0"/>
              <a:t> 	 </a:t>
            </a:r>
            <a:r>
              <a:rPr lang="ko-KR" altLang="en-US" dirty="0" err="1"/>
              <a:t>public</a:t>
            </a:r>
            <a:r>
              <a:rPr lang="ko-KR" altLang="en-US" dirty="0"/>
              <a:t> </a:t>
            </a:r>
            <a:r>
              <a:rPr lang="ko-KR" altLang="en-US" dirty="0" err="1"/>
              <a:t>void</a:t>
            </a:r>
            <a:r>
              <a:rPr lang="ko-KR" altLang="en-US" dirty="0"/>
              <a:t> </a:t>
            </a:r>
            <a:r>
              <a:rPr lang="ko-KR" altLang="en-US" dirty="0" err="1"/>
              <a:t>childPrint</a:t>
            </a:r>
            <a:r>
              <a:rPr lang="ko-KR" altLang="en-US" dirty="0"/>
              <a:t>(){</a:t>
            </a:r>
          </a:p>
          <a:p>
            <a:r>
              <a:rPr lang="ko-KR" altLang="en-US" dirty="0"/>
              <a:t>		</a:t>
            </a:r>
            <a:r>
              <a:rPr lang="ko-KR" altLang="en-US" dirty="0" err="1"/>
              <a:t>System.out.println</a:t>
            </a:r>
            <a:r>
              <a:rPr lang="ko-KR" altLang="en-US" dirty="0"/>
              <a:t>("난 자식에서 정의한  </a:t>
            </a:r>
            <a:r>
              <a:rPr lang="ko-KR" altLang="en-US" dirty="0" err="1"/>
              <a:t>메쏘드</a:t>
            </a:r>
            <a:r>
              <a:rPr lang="ko-KR" altLang="en-US" dirty="0"/>
              <a:t>");</a:t>
            </a:r>
          </a:p>
          <a:p>
            <a:r>
              <a:rPr lang="ko-KR" altLang="en-US" dirty="0"/>
              <a:t>		</a:t>
            </a:r>
            <a:r>
              <a:rPr lang="ko-KR" altLang="en-US" dirty="0" err="1"/>
              <a:t>System.out.println</a:t>
            </a:r>
            <a:r>
              <a:rPr lang="ko-KR" altLang="en-US" dirty="0"/>
              <a:t>("member1:"+this.member1);</a:t>
            </a:r>
          </a:p>
          <a:p>
            <a:r>
              <a:rPr lang="ko-KR" altLang="en-US" dirty="0"/>
              <a:t>		</a:t>
            </a:r>
            <a:r>
              <a:rPr lang="ko-KR" altLang="en-US" dirty="0" err="1"/>
              <a:t>System.out.println</a:t>
            </a:r>
            <a:r>
              <a:rPr lang="ko-KR" altLang="en-US" dirty="0"/>
              <a:t>("member2:"+this.member2);</a:t>
            </a:r>
          </a:p>
          <a:p>
            <a:r>
              <a:rPr lang="ko-KR" altLang="en-US" dirty="0"/>
              <a:t> 	 }</a:t>
            </a:r>
          </a:p>
          <a:p>
            <a:r>
              <a:rPr lang="ko-KR" altLang="en-US" dirty="0"/>
              <a:t>}</a:t>
            </a:r>
          </a:p>
        </p:txBody>
      </p:sp>
    </p:spTree>
    <p:extLst>
      <p:ext uri="{BB962C8B-B14F-4D97-AF65-F5344CB8AC3E}">
        <p14:creationId xmlns:p14="http://schemas.microsoft.com/office/powerpoint/2010/main" val="1403881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상속 프로그램</a:t>
            </a:r>
            <a:endParaRPr lang="en-US" altLang="ko-KR" sz="3600" dirty="0">
              <a:solidFill>
                <a:schemeClr val="bg1"/>
              </a:solidFill>
              <a:latin typeface="굴림체" pitchFamily="49" charset="-127"/>
              <a:ea typeface="굴림체" pitchFamily="49" charset="-127"/>
            </a:endParaRPr>
          </a:p>
        </p:txBody>
      </p:sp>
      <p:sp>
        <p:nvSpPr>
          <p:cNvPr id="4" name="직사각형 3"/>
          <p:cNvSpPr/>
          <p:nvPr/>
        </p:nvSpPr>
        <p:spPr>
          <a:xfrm>
            <a:off x="197768" y="1628800"/>
            <a:ext cx="8478688" cy="2585323"/>
          </a:xfrm>
          <a:prstGeom prst="rect">
            <a:avLst/>
          </a:prstGeom>
        </p:spPr>
        <p:txBody>
          <a:bodyPr wrap="square">
            <a:spAutoFit/>
          </a:bodyPr>
          <a:lstStyle/>
          <a:p>
            <a:r>
              <a:rPr lang="ko-KR" altLang="en-US" dirty="0" err="1"/>
              <a:t>public</a:t>
            </a:r>
            <a:r>
              <a:rPr lang="ko-KR" altLang="en-US" dirty="0"/>
              <a:t> </a:t>
            </a:r>
            <a:r>
              <a:rPr lang="ko-KR" altLang="en-US" dirty="0" err="1"/>
              <a:t>class</a:t>
            </a:r>
            <a:r>
              <a:rPr lang="ko-KR" altLang="en-US" dirty="0"/>
              <a:t> </a:t>
            </a:r>
            <a:r>
              <a:rPr lang="ko-KR" altLang="en-US" dirty="0" err="1"/>
              <a:t>ParentChildMain</a:t>
            </a:r>
            <a:r>
              <a:rPr lang="ko-KR" altLang="en-US" dirty="0"/>
              <a:t> {</a:t>
            </a:r>
          </a:p>
          <a:p>
            <a:r>
              <a:rPr lang="ko-KR" altLang="en-US" dirty="0"/>
              <a:t>	</a:t>
            </a:r>
            <a:r>
              <a:rPr lang="ko-KR" altLang="en-US" dirty="0" err="1"/>
              <a:t>public</a:t>
            </a:r>
            <a:r>
              <a:rPr lang="ko-KR" altLang="en-US" dirty="0"/>
              <a:t> </a:t>
            </a:r>
            <a:r>
              <a:rPr lang="ko-KR" altLang="en-US" dirty="0" err="1"/>
              <a:t>static</a:t>
            </a:r>
            <a:r>
              <a:rPr lang="ko-KR" altLang="en-US" dirty="0"/>
              <a:t> </a:t>
            </a:r>
            <a:r>
              <a:rPr lang="ko-KR" altLang="en-US" dirty="0" err="1"/>
              <a:t>void</a:t>
            </a:r>
            <a:r>
              <a:rPr lang="ko-KR" altLang="en-US" dirty="0"/>
              <a:t> </a:t>
            </a:r>
            <a:r>
              <a:rPr lang="ko-KR" altLang="en-US" dirty="0" err="1"/>
              <a:t>main</a:t>
            </a:r>
            <a:r>
              <a:rPr lang="ko-KR" altLang="en-US" dirty="0"/>
              <a:t>(</a:t>
            </a:r>
            <a:r>
              <a:rPr lang="ko-KR" altLang="en-US" dirty="0" err="1"/>
              <a:t>String</a:t>
            </a:r>
            <a:r>
              <a:rPr lang="ko-KR" altLang="en-US" dirty="0"/>
              <a:t>[] </a:t>
            </a:r>
            <a:r>
              <a:rPr lang="ko-KR" altLang="en-US" dirty="0" err="1"/>
              <a:t>args</a:t>
            </a:r>
            <a:r>
              <a:rPr lang="ko-KR" altLang="en-US" dirty="0"/>
              <a:t>) {		</a:t>
            </a:r>
          </a:p>
          <a:p>
            <a:r>
              <a:rPr lang="ko-KR" altLang="en-US" dirty="0"/>
              <a:t>		</a:t>
            </a:r>
            <a:r>
              <a:rPr lang="ko-KR" altLang="en-US" dirty="0" err="1"/>
              <a:t>Child</a:t>
            </a:r>
            <a:r>
              <a:rPr lang="ko-KR" altLang="en-US" dirty="0"/>
              <a:t> c1=</a:t>
            </a:r>
            <a:r>
              <a:rPr lang="ko-KR" altLang="en-US" dirty="0" err="1"/>
              <a:t>new</a:t>
            </a:r>
            <a:r>
              <a:rPr lang="ko-KR" altLang="en-US" dirty="0"/>
              <a:t> </a:t>
            </a:r>
            <a:r>
              <a:rPr lang="ko-KR" altLang="en-US" dirty="0" err="1"/>
              <a:t>Child</a:t>
            </a:r>
            <a:r>
              <a:rPr lang="ko-KR" altLang="en-US" dirty="0"/>
              <a:t>();		</a:t>
            </a:r>
          </a:p>
          <a:p>
            <a:r>
              <a:rPr lang="ko-KR" altLang="en-US" dirty="0"/>
              <a:t>		</a:t>
            </a:r>
            <a:r>
              <a:rPr lang="ko-KR" altLang="en-US" dirty="0" err="1"/>
              <a:t>System.out.println</a:t>
            </a:r>
            <a:r>
              <a:rPr lang="ko-KR" altLang="en-US" dirty="0"/>
              <a:t>("c1.member1:"+c1.member1);</a:t>
            </a:r>
          </a:p>
          <a:p>
            <a:r>
              <a:rPr lang="ko-KR" altLang="en-US" dirty="0"/>
              <a:t>		c1.print();		</a:t>
            </a:r>
          </a:p>
          <a:p>
            <a:r>
              <a:rPr lang="ko-KR" altLang="en-US" dirty="0"/>
              <a:t>		</a:t>
            </a:r>
            <a:r>
              <a:rPr lang="ko-KR" altLang="en-US" dirty="0" err="1"/>
              <a:t>System.out.println</a:t>
            </a:r>
            <a:r>
              <a:rPr lang="ko-KR" altLang="en-US" dirty="0"/>
              <a:t>("c1.member2:"+c1.member2);</a:t>
            </a:r>
          </a:p>
          <a:p>
            <a:r>
              <a:rPr lang="ko-KR" altLang="en-US" dirty="0"/>
              <a:t>		c1.childPrint();		</a:t>
            </a:r>
          </a:p>
          <a:p>
            <a:r>
              <a:rPr lang="ko-KR" altLang="en-US" dirty="0"/>
              <a:t>	}</a:t>
            </a:r>
          </a:p>
          <a:p>
            <a:r>
              <a:rPr lang="ko-KR" altLang="en-US" dirty="0"/>
              <a:t>}</a:t>
            </a:r>
          </a:p>
        </p:txBody>
      </p:sp>
    </p:spTree>
    <p:extLst>
      <p:ext uri="{BB962C8B-B14F-4D97-AF65-F5344CB8AC3E}">
        <p14:creationId xmlns:p14="http://schemas.microsoft.com/office/powerpoint/2010/main" val="1438215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상속 프로그램</a:t>
            </a:r>
            <a:endParaRPr lang="en-US" altLang="ko-KR" sz="3600" dirty="0">
              <a:solidFill>
                <a:schemeClr val="bg1"/>
              </a:solidFill>
              <a:latin typeface="굴림체" pitchFamily="49" charset="-127"/>
              <a:ea typeface="굴림체" pitchFamily="49" charset="-127"/>
            </a:endParaRPr>
          </a:p>
        </p:txBody>
      </p:sp>
      <p:sp>
        <p:nvSpPr>
          <p:cNvPr id="4" name="직사각형 3"/>
          <p:cNvSpPr/>
          <p:nvPr/>
        </p:nvSpPr>
        <p:spPr>
          <a:xfrm>
            <a:off x="107504" y="1408122"/>
            <a:ext cx="8784976" cy="5355312"/>
          </a:xfrm>
          <a:prstGeom prst="rect">
            <a:avLst/>
          </a:prstGeom>
        </p:spPr>
        <p:txBody>
          <a:bodyPr wrap="square">
            <a:spAutoFit/>
          </a:bodyPr>
          <a:lstStyle/>
          <a:p>
            <a:r>
              <a:rPr lang="ko-KR" altLang="en-US" dirty="0" err="1"/>
              <a:t>class</a:t>
            </a:r>
            <a:r>
              <a:rPr lang="ko-KR" altLang="en-US" dirty="0"/>
              <a:t> B1 {</a:t>
            </a:r>
          </a:p>
          <a:p>
            <a:r>
              <a:rPr lang="ko-KR" altLang="en-US" dirty="0"/>
              <a:t>	// </a:t>
            </a:r>
            <a:r>
              <a:rPr lang="ko-KR" altLang="en-US" dirty="0" err="1"/>
              <a:t>생성자는</a:t>
            </a:r>
            <a:r>
              <a:rPr lang="ko-KR" altLang="en-US" dirty="0"/>
              <a:t> </a:t>
            </a:r>
            <a:r>
              <a:rPr lang="ko-KR" altLang="en-US" dirty="0" err="1"/>
              <a:t>부모것이</a:t>
            </a:r>
            <a:r>
              <a:rPr lang="ko-KR" altLang="en-US" dirty="0"/>
              <a:t> 먼저 실행(생성)</a:t>
            </a:r>
          </a:p>
          <a:p>
            <a:r>
              <a:rPr lang="ko-KR" altLang="en-US" dirty="0"/>
              <a:t>	B1() {	</a:t>
            </a:r>
            <a:r>
              <a:rPr lang="ko-KR" altLang="en-US" dirty="0" err="1"/>
              <a:t>System.out.println</a:t>
            </a:r>
            <a:r>
              <a:rPr lang="ko-KR" altLang="en-US" dirty="0"/>
              <a:t>("난 부모 </a:t>
            </a:r>
            <a:r>
              <a:rPr lang="ko-KR" altLang="en-US" dirty="0" err="1"/>
              <a:t>생성자</a:t>
            </a:r>
            <a:r>
              <a:rPr lang="ko-KR" altLang="en-US" dirty="0"/>
              <a:t>");	}</a:t>
            </a:r>
          </a:p>
          <a:p>
            <a:r>
              <a:rPr lang="ko-KR" altLang="en-US" dirty="0"/>
              <a:t>	</a:t>
            </a:r>
            <a:r>
              <a:rPr lang="ko-KR" altLang="en-US" dirty="0" err="1"/>
              <a:t>int</a:t>
            </a:r>
            <a:r>
              <a:rPr lang="ko-KR" altLang="en-US" dirty="0"/>
              <a:t> a1 = 10;</a:t>
            </a:r>
          </a:p>
          <a:p>
            <a:r>
              <a:rPr lang="ko-KR" altLang="en-US" dirty="0"/>
              <a:t>	</a:t>
            </a:r>
            <a:r>
              <a:rPr lang="ko-KR" altLang="en-US" dirty="0" err="1"/>
              <a:t>void</a:t>
            </a:r>
            <a:r>
              <a:rPr lang="ko-KR" altLang="en-US" dirty="0"/>
              <a:t> a1() {	</a:t>
            </a:r>
            <a:r>
              <a:rPr lang="ko-KR" altLang="en-US" dirty="0" err="1"/>
              <a:t>System.out.println</a:t>
            </a:r>
            <a:r>
              <a:rPr lang="ko-KR" altLang="en-US" dirty="0"/>
              <a:t>("난 부모 </a:t>
            </a:r>
            <a:r>
              <a:rPr lang="ko-KR" altLang="en-US" dirty="0" err="1"/>
              <a:t>메소드</a:t>
            </a:r>
            <a:r>
              <a:rPr lang="ko-KR" altLang="en-US" dirty="0"/>
              <a:t>");	}</a:t>
            </a:r>
          </a:p>
          <a:p>
            <a:r>
              <a:rPr lang="ko-KR" altLang="en-US" dirty="0" smtClean="0"/>
              <a:t>}</a:t>
            </a:r>
            <a:endParaRPr lang="ko-KR" altLang="en-US" dirty="0"/>
          </a:p>
          <a:p>
            <a:r>
              <a:rPr lang="ko-KR" altLang="en-US" dirty="0" err="1"/>
              <a:t>class</a:t>
            </a:r>
            <a:r>
              <a:rPr lang="ko-KR" altLang="en-US" dirty="0"/>
              <a:t> B2 </a:t>
            </a:r>
            <a:r>
              <a:rPr lang="ko-KR" altLang="en-US" dirty="0" err="1"/>
              <a:t>extends</a:t>
            </a:r>
            <a:r>
              <a:rPr lang="ko-KR" altLang="en-US" dirty="0"/>
              <a:t> B1 {</a:t>
            </a:r>
          </a:p>
          <a:p>
            <a:r>
              <a:rPr lang="ko-KR" altLang="en-US" dirty="0"/>
              <a:t>	B2() {	</a:t>
            </a:r>
            <a:r>
              <a:rPr lang="ko-KR" altLang="en-US" dirty="0" err="1"/>
              <a:t>System.out.println</a:t>
            </a:r>
            <a:r>
              <a:rPr lang="ko-KR" altLang="en-US" dirty="0"/>
              <a:t>("난 자식 </a:t>
            </a:r>
            <a:r>
              <a:rPr lang="ko-KR" altLang="en-US" dirty="0" err="1"/>
              <a:t>생성자</a:t>
            </a:r>
            <a:r>
              <a:rPr lang="ko-KR" altLang="en-US" dirty="0"/>
              <a:t>");	}</a:t>
            </a:r>
          </a:p>
          <a:p>
            <a:r>
              <a:rPr lang="ko-KR" altLang="en-US" dirty="0"/>
              <a:t>	</a:t>
            </a:r>
            <a:r>
              <a:rPr lang="ko-KR" altLang="en-US" dirty="0" err="1"/>
              <a:t>int</a:t>
            </a:r>
            <a:r>
              <a:rPr lang="ko-KR" altLang="en-US" dirty="0"/>
              <a:t> a2 = 20;</a:t>
            </a:r>
          </a:p>
          <a:p>
            <a:r>
              <a:rPr lang="ko-KR" altLang="en-US" dirty="0"/>
              <a:t>	</a:t>
            </a:r>
            <a:r>
              <a:rPr lang="ko-KR" altLang="en-US" dirty="0" err="1"/>
              <a:t>void</a:t>
            </a:r>
            <a:r>
              <a:rPr lang="ko-KR" altLang="en-US" dirty="0"/>
              <a:t> a2() {	</a:t>
            </a:r>
            <a:r>
              <a:rPr lang="ko-KR" altLang="en-US" dirty="0" err="1"/>
              <a:t>System.out.println</a:t>
            </a:r>
            <a:r>
              <a:rPr lang="ko-KR" altLang="en-US" dirty="0"/>
              <a:t>("난 자식 </a:t>
            </a:r>
            <a:r>
              <a:rPr lang="ko-KR" altLang="en-US" dirty="0" err="1"/>
              <a:t>메소드</a:t>
            </a:r>
            <a:r>
              <a:rPr lang="ko-KR" altLang="en-US" dirty="0"/>
              <a:t>");	}</a:t>
            </a:r>
          </a:p>
          <a:p>
            <a:r>
              <a:rPr lang="ko-KR" altLang="en-US" dirty="0" smtClean="0"/>
              <a:t>}</a:t>
            </a:r>
            <a:endParaRPr lang="ko-KR" altLang="en-US" dirty="0"/>
          </a:p>
          <a:p>
            <a:r>
              <a:rPr lang="ko-KR" altLang="en-US" dirty="0" err="1"/>
              <a:t>public</a:t>
            </a:r>
            <a:r>
              <a:rPr lang="ko-KR" altLang="en-US" dirty="0"/>
              <a:t> </a:t>
            </a:r>
            <a:r>
              <a:rPr lang="ko-KR" altLang="en-US" dirty="0" err="1"/>
              <a:t>class</a:t>
            </a:r>
            <a:r>
              <a:rPr lang="ko-KR" altLang="en-US" dirty="0"/>
              <a:t> InhetEx2 {</a:t>
            </a:r>
          </a:p>
          <a:p>
            <a:r>
              <a:rPr lang="ko-KR" altLang="en-US" dirty="0"/>
              <a:t>	</a:t>
            </a:r>
            <a:r>
              <a:rPr lang="ko-KR" altLang="en-US" dirty="0" err="1"/>
              <a:t>public</a:t>
            </a:r>
            <a:r>
              <a:rPr lang="ko-KR" altLang="en-US" dirty="0"/>
              <a:t> </a:t>
            </a:r>
            <a:r>
              <a:rPr lang="ko-KR" altLang="en-US" dirty="0" err="1"/>
              <a:t>static</a:t>
            </a:r>
            <a:r>
              <a:rPr lang="ko-KR" altLang="en-US" dirty="0"/>
              <a:t> </a:t>
            </a:r>
            <a:r>
              <a:rPr lang="ko-KR" altLang="en-US" dirty="0" err="1"/>
              <a:t>void</a:t>
            </a:r>
            <a:r>
              <a:rPr lang="ko-KR" altLang="en-US" dirty="0"/>
              <a:t> </a:t>
            </a:r>
            <a:r>
              <a:rPr lang="ko-KR" altLang="en-US" dirty="0" err="1"/>
              <a:t>main</a:t>
            </a:r>
            <a:r>
              <a:rPr lang="ko-KR" altLang="en-US" dirty="0"/>
              <a:t>(</a:t>
            </a:r>
            <a:r>
              <a:rPr lang="ko-KR" altLang="en-US" dirty="0" err="1"/>
              <a:t>String</a:t>
            </a:r>
            <a:r>
              <a:rPr lang="ko-KR" altLang="en-US" dirty="0"/>
              <a:t>[] </a:t>
            </a:r>
            <a:r>
              <a:rPr lang="ko-KR" altLang="en-US" dirty="0" err="1"/>
              <a:t>args</a:t>
            </a:r>
            <a:r>
              <a:rPr lang="ko-KR" altLang="en-US" dirty="0"/>
              <a:t>) {</a:t>
            </a:r>
          </a:p>
          <a:p>
            <a:r>
              <a:rPr lang="ko-KR" altLang="en-US" dirty="0"/>
              <a:t>		B2 a2 = </a:t>
            </a:r>
            <a:r>
              <a:rPr lang="ko-KR" altLang="en-US" dirty="0" err="1"/>
              <a:t>new</a:t>
            </a:r>
            <a:r>
              <a:rPr lang="ko-KR" altLang="en-US" dirty="0"/>
              <a:t> B2();</a:t>
            </a:r>
          </a:p>
          <a:p>
            <a:r>
              <a:rPr lang="ko-KR" altLang="en-US" dirty="0"/>
              <a:t>		a2.a1();  a2.a2();</a:t>
            </a:r>
          </a:p>
          <a:p>
            <a:r>
              <a:rPr lang="ko-KR" altLang="en-US" dirty="0"/>
              <a:t>		</a:t>
            </a:r>
            <a:r>
              <a:rPr lang="ko-KR" altLang="en-US" dirty="0" err="1"/>
              <a:t>System.out.println</a:t>
            </a:r>
            <a:r>
              <a:rPr lang="ko-KR" altLang="en-US" dirty="0"/>
              <a:t>("a1 = " + a2.a1);</a:t>
            </a:r>
          </a:p>
          <a:p>
            <a:r>
              <a:rPr lang="ko-KR" altLang="en-US" dirty="0"/>
              <a:t>		</a:t>
            </a:r>
            <a:r>
              <a:rPr lang="ko-KR" altLang="en-US" dirty="0" err="1"/>
              <a:t>System.out.println</a:t>
            </a:r>
            <a:r>
              <a:rPr lang="ko-KR" altLang="en-US" dirty="0"/>
              <a:t>("a2 = " + a2.a2);</a:t>
            </a:r>
          </a:p>
          <a:p>
            <a:r>
              <a:rPr lang="ko-KR" altLang="en-US" dirty="0"/>
              <a:t>	}</a:t>
            </a:r>
          </a:p>
          <a:p>
            <a:r>
              <a:rPr lang="ko-KR" altLang="en-US" dirty="0"/>
              <a:t>}</a:t>
            </a:r>
          </a:p>
        </p:txBody>
      </p:sp>
    </p:spTree>
    <p:extLst>
      <p:ext uri="{BB962C8B-B14F-4D97-AF65-F5344CB8AC3E}">
        <p14:creationId xmlns:p14="http://schemas.microsoft.com/office/powerpoint/2010/main" val="2547476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47664" y="548680"/>
            <a:ext cx="4968552" cy="548640"/>
          </a:xfrm>
          <a:prstGeom prst="rect">
            <a:avLst/>
          </a:prstGeom>
        </p:spPr>
        <p:txBody>
          <a:bodyPr/>
          <a:lstStyle>
            <a:lvl1pPr algn="l" defTabSz="914400" rtl="0" eaLnBrk="1" latinLnBrk="1" hangingPunct="1">
              <a:spcBef>
                <a:spcPct val="0"/>
              </a:spcBef>
              <a:buNone/>
              <a:defRPr sz="2800" kern="1200" cap="all" baseline="0">
                <a:solidFill>
                  <a:schemeClr val="tx1"/>
                </a:solidFill>
                <a:latin typeface="+mj-lt"/>
                <a:ea typeface="+mj-ea"/>
                <a:cs typeface="+mj-cs"/>
              </a:defRPr>
            </a:lvl1pPr>
          </a:lstStyle>
          <a:p>
            <a:pPr fontAlgn="auto">
              <a:spcAft>
                <a:spcPts val="0"/>
              </a:spcAft>
              <a:defRPr/>
            </a:pPr>
            <a:r>
              <a:rPr lang="ko-KR" altLang="en-US" sz="3600" dirty="0" smtClean="0">
                <a:solidFill>
                  <a:schemeClr val="bg1"/>
                </a:solidFill>
                <a:latin typeface="굴림체" pitchFamily="49" charset="-127"/>
                <a:ea typeface="굴림체" pitchFamily="49" charset="-127"/>
              </a:rPr>
              <a:t>상속 프로그램</a:t>
            </a:r>
            <a:endParaRPr lang="en-US" altLang="ko-KR" sz="3600" dirty="0">
              <a:solidFill>
                <a:schemeClr val="bg1"/>
              </a:solidFill>
              <a:latin typeface="굴림체" pitchFamily="49" charset="-127"/>
              <a:ea typeface="굴림체" pitchFamily="49" charset="-127"/>
            </a:endParaRPr>
          </a:p>
        </p:txBody>
      </p:sp>
      <p:sp>
        <p:nvSpPr>
          <p:cNvPr id="4" name="직사각형 3"/>
          <p:cNvSpPr/>
          <p:nvPr/>
        </p:nvSpPr>
        <p:spPr>
          <a:xfrm>
            <a:off x="179512" y="1408122"/>
            <a:ext cx="8712968" cy="5416868"/>
          </a:xfrm>
          <a:prstGeom prst="rect">
            <a:avLst/>
          </a:prstGeom>
        </p:spPr>
        <p:txBody>
          <a:bodyPr wrap="square">
            <a:spAutoFit/>
          </a:bodyPr>
          <a:lstStyle/>
          <a:p>
            <a:r>
              <a:rPr lang="ko-KR" altLang="en-US" sz="1600" dirty="0" err="1"/>
              <a:t>class</a:t>
            </a:r>
            <a:r>
              <a:rPr lang="ko-KR" altLang="en-US" sz="1600" dirty="0"/>
              <a:t> D1 {</a:t>
            </a:r>
          </a:p>
          <a:p>
            <a:r>
              <a:rPr lang="ko-KR" altLang="en-US" sz="1600" dirty="0"/>
              <a:t>	</a:t>
            </a:r>
            <a:r>
              <a:rPr lang="ko-KR" altLang="en-US" sz="1600" dirty="0" err="1"/>
              <a:t>int</a:t>
            </a:r>
            <a:r>
              <a:rPr lang="ko-KR" altLang="en-US" sz="1600" dirty="0"/>
              <a:t> d1 = 6;</a:t>
            </a:r>
          </a:p>
          <a:p>
            <a:r>
              <a:rPr lang="ko-KR" altLang="en-US" sz="1600" dirty="0"/>
              <a:t>	D1() {   </a:t>
            </a:r>
            <a:r>
              <a:rPr lang="ko-KR" altLang="en-US" sz="1600" dirty="0" err="1"/>
              <a:t>System.out.println</a:t>
            </a:r>
            <a:r>
              <a:rPr lang="ko-KR" altLang="en-US" sz="1600" dirty="0"/>
              <a:t>("난 할아버지야"); }</a:t>
            </a:r>
          </a:p>
          <a:p>
            <a:r>
              <a:rPr lang="ko-KR" altLang="en-US" sz="1600" dirty="0"/>
              <a:t>	</a:t>
            </a:r>
            <a:r>
              <a:rPr lang="ko-KR" altLang="en-US" sz="1600" dirty="0" err="1"/>
              <a:t>void</a:t>
            </a:r>
            <a:r>
              <a:rPr lang="ko-KR" altLang="en-US" sz="1600" dirty="0"/>
              <a:t> d11() {  </a:t>
            </a:r>
            <a:r>
              <a:rPr lang="ko-KR" altLang="en-US" sz="1600" dirty="0" err="1"/>
              <a:t>System.out.println</a:t>
            </a:r>
            <a:r>
              <a:rPr lang="ko-KR" altLang="en-US" sz="1600" dirty="0"/>
              <a:t>("D1메소드"); }</a:t>
            </a:r>
          </a:p>
          <a:p>
            <a:r>
              <a:rPr lang="ko-KR" altLang="en-US" sz="1600" dirty="0"/>
              <a:t>}</a:t>
            </a:r>
          </a:p>
          <a:p>
            <a:r>
              <a:rPr lang="ko-KR" altLang="en-US" sz="1600" dirty="0" err="1"/>
              <a:t>class</a:t>
            </a:r>
            <a:r>
              <a:rPr lang="ko-KR" altLang="en-US" sz="1600" dirty="0"/>
              <a:t> D2 </a:t>
            </a:r>
            <a:r>
              <a:rPr lang="ko-KR" altLang="en-US" sz="1600" dirty="0" err="1"/>
              <a:t>extends</a:t>
            </a:r>
            <a:r>
              <a:rPr lang="ko-KR" altLang="en-US" sz="1600" dirty="0"/>
              <a:t> D1 {</a:t>
            </a:r>
          </a:p>
          <a:p>
            <a:r>
              <a:rPr lang="ko-KR" altLang="en-US" sz="1600" dirty="0"/>
              <a:t>	 </a:t>
            </a:r>
            <a:r>
              <a:rPr lang="ko-KR" altLang="en-US" sz="1600" dirty="0" err="1"/>
              <a:t>int</a:t>
            </a:r>
            <a:r>
              <a:rPr lang="ko-KR" altLang="en-US" sz="1600" dirty="0"/>
              <a:t> d2 = 7;</a:t>
            </a:r>
          </a:p>
          <a:p>
            <a:r>
              <a:rPr lang="ko-KR" altLang="en-US" sz="1600" dirty="0"/>
              <a:t>	 </a:t>
            </a:r>
            <a:r>
              <a:rPr lang="ko-KR" altLang="en-US" sz="1600" dirty="0" err="1"/>
              <a:t>void</a:t>
            </a:r>
            <a:r>
              <a:rPr lang="ko-KR" altLang="en-US" sz="1600" dirty="0"/>
              <a:t> </a:t>
            </a:r>
            <a:r>
              <a:rPr lang="ko-KR" altLang="en-US" sz="1600" dirty="0" err="1"/>
              <a:t>print</a:t>
            </a:r>
            <a:r>
              <a:rPr lang="ko-KR" altLang="en-US" sz="1600" dirty="0"/>
              <a:t>() {  </a:t>
            </a:r>
            <a:r>
              <a:rPr lang="ko-KR" altLang="en-US" sz="1600" dirty="0" err="1"/>
              <a:t>System.out.println</a:t>
            </a:r>
            <a:r>
              <a:rPr lang="ko-KR" altLang="en-US" sz="1600" dirty="0"/>
              <a:t>("d2메소드"); }   </a:t>
            </a:r>
          </a:p>
          <a:p>
            <a:r>
              <a:rPr lang="ko-KR" altLang="en-US" sz="1600" dirty="0"/>
              <a:t>}</a:t>
            </a:r>
          </a:p>
          <a:p>
            <a:r>
              <a:rPr lang="ko-KR" altLang="en-US" sz="1600" dirty="0" err="1"/>
              <a:t>class</a:t>
            </a:r>
            <a:r>
              <a:rPr lang="ko-KR" altLang="en-US" sz="1600" dirty="0"/>
              <a:t> D3 </a:t>
            </a:r>
            <a:r>
              <a:rPr lang="ko-KR" altLang="en-US" sz="1600" dirty="0" err="1"/>
              <a:t>extends</a:t>
            </a:r>
            <a:r>
              <a:rPr lang="ko-KR" altLang="en-US" sz="1600" dirty="0"/>
              <a:t> D2 {</a:t>
            </a:r>
          </a:p>
          <a:p>
            <a:r>
              <a:rPr lang="ko-KR" altLang="en-US" sz="1600" dirty="0"/>
              <a:t>	 D3() {  </a:t>
            </a:r>
            <a:r>
              <a:rPr lang="ko-KR" altLang="en-US" sz="1600" dirty="0" err="1"/>
              <a:t>System.out.println</a:t>
            </a:r>
            <a:r>
              <a:rPr lang="ko-KR" altLang="en-US" sz="1600" dirty="0"/>
              <a:t>("</a:t>
            </a:r>
            <a:r>
              <a:rPr lang="ko-KR" altLang="en-US" sz="1600" dirty="0" err="1"/>
              <a:t>ㅠㅠㅠ</a:t>
            </a:r>
            <a:r>
              <a:rPr lang="ko-KR" altLang="en-US" sz="1600" dirty="0"/>
              <a:t>");  }</a:t>
            </a:r>
          </a:p>
          <a:p>
            <a:r>
              <a:rPr lang="ko-KR" altLang="en-US" sz="1600" dirty="0"/>
              <a:t>	 </a:t>
            </a:r>
            <a:r>
              <a:rPr lang="ko-KR" altLang="en-US" sz="1600" dirty="0" err="1"/>
              <a:t>void</a:t>
            </a:r>
            <a:r>
              <a:rPr lang="ko-KR" altLang="en-US" sz="1600" dirty="0"/>
              <a:t> d3() {  </a:t>
            </a:r>
            <a:r>
              <a:rPr lang="ko-KR" altLang="en-US" sz="1600" dirty="0" err="1"/>
              <a:t>System.out.println</a:t>
            </a:r>
            <a:r>
              <a:rPr lang="ko-KR" altLang="en-US" sz="1600" dirty="0"/>
              <a:t>("안녕 ! </a:t>
            </a:r>
            <a:r>
              <a:rPr lang="ko-KR" altLang="en-US" sz="1600" dirty="0" err="1"/>
              <a:t>컴</a:t>
            </a:r>
            <a:r>
              <a:rPr lang="ko-KR" altLang="en-US" sz="1600" dirty="0"/>
              <a:t> 동지들"); }</a:t>
            </a:r>
          </a:p>
          <a:p>
            <a:r>
              <a:rPr lang="ko-KR" altLang="en-US" sz="1600" dirty="0"/>
              <a:t>}</a:t>
            </a:r>
          </a:p>
          <a:p>
            <a:r>
              <a:rPr lang="ko-KR" altLang="en-US" sz="1600" dirty="0" err="1"/>
              <a:t>public</a:t>
            </a:r>
            <a:r>
              <a:rPr lang="ko-KR" altLang="en-US" sz="1600" dirty="0"/>
              <a:t> </a:t>
            </a:r>
            <a:r>
              <a:rPr lang="ko-KR" altLang="en-US" sz="1600" dirty="0" err="1"/>
              <a:t>class</a:t>
            </a:r>
            <a:r>
              <a:rPr lang="ko-KR" altLang="en-US" sz="1600" dirty="0"/>
              <a:t> Inher4 {</a:t>
            </a:r>
          </a:p>
          <a:p>
            <a:r>
              <a:rPr lang="ko-KR" altLang="en-US" sz="1600" dirty="0"/>
              <a:t>	</a:t>
            </a:r>
            <a:r>
              <a:rPr lang="ko-KR" altLang="en-US" sz="1600" dirty="0" err="1"/>
              <a:t>public</a:t>
            </a:r>
            <a:r>
              <a:rPr lang="ko-KR" altLang="en-US" sz="1600" dirty="0"/>
              <a:t> </a:t>
            </a:r>
            <a:r>
              <a:rPr lang="ko-KR" altLang="en-US" sz="1600" dirty="0" err="1"/>
              <a:t>static</a:t>
            </a:r>
            <a:r>
              <a:rPr lang="ko-KR" altLang="en-US" sz="1600" dirty="0"/>
              <a:t> </a:t>
            </a:r>
            <a:r>
              <a:rPr lang="ko-KR" altLang="en-US" sz="1600" dirty="0" err="1"/>
              <a:t>void</a:t>
            </a:r>
            <a:r>
              <a:rPr lang="ko-KR" altLang="en-US" sz="1600" dirty="0"/>
              <a:t> </a:t>
            </a:r>
            <a:r>
              <a:rPr lang="ko-KR" altLang="en-US" sz="1600" dirty="0" err="1"/>
              <a:t>main</a:t>
            </a:r>
            <a:r>
              <a:rPr lang="ko-KR" altLang="en-US" sz="1600" dirty="0"/>
              <a:t>(</a:t>
            </a:r>
            <a:r>
              <a:rPr lang="ko-KR" altLang="en-US" sz="1600" dirty="0" err="1"/>
              <a:t>String</a:t>
            </a:r>
            <a:r>
              <a:rPr lang="ko-KR" altLang="en-US" sz="1600" dirty="0"/>
              <a:t>[] </a:t>
            </a:r>
            <a:r>
              <a:rPr lang="ko-KR" altLang="en-US" sz="1600" dirty="0" err="1"/>
              <a:t>args</a:t>
            </a:r>
            <a:r>
              <a:rPr lang="ko-KR" altLang="en-US" sz="1600" dirty="0"/>
              <a:t>) {</a:t>
            </a:r>
          </a:p>
          <a:p>
            <a:r>
              <a:rPr lang="ko-KR" altLang="en-US" sz="1600" dirty="0"/>
              <a:t>		D3 </a:t>
            </a:r>
            <a:r>
              <a:rPr lang="ko-KR" altLang="en-US" sz="1600" dirty="0" err="1"/>
              <a:t>d</a:t>
            </a:r>
            <a:r>
              <a:rPr lang="ko-KR" altLang="en-US" sz="1600" dirty="0"/>
              <a:t> = </a:t>
            </a:r>
            <a:r>
              <a:rPr lang="ko-KR" altLang="en-US" sz="1600" dirty="0" err="1"/>
              <a:t>new</a:t>
            </a:r>
            <a:r>
              <a:rPr lang="ko-KR" altLang="en-US" sz="1600" dirty="0"/>
              <a:t> D3();</a:t>
            </a:r>
          </a:p>
          <a:p>
            <a:r>
              <a:rPr lang="ko-KR" altLang="en-US" sz="1600" dirty="0"/>
              <a:t>		d.d11(); </a:t>
            </a:r>
            <a:r>
              <a:rPr lang="ko-KR" altLang="en-US" sz="1600" dirty="0" err="1"/>
              <a:t>d.print</a:t>
            </a:r>
            <a:r>
              <a:rPr lang="ko-KR" altLang="en-US" sz="1600" dirty="0"/>
              <a:t>(); d.d3();</a:t>
            </a:r>
          </a:p>
          <a:p>
            <a:r>
              <a:rPr lang="ko-KR" altLang="en-US" sz="1600" dirty="0"/>
              <a:t>		</a:t>
            </a:r>
            <a:r>
              <a:rPr lang="ko-KR" altLang="en-US" sz="1600" dirty="0" err="1"/>
              <a:t>System.out.println</a:t>
            </a:r>
            <a:r>
              <a:rPr lang="ko-KR" altLang="en-US" sz="1600" dirty="0"/>
              <a:t>("d1 = "+d.d1);</a:t>
            </a:r>
          </a:p>
          <a:p>
            <a:r>
              <a:rPr lang="ko-KR" altLang="en-US" sz="1600" dirty="0"/>
              <a:t>		</a:t>
            </a:r>
            <a:r>
              <a:rPr lang="ko-KR" altLang="en-US" sz="1600" dirty="0" err="1"/>
              <a:t>System.out.println</a:t>
            </a:r>
            <a:r>
              <a:rPr lang="ko-KR" altLang="en-US" sz="1600" dirty="0"/>
              <a:t>("d2 = "+d.d2);</a:t>
            </a:r>
          </a:p>
          <a:p>
            <a:r>
              <a:rPr lang="ko-KR" altLang="en-US" sz="1600" dirty="0"/>
              <a:t>	}</a:t>
            </a:r>
          </a:p>
          <a:p>
            <a:r>
              <a:rPr lang="ko-KR" altLang="en-US" sz="1600" dirty="0"/>
              <a:t>}</a:t>
            </a:r>
          </a:p>
        </p:txBody>
      </p:sp>
    </p:spTree>
    <p:extLst>
      <p:ext uri="{BB962C8B-B14F-4D97-AF65-F5344CB8AC3E}">
        <p14:creationId xmlns:p14="http://schemas.microsoft.com/office/powerpoint/2010/main" val="1826357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 name="직사각형 28"/>
          <p:cNvSpPr/>
          <p:nvPr/>
        </p:nvSpPr>
        <p:spPr>
          <a:xfrm>
            <a:off x="1325729" y="512616"/>
            <a:ext cx="1651414"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제목</a:t>
            </a:r>
          </a:p>
        </p:txBody>
      </p:sp>
      <p:sp>
        <p:nvSpPr>
          <p:cNvPr id="31" name="직사각형 30"/>
          <p:cNvSpPr/>
          <p:nvPr/>
        </p:nvSpPr>
        <p:spPr>
          <a:xfrm>
            <a:off x="1239853" y="1156682"/>
            <a:ext cx="2167581" cy="707886"/>
          </a:xfrm>
          <a:prstGeom prst="rect">
            <a:avLst/>
          </a:prstGeom>
        </p:spPr>
        <p:txBody>
          <a:bodyPr wrap="none">
            <a:spAutoFit/>
          </a:bodyPr>
          <a:lstStyle/>
          <a:p>
            <a:r>
              <a:rPr lang="en-US" altLang="ko-KR" sz="2000" dirty="0">
                <a:solidFill>
                  <a:prstClr val="white"/>
                </a:solidFill>
                <a:latin typeface="맑은 고딕" panose="020B0503020000020004" pitchFamily="50" charset="-127"/>
                <a:ea typeface="맑은 고딕" panose="020B0503020000020004" pitchFamily="50" charset="-127"/>
              </a:rPr>
              <a:t>MOMA</a:t>
            </a:r>
          </a:p>
          <a:p>
            <a:r>
              <a:rPr lang="en-US" altLang="ko-KR" sz="2000" dirty="0">
                <a:solidFill>
                  <a:prstClr val="white"/>
                </a:solidFill>
                <a:latin typeface="맑은 고딕" panose="020B0503020000020004" pitchFamily="50" charset="-127"/>
                <a:ea typeface="맑은 고딕" panose="020B0503020000020004" pitchFamily="50" charset="-127"/>
              </a:rPr>
              <a:t>Movie &amp; draMA</a:t>
            </a:r>
            <a:endParaRPr lang="ko-KR" altLang="en-US" sz="2000" dirty="0">
              <a:solidFill>
                <a:prstClr val="white"/>
              </a:solidFill>
              <a:latin typeface="맑은 고딕" panose="020B0503020000020004" pitchFamily="50" charset="-127"/>
              <a:ea typeface="맑은 고딕" panose="020B0503020000020004" pitchFamily="50" charset="-127"/>
            </a:endParaRPr>
          </a:p>
        </p:txBody>
      </p:sp>
      <p:grpSp>
        <p:nvGrpSpPr>
          <p:cNvPr id="2" name="그룹 31"/>
          <p:cNvGrpSpPr/>
          <p:nvPr/>
        </p:nvGrpSpPr>
        <p:grpSpPr>
          <a:xfrm>
            <a:off x="1001693" y="2165405"/>
            <a:ext cx="2299486" cy="651672"/>
            <a:chOff x="4953531" y="1484784"/>
            <a:chExt cx="2299486" cy="651672"/>
          </a:xfrm>
        </p:grpSpPr>
        <p:sp>
          <p:nvSpPr>
            <p:cNvPr id="36" name="직사각형 35"/>
            <p:cNvSpPr/>
            <p:nvPr/>
          </p:nvSpPr>
          <p:spPr>
            <a:xfrm>
              <a:off x="5110956" y="1566084"/>
              <a:ext cx="562655" cy="523220"/>
            </a:xfrm>
            <a:prstGeom prst="rect">
              <a:avLst/>
            </a:prstGeom>
          </p:spPr>
          <p:txBody>
            <a:bodyPr wrap="none">
              <a:spAutoFit/>
            </a:bodyPr>
            <a:lstStyle/>
            <a:p>
              <a:pPr>
                <a:buFontTx/>
                <a:buBlip>
                  <a:blip r:embed="rId3"/>
                </a:buBlip>
              </a:pPr>
              <a:r>
                <a:rPr lang="ko-KR" altLang="en-US" sz="2800" dirty="0">
                  <a:solidFill>
                    <a:prstClr val="white"/>
                  </a:solidFill>
                  <a:latin typeface="맑은 고딕" pitchFamily="50" charset="-127"/>
                  <a:ea typeface="맑은 고딕" pitchFamily="50" charset="-127"/>
                </a:rPr>
                <a:t> </a:t>
              </a:r>
            </a:p>
          </p:txBody>
        </p:sp>
        <p:sp>
          <p:nvSpPr>
            <p:cNvPr id="37" name="직사각형 36"/>
            <p:cNvSpPr/>
            <p:nvPr/>
          </p:nvSpPr>
          <p:spPr>
            <a:xfrm>
              <a:off x="5601603" y="1556792"/>
              <a:ext cx="1651414" cy="369332"/>
            </a:xfrm>
            <a:prstGeom prst="rect">
              <a:avLst/>
            </a:prstGeom>
          </p:spPr>
          <p:txBody>
            <a:bodyPr wrap="none">
              <a:spAutoFit/>
            </a:bodyPr>
            <a:lstStyle/>
            <a:p>
              <a:r>
                <a:rPr lang="ko-KR" altLang="en-US" dirty="0">
                  <a:solidFill>
                    <a:prstClr val="white"/>
                  </a:solidFill>
                  <a:latin typeface="맑은 고딕" pitchFamily="50" charset="-127"/>
                  <a:ea typeface="맑은 고딕" pitchFamily="50" charset="-127"/>
                </a:rPr>
                <a:t>프로젝트 내용</a:t>
              </a:r>
            </a:p>
          </p:txBody>
        </p:sp>
        <p:pic>
          <p:nvPicPr>
            <p:cNvPr id="38" name="Picture 6" descr="C:\Users\jinsung\AppData\Local\Microsoft\Windows\INetCache\IE\7DCKR220\g3[1].jpg"/>
            <p:cNvPicPr>
              <a:picLocks noChangeAspect="1" noChangeArrowheads="1"/>
            </p:cNvPicPr>
            <p:nvPr/>
          </p:nvPicPr>
          <p:blipFill>
            <a:blip r:embed="rId4" cstate="print"/>
            <a:srcRect/>
            <a:stretch>
              <a:fillRect/>
            </a:stretch>
          </p:blipFill>
          <p:spPr bwMode="auto">
            <a:xfrm>
              <a:off x="4953531" y="1484784"/>
              <a:ext cx="720080" cy="651672"/>
            </a:xfrm>
            <a:prstGeom prst="rect">
              <a:avLst/>
            </a:prstGeom>
            <a:noFill/>
          </p:spPr>
        </p:pic>
      </p:grpSp>
      <p:pic>
        <p:nvPicPr>
          <p:cNvPr id="39" name="Picture 26" descr="C:\Users\jinsung\AppData\Local\Microsoft\Windows\INetCache\IE\CAYIF0YX\project_manager[1].jpg"/>
          <p:cNvPicPr>
            <a:picLocks noChangeAspect="1" noChangeArrowheads="1"/>
          </p:cNvPicPr>
          <p:nvPr/>
        </p:nvPicPr>
        <p:blipFill>
          <a:blip r:embed="rId5" cstate="print"/>
          <a:srcRect/>
          <a:stretch>
            <a:fillRect/>
          </a:stretch>
        </p:blipFill>
        <p:spPr bwMode="auto">
          <a:xfrm>
            <a:off x="780959" y="476672"/>
            <a:ext cx="540000" cy="54000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Google Shape;602;p40">
            <a:extLst>
              <a:ext uri="{FF2B5EF4-FFF2-40B4-BE49-F238E27FC236}">
                <a16:creationId xmlns:a16="http://schemas.microsoft.com/office/drawing/2014/main" id="{594E1DC9-3D14-2817-E628-28314A179993}"/>
              </a:ext>
            </a:extLst>
          </p:cNvPr>
          <p:cNvPicPr preferRelativeResize="0"/>
          <p:nvPr/>
        </p:nvPicPr>
        <p:blipFill>
          <a:blip r:embed="rId6">
            <a:alphaModFix/>
          </a:blip>
          <a:stretch>
            <a:fillRect/>
          </a:stretch>
        </p:blipFill>
        <p:spPr>
          <a:xfrm>
            <a:off x="3707904" y="1355080"/>
            <a:ext cx="5204837" cy="2073920"/>
          </a:xfrm>
          <a:prstGeom prst="rect">
            <a:avLst/>
          </a:prstGeom>
          <a:noFill/>
          <a:ln>
            <a:noFill/>
          </a:ln>
        </p:spPr>
      </p:pic>
      <p:pic>
        <p:nvPicPr>
          <p:cNvPr id="5" name="Google Shape;616;p41">
            <a:extLst>
              <a:ext uri="{FF2B5EF4-FFF2-40B4-BE49-F238E27FC236}">
                <a16:creationId xmlns:a16="http://schemas.microsoft.com/office/drawing/2014/main" id="{1E60A026-7E5D-25AD-2EDF-658B427415F8}"/>
              </a:ext>
            </a:extLst>
          </p:cNvPr>
          <p:cNvPicPr preferRelativeResize="0"/>
          <p:nvPr/>
        </p:nvPicPr>
        <p:blipFill rotWithShape="1">
          <a:blip r:embed="rId7">
            <a:alphaModFix/>
          </a:blip>
          <a:srcRect b="36640"/>
          <a:stretch/>
        </p:blipFill>
        <p:spPr>
          <a:xfrm>
            <a:off x="282708" y="3717032"/>
            <a:ext cx="4081870" cy="2730153"/>
          </a:xfrm>
          <a:prstGeom prst="rect">
            <a:avLst/>
          </a:prstGeom>
          <a:noFill/>
          <a:ln>
            <a:noFill/>
          </a:ln>
        </p:spPr>
      </p:pic>
      <p:pic>
        <p:nvPicPr>
          <p:cNvPr id="7" name="그림 6">
            <a:extLst>
              <a:ext uri="{FF2B5EF4-FFF2-40B4-BE49-F238E27FC236}">
                <a16:creationId xmlns:a16="http://schemas.microsoft.com/office/drawing/2014/main" id="{7417D013-1E06-FF37-B931-4DDA2AAB0BBE}"/>
              </a:ext>
            </a:extLst>
          </p:cNvPr>
          <p:cNvPicPr>
            <a:picLocks noChangeAspect="1"/>
          </p:cNvPicPr>
          <p:nvPr/>
        </p:nvPicPr>
        <p:blipFill>
          <a:blip r:embed="rId8"/>
          <a:stretch>
            <a:fillRect/>
          </a:stretch>
        </p:blipFill>
        <p:spPr>
          <a:xfrm>
            <a:off x="4644008" y="3717032"/>
            <a:ext cx="4268733" cy="2730152"/>
          </a:xfrm>
          <a:prstGeom prst="rect">
            <a:avLst/>
          </a:prstGeom>
        </p:spPr>
      </p:pic>
      <p:pic>
        <p:nvPicPr>
          <p:cNvPr id="3" name="그림 2"/>
          <p:cNvPicPr>
            <a:picLocks noChangeAspect="1"/>
          </p:cNvPicPr>
          <p:nvPr/>
        </p:nvPicPr>
        <p:blipFill>
          <a:blip r:embed="rId9"/>
          <a:stretch>
            <a:fillRect/>
          </a:stretch>
        </p:blipFill>
        <p:spPr>
          <a:xfrm>
            <a:off x="-36512" y="-27384"/>
            <a:ext cx="9180512" cy="6885384"/>
          </a:xfrm>
          <a:prstGeom prst="rect">
            <a:avLst/>
          </a:prstGeom>
        </p:spPr>
      </p:pic>
    </p:spTree>
    <p:extLst>
      <p:ext uri="{BB962C8B-B14F-4D97-AF65-F5344CB8AC3E}">
        <p14:creationId xmlns:p14="http://schemas.microsoft.com/office/powerpoint/2010/main" val="382975899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6"/>
  <p:tag name="MMPROD_UIDATA" val="&lt;database version=&quot;7.0&quot;&gt;&lt;object type=&quot;1&quot; unique_id=&quot;10001&quot;&gt;&lt;object type=&quot;2&quot; unique_id=&quot;10478&quot;&gt;&lt;object type=&quot;3&quot; unique_id=&quot;10479&quot;&gt;&lt;property id=&quot;20148&quot; value=&quot;5&quot;/&gt;&lt;property id=&quot;20300&quot; value=&quot;슬라이드 1&quot;/&gt;&lt;property id=&quot;20307&quot; value=&quot;256&quot;/&gt;&lt;/object&gt;&lt;object type=&quot;3&quot; unique_id=&quot;10480&quot;&gt;&lt;property id=&quot;20148&quot; value=&quot;5&quot;/&gt;&lt;property id=&quot;20300&quot; value=&quot;슬라이드 2 - &amp;quot;목 차&amp;quot;&quot;/&gt;&lt;property id=&quot;20307&quot; value=&quot;257&quot;/&gt;&lt;/object&gt;&lt;object type=&quot;3&quot; unique_id=&quot;10488&quot;&gt;&lt;property id=&quot;20148&quot; value=&quot;5&quot;/&gt;&lt;property id=&quot;20300&quot; value=&quot;슬라이드 22&quot;/&gt;&lt;property id=&quot;20307&quot; value=&quot;265&quot;/&gt;&lt;/object&gt;&lt;object type=&quot;3&quot; unique_id=&quot;10646&quot;&gt;&lt;property id=&quot;20148&quot; value=&quot;5&quot;/&gt;&lt;property id=&quot;20300&quot; value=&quot;슬라이드 3&quot;/&gt;&lt;property id=&quot;20307&quot; value=&quot;266&quot;/&gt;&lt;/object&gt;&lt;object type=&quot;3&quot; unique_id=&quot;10699&quot;&gt;&lt;property id=&quot;20148&quot; value=&quot;5&quot;/&gt;&lt;property id=&quot;20300&quot; value=&quot;슬라이드 4 - &amp;quot;1. 목적 및 필요성&amp;quot;&quot;/&gt;&lt;property id=&quot;20307&quot; value=&quot;268&quot;/&gt;&lt;/object&gt;&lt;object type=&quot;3&quot; unique_id=&quot;10856&quot;&gt;&lt;property id=&quot;20148&quot; value=&quot;5&quot;/&gt;&lt;property id=&quot;20300&quot; value=&quot;슬라이드 7 - &amp;quot;3. 콘텐츠 특징 및 장점&amp;quot;&quot;/&gt;&lt;property id=&quot;20307&quot; value=&quot;275&quot;/&gt;&lt;/object&gt;&lt;object type=&quot;3&quot; unique_id=&quot;11424&quot;&gt;&lt;property id=&quot;20148&quot; value=&quot;5&quot;/&gt;&lt;property id=&quot;20300&quot; value=&quot;슬라이드 13&quot;/&gt;&lt;property id=&quot;20307&quot; value=&quot;283&quot;/&gt;&lt;/object&gt;&lt;object type=&quot;3&quot; unique_id=&quot;11425&quot;&gt;&lt;property id=&quot;20148&quot; value=&quot;5&quot;/&gt;&lt;property id=&quot;20300&quot; value=&quot;슬라이드 17 - &amp;quot;3. 동영상 강의 녹화&amp;quot;&quot;/&gt;&lt;property id=&quot;20307&quot; value=&quot;284&quot;/&gt;&lt;/object&gt;&lt;object type=&quot;3&quot; unique_id=&quot;11426&quot;&gt;&lt;property id=&quot;20148&quot; value=&quot;5&quot;/&gt;&lt;property id=&quot;20300&quot; value=&quot;슬라이드 18 - &amp;quot;4. 콘텐츠 제작&amp;quot;&quot;/&gt;&lt;property id=&quot;20307&quot; value=&quot;285&quot;/&gt;&lt;/object&gt;&lt;object type=&quot;3&quot; unique_id=&quot;15529&quot;&gt;&lt;property id=&quot;20148&quot; value=&quot;5&quot;/&gt;&lt;property id=&quot;20300&quot; value=&quot;슬라이드 5 - &amp;quot;1. 목적 및 필요성&amp;quot;&quot;/&gt;&lt;property id=&quot;20307&quot; value=&quot;325&quot;/&gt;&lt;/object&gt;&lt;object type=&quot;3&quot; unique_id=&quot;16315&quot;&gt;&lt;property id=&quot;20148&quot; value=&quot;5&quot;/&gt;&lt;property id=&quot;20300&quot; value=&quot;슬라이드 9&quot;/&gt;&lt;property id=&quot;20307&quot; value=&quot;326&quot;/&gt;&lt;/object&gt;&lt;object type=&quot;3&quot; unique_id=&quot;16316&quot;&gt;&lt;property id=&quot;20148&quot; value=&quot;5&quot;/&gt;&lt;property id=&quot;20300&quot; value=&quot;슬라이드 10 - &amp;quot;1. 개발 내역&amp;quot;&quot;/&gt;&lt;property id=&quot;20307&quot; value=&quot;327&quot;/&gt;&lt;/object&gt;&lt;object type=&quot;3&quot; unique_id=&quot;16317&quot;&gt;&lt;property id=&quot;20148&quot; value=&quot;5&quot;/&gt;&lt;property id=&quot;20300&quot; value=&quot;슬라이드 11 - &amp;quot;2. 개발 내용&amp;quot;&quot;/&gt;&lt;property id=&quot;20307&quot; value=&quot;328&quot;/&gt;&lt;/object&gt;&lt;object type=&quot;3&quot; unique_id=&quot;16318&quot;&gt;&lt;property id=&quot;20148&quot; value=&quot;5&quot;/&gt;&lt;property id=&quot;20300&quot; value=&quot;슬라이드 12 - &amp;quot;3. 개발 절차&amp;quot;&quot;/&gt;&lt;property id=&quot;20307&quot; value=&quot;329&quot;/&gt;&lt;/object&gt;&lt;object type=&quot;3&quot; unique_id=&quot;16320&quot;&gt;&lt;property id=&quot;20148&quot; value=&quot;5&quot;/&gt;&lt;property id=&quot;20300&quot; value=&quot;슬라이드 6 - &amp;quot;2. 콘텐츠 개발 범위&amp;quot;&quot;/&gt;&lt;property id=&quot;20307&quot; value=&quot;340&quot;/&gt;&lt;/object&gt;&lt;object type=&quot;3&quot; unique_id=&quot;16321&quot;&gt;&lt;property id=&quot;20148&quot; value=&quot;5&quot;/&gt;&lt;property id=&quot;20300&quot; value=&quot;슬라이드 14 - &amp;quot;1. 강의 교안 개발&amp;quot;&quot;/&gt;&lt;property id=&quot;20307&quot; value=&quot;339&quot;/&gt;&lt;/object&gt;&lt;object type=&quot;3&quot; unique_id=&quot;16322&quot;&gt;&lt;property id=&quot;20148&quot; value=&quot;5&quot;/&gt;&lt;property id=&quot;20300&quot; value=&quot;슬라이드 15 - &amp;quot;2. 교수설계&amp;quot;&quot;/&gt;&lt;property id=&quot;20307&quot; value=&quot;332&quot;/&gt;&lt;/object&gt;&lt;object type=&quot;3&quot; unique_id=&quot;16326&quot;&gt;&lt;property id=&quot;20148&quot; value=&quot;5&quot;/&gt;&lt;property id=&quot;20300&quot; value=&quot;슬라이드 19 - &amp;quot;4. 콘텐츠 제작&amp;quot;&quot;/&gt;&lt;property id=&quot;20307&quot; value=&quot;336&quot;/&gt;&lt;/object&gt;&lt;object type=&quot;3&quot; unique_id=&quot;16327&quot;&gt;&lt;property id=&quot;20148&quot; value=&quot;5&quot;/&gt;&lt;property id=&quot;20300&quot; value=&quot;슬라이드 20 - &amp;quot;4. 콘텐츠 제작&amp;quot;&quot;/&gt;&lt;property id=&quot;20307&quot; value=&quot;337&quot;/&gt;&lt;/object&gt;&lt;object type=&quot;3&quot; unique_id=&quot;16328&quot;&gt;&lt;property id=&quot;20148&quot; value=&quot;5&quot;/&gt;&lt;property id=&quot;20300&quot; value=&quot;슬라이드 21 - &amp;quot;4. 콘텐츠 제작&amp;quot;&quot;/&gt;&lt;property id=&quot;20307&quot; value=&quot;338&quot;/&gt;&lt;/object&gt;&lt;object type=&quot;3&quot; unique_id=&quot;37135&quot;&gt;&lt;property id=&quot;20148&quot; value=&quot;5&quot;/&gt;&lt;property id=&quot;20300&quot; value=&quot;슬라이드 16 - &amp;quot;2. 교수설계&amp;quot;&quot;/&gt;&lt;property id=&quot;20307&quot; value=&quot;341&quot;/&gt;&lt;/object&gt;&lt;object type=&quot;3&quot; unique_id=&quot;37595&quot;&gt;&lt;property id=&quot;20148&quot; value=&quot;5&quot;/&gt;&lt;property id=&quot;20300&quot; value=&quot;슬라이드 8 - &amp;quot;4. 기대효과(활용방안)&amp;quot;&quot;/&gt;&lt;property id=&quot;20307&quot; value=&quot;343&quot;/&gt;&lt;/object&gt;&lt;/object&gt;&lt;object type=&quot;8&quot; unique_id=&quot;10500&quot;&gt;&lt;/object&gt;&lt;/object&gt;&lt;/database&gt;"/>
  <p:tag name="SECTOMILLISECCONVERTED" val="1"/>
</p:tagLst>
</file>

<file path=ppt/theme/theme1.xml><?xml version="1.0" encoding="utf-8"?>
<a:theme xmlns:a="http://schemas.openxmlformats.org/drawingml/2006/main" name="1_기본 디자인">
  <a:themeElements>
    <a:clrScheme name="1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1800" b="1" i="0" u="none" strike="noStrike" cap="none" normalizeH="0" baseline="0" smtClean="0">
            <a:ln>
              <a:noFill/>
            </a:ln>
            <a:solidFill>
              <a:schemeClr val="tx1"/>
            </a:solidFill>
            <a:effectLst/>
            <a:latin typeface="굴림" pitchFamily="50" charset="-127"/>
            <a:ea typeface="굴림" pitchFamily="50"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1800" b="1" i="0" u="none" strike="noStrike" cap="none" normalizeH="0" baseline="0" smtClean="0">
            <a:ln>
              <a:noFill/>
            </a:ln>
            <a:solidFill>
              <a:schemeClr val="tx1"/>
            </a:solidFill>
            <a:effectLst/>
            <a:latin typeface="굴림" pitchFamily="50" charset="-127"/>
            <a:ea typeface="굴림" pitchFamily="50" charset="-127"/>
          </a:defRPr>
        </a:defPPr>
      </a:lstStyle>
    </a:lnDef>
  </a:objectDefaults>
  <a:extraClrSchemeLst>
    <a:extraClrScheme>
      <a:clrScheme name="1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예제 프레젠테이션 슬라이드(7)">
  <a:themeElements>
    <a:clrScheme name="기본 디자인 3">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기본 디자인">
      <a:majorFont>
        <a:latin typeface="굴림"/>
        <a:ea typeface="굴림"/>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기본 디자인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124458"/>
        </a:dk2>
        <a:lt2>
          <a:srgbClr val="C0C0C0"/>
        </a:lt2>
        <a:accent1>
          <a:srgbClr val="76CA2A"/>
        </a:accent1>
        <a:accent2>
          <a:srgbClr val="40BAD2"/>
        </a:accent2>
        <a:accent3>
          <a:srgbClr val="FFFFFF"/>
        </a:accent3>
        <a:accent4>
          <a:srgbClr val="000000"/>
        </a:accent4>
        <a:accent5>
          <a:srgbClr val="BDE1AC"/>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연구 디자인 서식 파일</Template>
  <TotalTime>6805</TotalTime>
  <Words>2974</Words>
  <Application>Microsoft Office PowerPoint</Application>
  <PresentationFormat>화면 슬라이드 쇼(4:3)</PresentationFormat>
  <Paragraphs>784</Paragraphs>
  <Slides>85</Slides>
  <Notes>18</Notes>
  <HiddenSlides>0</HiddenSlides>
  <MMClips>0</MMClips>
  <ScaleCrop>false</ScaleCrop>
  <HeadingPairs>
    <vt:vector size="6" baseType="variant">
      <vt:variant>
        <vt:lpstr>사용한 글꼴</vt:lpstr>
      </vt:variant>
      <vt:variant>
        <vt:i4>18</vt:i4>
      </vt:variant>
      <vt:variant>
        <vt:lpstr>테마</vt:lpstr>
      </vt:variant>
      <vt:variant>
        <vt:i4>2</vt:i4>
      </vt:variant>
      <vt:variant>
        <vt:lpstr>슬라이드 제목</vt:lpstr>
      </vt:variant>
      <vt:variant>
        <vt:i4>85</vt:i4>
      </vt:variant>
    </vt:vector>
  </HeadingPairs>
  <TitlesOfParts>
    <vt:vector size="105" baseType="lpstr">
      <vt:lpstr>HY견고딕</vt:lpstr>
      <vt:lpstr>HY궁서</vt:lpstr>
      <vt:lpstr>Monotype Sorts</vt:lpstr>
      <vt:lpstr>견명조</vt:lpstr>
      <vt:lpstr>Gulim</vt:lpstr>
      <vt:lpstr>Gulim</vt:lpstr>
      <vt:lpstr>굴림체</vt:lpstr>
      <vt:lpstr>나눔고딕</vt:lpstr>
      <vt:lpstr>돋움</vt:lpstr>
      <vt:lpstr>돋움체</vt:lpstr>
      <vt:lpstr>맑은 고딕</vt:lpstr>
      <vt:lpstr>맑은 고딕</vt:lpstr>
      <vt:lpstr>Batang</vt:lpstr>
      <vt:lpstr>Batang</vt:lpstr>
      <vt:lpstr>Arial</vt:lpstr>
      <vt:lpstr>Consolas</vt:lpstr>
      <vt:lpstr>Times New Roman</vt:lpstr>
      <vt:lpstr>Wingdings</vt:lpstr>
      <vt:lpstr>1_기본 디자인</vt:lpstr>
      <vt:lpstr>2_예제 프레젠테이션 슬라이드(7)</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자바의 특징</vt:lpstr>
      <vt:lpstr>PowerPoint 프레젠테이션</vt:lpstr>
      <vt:lpstr>PowerPoint 프레젠테이션</vt:lpstr>
      <vt:lpstr>PowerPoint 프레젠테이션</vt:lpstr>
      <vt:lpstr>자바 개발 환경 구축</vt:lpstr>
      <vt:lpstr>자바 개발 환경 구축</vt:lpstr>
      <vt:lpstr>자바 개발 환경 구축</vt:lpstr>
      <vt:lpstr>자바 개발 도구 설치</vt:lpstr>
      <vt:lpstr>자바 개발 도구 설치</vt:lpstr>
      <vt:lpstr>자바 개발 도구 설치</vt:lpstr>
      <vt:lpstr>PowerPoint 프레젠테이션</vt:lpstr>
      <vt:lpstr>PowerPoint 프레젠테이션</vt:lpstr>
      <vt:lpstr>Eclipse 프로젝트 생성</vt:lpstr>
      <vt:lpstr>PowerPoint 프레젠테이션</vt:lpstr>
      <vt:lpstr> 디버깅하기</vt:lpstr>
      <vt:lpstr>글꼴 변경과 라인 번호 표시하기</vt:lpstr>
      <vt:lpstr>PowerPoint 프레젠테이션</vt:lpstr>
      <vt:lpstr>Hello Java</vt:lpstr>
      <vt:lpstr>(1) 클래스 정의 자바 프로그램은 확장자가 “java”인 소스 파일을 하나 만들어서 자바 문법에 맞는 내용을 기술해야 한다. 자바는 클래스를 하나의 단위로 프로그램을 작성하기에 자바 소스 파일 안에 클래스를 정의해야 한다.  제대로 동작하려면 자바 소스 파일명이 클래스명과 동일해야 한다.  (2) main 메소드 정의  프로그램의 진입점이 다. 프로그램을 실행시키면 main 함수 내부에 기술된 내용들을 순차적으로 수행한다. </vt:lpstr>
      <vt:lpstr>PowerPoint 프레젠테이션</vt:lpstr>
      <vt:lpstr>(3) 문장 main 메소드까지 정의했다면 이 메소드 안에 수행할 내용을 기술할 차례이다. 자바는 문장 단위로 프로그램을 작성해야 한다.  메소드 내부에 기술할 문장으로는 변수의 선언문이나 다른 메소드를 호출하는 문장들이 있다.  JAM은 세미콜론으로 끝나면 이를 하나의 문장으로 인식한다.  반드시 문장의 끝을 세미콜론으로 마감해야 한다.       System.out.println( "Hello Java" ) ;  위 문장은 화면에 "Hello Java"를 출력하라는 내용이다.  System.out.println( ) 메소드는 ”(큰 따옴표)로 둘러싸인 문자열을 화면에 출력하는 역할을 한다  (4) 출력을 위한 문장 System.out.println( "Hello Java" ) ;             출력할 내용</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ctl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제목을 입력하십시오</dc:title>
  <dc:creator>kimjs</dc:creator>
  <cp:lastModifiedBy>구숙자</cp:lastModifiedBy>
  <cp:revision>532</cp:revision>
  <dcterms:created xsi:type="dcterms:W3CDTF">2011-03-07T07:43:24Z</dcterms:created>
  <dcterms:modified xsi:type="dcterms:W3CDTF">2024-06-05T10:45:09Z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TC100823921042</vt:lpwstr>
  </property>
</Properties>
</file>